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8.xml" ContentType="application/vnd.openxmlformats-officedocument.presentationml.notesSl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2.xml" ContentType="application/vnd.openxmlformats-officedocument.drawingml.chartshapes+xml"/>
  <Override PartName="/ppt/notesSlides/notesSlide25.xml" ContentType="application/vnd.openxmlformats-officedocument.presentationml.notesSlid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3.xml" ContentType="application/vnd.openxmlformats-officedocument.drawingml.chartshapes+xml"/>
  <Override PartName="/ppt/notesSlides/notesSlide26.xml" ContentType="application/vnd.openxmlformats-officedocument.presentationml.notesSlid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4.xml" ContentType="application/vnd.openxmlformats-officedocument.drawingml.chartshapes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5.xml" ContentType="application/vnd.openxmlformats-officedocument.drawingml.chartshapes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8.xml" ContentType="application/vnd.openxmlformats-officedocument.drawingml.chartshape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  <p:sldMasterId id="2147483676" r:id="rId3"/>
    <p:sldMasterId id="2147483688" r:id="rId4"/>
    <p:sldMasterId id="2147483700" r:id="rId5"/>
    <p:sldMasterId id="2147483712" r:id="rId6"/>
  </p:sldMasterIdLst>
  <p:notesMasterIdLst>
    <p:notesMasterId r:id="rId74"/>
  </p:notesMasterIdLst>
  <p:handoutMasterIdLst>
    <p:handoutMasterId r:id="rId75"/>
  </p:handoutMasterIdLst>
  <p:sldIdLst>
    <p:sldId id="6035" r:id="rId7"/>
    <p:sldId id="282" r:id="rId8"/>
    <p:sldId id="3497" r:id="rId9"/>
    <p:sldId id="5947" r:id="rId10"/>
    <p:sldId id="6015" r:id="rId11"/>
    <p:sldId id="6016" r:id="rId12"/>
    <p:sldId id="5913" r:id="rId13"/>
    <p:sldId id="274" r:id="rId14"/>
    <p:sldId id="264" r:id="rId15"/>
    <p:sldId id="5898" r:id="rId16"/>
    <p:sldId id="5899" r:id="rId17"/>
    <p:sldId id="296" r:id="rId18"/>
    <p:sldId id="5903" r:id="rId19"/>
    <p:sldId id="6017" r:id="rId20"/>
    <p:sldId id="275" r:id="rId21"/>
    <p:sldId id="5906" r:id="rId22"/>
    <p:sldId id="5975" r:id="rId23"/>
    <p:sldId id="5910" r:id="rId24"/>
    <p:sldId id="5908" r:id="rId25"/>
    <p:sldId id="5909" r:id="rId26"/>
    <p:sldId id="6018" r:id="rId27"/>
    <p:sldId id="5914" r:id="rId28"/>
    <p:sldId id="272" r:id="rId29"/>
    <p:sldId id="279" r:id="rId30"/>
    <p:sldId id="5915" r:id="rId31"/>
    <p:sldId id="5920" r:id="rId32"/>
    <p:sldId id="5921" r:id="rId33"/>
    <p:sldId id="5922" r:id="rId34"/>
    <p:sldId id="281" r:id="rId35"/>
    <p:sldId id="5927" r:id="rId36"/>
    <p:sldId id="5928" r:id="rId37"/>
    <p:sldId id="5964" r:id="rId38"/>
    <p:sldId id="6036" r:id="rId39"/>
    <p:sldId id="5965" r:id="rId40"/>
    <p:sldId id="5940" r:id="rId41"/>
    <p:sldId id="334" r:id="rId42"/>
    <p:sldId id="5943" r:id="rId43"/>
    <p:sldId id="5944" r:id="rId44"/>
    <p:sldId id="6019" r:id="rId45"/>
    <p:sldId id="273" r:id="rId46"/>
    <p:sldId id="5968" r:id="rId47"/>
    <p:sldId id="5969" r:id="rId48"/>
    <p:sldId id="5967" r:id="rId49"/>
    <p:sldId id="6020" r:id="rId50"/>
    <p:sldId id="5973" r:id="rId51"/>
    <p:sldId id="5990" r:id="rId52"/>
    <p:sldId id="5977" r:id="rId53"/>
    <p:sldId id="5987" r:id="rId54"/>
    <p:sldId id="5992" r:id="rId55"/>
    <p:sldId id="5988" r:id="rId56"/>
    <p:sldId id="5994" r:id="rId57"/>
    <p:sldId id="5998" r:id="rId58"/>
    <p:sldId id="6002" r:id="rId59"/>
    <p:sldId id="6003" r:id="rId60"/>
    <p:sldId id="292" r:id="rId61"/>
    <p:sldId id="6004" r:id="rId62"/>
    <p:sldId id="6005" r:id="rId63"/>
    <p:sldId id="6006" r:id="rId64"/>
    <p:sldId id="6021" r:id="rId65"/>
    <p:sldId id="5877" r:id="rId66"/>
    <p:sldId id="6008" r:id="rId67"/>
    <p:sldId id="6011" r:id="rId68"/>
    <p:sldId id="6010" r:id="rId69"/>
    <p:sldId id="6040" r:id="rId70"/>
    <p:sldId id="6039" r:id="rId71"/>
    <p:sldId id="6014" r:id="rId72"/>
    <p:sldId id="5966" r:id="rId7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D458A"/>
    <a:srgbClr val="F5F6FB"/>
    <a:srgbClr val="000000"/>
    <a:srgbClr val="B9B9B9"/>
    <a:srgbClr val="FBE5D6"/>
    <a:srgbClr val="0070C0"/>
    <a:srgbClr val="009193"/>
    <a:srgbClr val="006600"/>
    <a:srgbClr val="F2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6727"/>
    <p:restoredTop sz="88748"/>
  </p:normalViewPr>
  <p:slideViewPr>
    <p:cSldViewPr snapToGrid="0" snapToObjects="1">
      <p:cViewPr varScale="1">
        <p:scale>
          <a:sx n="82" d="100"/>
          <a:sy n="82" d="100"/>
        </p:scale>
        <p:origin x="168" y="896"/>
      </p:cViewPr>
      <p:guideLst/>
    </p:cSldViewPr>
  </p:slideViewPr>
  <p:outlineViewPr>
    <p:cViewPr>
      <p:scale>
        <a:sx n="33" d="100"/>
        <a:sy n="33" d="100"/>
      </p:scale>
      <p:origin x="0" y="-289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34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Users/el1goluj/Documents/ZURICH/PROJECTS/UPMEM/upmem-workloads/Microbenchmarks/AI/ai_output-2021-03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roofline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2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5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/Users/el1goluj/Documents/ZURICH/PROJECTS/UPMEM/upmem-workloads/Microbenchmarks/AI/ai_output-2021-03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7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46132772790708"/>
          <c:y val="5.207888888888889E-2"/>
          <c:w val="0.75915418942435275"/>
          <c:h val="0.65173373015873015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(6)'!$V$13</c:f>
              <c:strCache>
                <c:ptCount val="1"/>
                <c:pt idx="0">
                  <c:v>CPU-DPU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(6)'!$V$14:$V$25</c:f>
              <c:numCache>
                <c:formatCode>General</c:formatCode>
                <c:ptCount val="12"/>
                <c:pt idx="0">
                  <c:v>1.55E-4</c:v>
                </c:pt>
                <c:pt idx="1">
                  <c:v>6.5200000000000002E-4</c:v>
                </c:pt>
                <c:pt idx="2">
                  <c:v>2.771E-3</c:v>
                </c:pt>
                <c:pt idx="3">
                  <c:v>1.0059E-2</c:v>
                </c:pt>
                <c:pt idx="4">
                  <c:v>3.6637000000000003E-2</c:v>
                </c:pt>
                <c:pt idx="5">
                  <c:v>0.104891</c:v>
                </c:pt>
                <c:pt idx="6">
                  <c:v>0.20327500000000001</c:v>
                </c:pt>
                <c:pt idx="7">
                  <c:v>0.29401500000000003</c:v>
                </c:pt>
                <c:pt idx="8">
                  <c:v>0.60928300000000002</c:v>
                </c:pt>
                <c:pt idx="9">
                  <c:v>0.66016699999999995</c:v>
                </c:pt>
                <c:pt idx="10">
                  <c:v>0.38165100000000002</c:v>
                </c:pt>
                <c:pt idx="11">
                  <c:v>0.33247700000000002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26-7641-B7BE-D6491285D7AA}"/>
            </c:ext>
          </c:extLst>
        </c:ser>
        <c:ser>
          <c:idx val="2"/>
          <c:order val="1"/>
          <c:tx>
            <c:strRef>
              <c:f>'cpudpu_output (6)'!$W$13</c:f>
              <c:strCache>
                <c:ptCount val="1"/>
                <c:pt idx="0">
                  <c:v>DPU-CPU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A26-7641-B7BE-D6491285D7AA}"/>
              </c:ext>
            </c:extLst>
          </c:dPt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(6)'!$W$14:$W$25</c:f>
              <c:numCache>
                <c:formatCode>General</c:formatCode>
                <c:ptCount val="12"/>
                <c:pt idx="0">
                  <c:v>1.55E-4</c:v>
                </c:pt>
                <c:pt idx="1">
                  <c:v>6.6799999999999997E-4</c:v>
                </c:pt>
                <c:pt idx="2">
                  <c:v>2.7950000000000002E-3</c:v>
                </c:pt>
                <c:pt idx="3">
                  <c:v>9.0939999999999997E-3</c:v>
                </c:pt>
                <c:pt idx="4">
                  <c:v>2.7453000000000002E-2</c:v>
                </c:pt>
                <c:pt idx="5">
                  <c:v>5.2311999999999997E-2</c:v>
                </c:pt>
                <c:pt idx="6">
                  <c:v>7.2383000000000003E-2</c:v>
                </c:pt>
                <c:pt idx="7">
                  <c:v>8.8080000000000006E-2</c:v>
                </c:pt>
                <c:pt idx="8">
                  <c:v>0.11748500000000001</c:v>
                </c:pt>
                <c:pt idx="9">
                  <c:v>0.12198000000000001</c:v>
                </c:pt>
                <c:pt idx="10">
                  <c:v>0.122519</c:v>
                </c:pt>
                <c:pt idx="11">
                  <c:v>0.122087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26-7641-B7BE-D6491285D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Data transfer size (bytes)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1.0000000000000003E-4"/>
        <c:auto val="1"/>
        <c:lblAlgn val="ctr"/>
        <c:lblOffset val="100"/>
        <c:noMultiLvlLbl val="0"/>
      </c:catAx>
      <c:valAx>
        <c:axId val="1598601583"/>
        <c:scaling>
          <c:logBase val="10"/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319462775030583"/>
          <c:y val="6.2702777777777774E-2"/>
          <c:w val="0.2181661330795189"/>
          <c:h val="0.225862037037037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(MRAM,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3590611111111112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457180555555556"/>
          <c:y val="3.7680902777777775E-2"/>
          <c:w val="0.86314250000000003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'stream_output-camera-ready'!$K$2</c:f>
              <c:strCache>
                <c:ptCount val="1"/>
                <c:pt idx="0">
                  <c:v>COPY-DMA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2.7719583333333332E-2"/>
                  <c:y val="7.860347222222222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F4-1943-A807-64B585CD3B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'stream_output-camera-ready'!$K$3:$K$18</c:f>
              <c:numCache>
                <c:formatCode>General</c:formatCode>
                <c:ptCount val="16"/>
                <c:pt idx="0">
                  <c:v>596.04186079559804</c:v>
                </c:pt>
                <c:pt idx="1">
                  <c:v>624.20877736615205</c:v>
                </c:pt>
                <c:pt idx="2">
                  <c:v>624.38798653828701</c:v>
                </c:pt>
                <c:pt idx="3">
                  <c:v>624.45438642200395</c:v>
                </c:pt>
                <c:pt idx="4">
                  <c:v>624.63041443281395</c:v>
                </c:pt>
                <c:pt idx="5">
                  <c:v>623.82084351428796</c:v>
                </c:pt>
                <c:pt idx="6">
                  <c:v>624.22536648630205</c:v>
                </c:pt>
                <c:pt idx="7">
                  <c:v>624.34483418570699</c:v>
                </c:pt>
                <c:pt idx="8">
                  <c:v>624.03961869135003</c:v>
                </c:pt>
                <c:pt idx="9">
                  <c:v>624.04956666365501</c:v>
                </c:pt>
                <c:pt idx="10">
                  <c:v>623.91363848867297</c:v>
                </c:pt>
                <c:pt idx="11">
                  <c:v>623.89706593283995</c:v>
                </c:pt>
                <c:pt idx="12">
                  <c:v>623.93352671788102</c:v>
                </c:pt>
                <c:pt idx="13">
                  <c:v>623.52938178265697</c:v>
                </c:pt>
                <c:pt idx="14">
                  <c:v>623.65189500347799</c:v>
                </c:pt>
                <c:pt idx="15">
                  <c:v>624.02303944229197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F4-1943-A807-64B585CD3BE8}"/>
            </c:ext>
          </c:extLst>
        </c:ser>
        <c:ser>
          <c:idx val="2"/>
          <c:order val="1"/>
          <c:tx>
            <c:strRef>
              <c:f>'stream_output-camera-ready'!$L$2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'stream_output-camera-ready'!$L$3:$L$18</c:f>
              <c:numCache>
                <c:formatCode>General</c:formatCode>
                <c:ptCount val="16"/>
                <c:pt idx="0">
                  <c:v>178.436005506209</c:v>
                </c:pt>
                <c:pt idx="1">
                  <c:v>356.56212940501302</c:v>
                </c:pt>
                <c:pt idx="2">
                  <c:v>534.17743674182202</c:v>
                </c:pt>
                <c:pt idx="3">
                  <c:v>622.45531687098799</c:v>
                </c:pt>
                <c:pt idx="4">
                  <c:v>623.31758062119104</c:v>
                </c:pt>
                <c:pt idx="5">
                  <c:v>623.29442359846905</c:v>
                </c:pt>
                <c:pt idx="6">
                  <c:v>622.85146351423703</c:v>
                </c:pt>
                <c:pt idx="7">
                  <c:v>623.31758062119104</c:v>
                </c:pt>
                <c:pt idx="8">
                  <c:v>623.436701065953</c:v>
                </c:pt>
                <c:pt idx="9">
                  <c:v>623.03319929123904</c:v>
                </c:pt>
                <c:pt idx="10">
                  <c:v>623.07286482815698</c:v>
                </c:pt>
                <c:pt idx="11">
                  <c:v>623.06294797043802</c:v>
                </c:pt>
                <c:pt idx="12">
                  <c:v>623.19519870097395</c:v>
                </c:pt>
                <c:pt idx="13">
                  <c:v>622.96710128475797</c:v>
                </c:pt>
                <c:pt idx="14">
                  <c:v>622.90432116772797</c:v>
                </c:pt>
                <c:pt idx="15">
                  <c:v>623.29773163922698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F4-1943-A807-64B585CD3BE8}"/>
            </c:ext>
          </c:extLst>
        </c:ser>
        <c:ser>
          <c:idx val="0"/>
          <c:order val="2"/>
          <c:tx>
            <c:strRef>
              <c:f>'stream_output-camera-ready'!$J$2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'stream_output-camera-ready'!$J$3:$J$18</c:f>
              <c:numCache>
                <c:formatCode>General</c:formatCode>
                <c:ptCount val="16"/>
                <c:pt idx="0">
                  <c:v>121.60172295968</c:v>
                </c:pt>
                <c:pt idx="1">
                  <c:v>243.10980466841599</c:v>
                </c:pt>
                <c:pt idx="2">
                  <c:v>364.46703549069099</c:v>
                </c:pt>
                <c:pt idx="3">
                  <c:v>485.81733943360098</c:v>
                </c:pt>
                <c:pt idx="4">
                  <c:v>604.09714344501197</c:v>
                </c:pt>
                <c:pt idx="5">
                  <c:v>622.00146884356798</c:v>
                </c:pt>
                <c:pt idx="6">
                  <c:v>622.14205797592797</c:v>
                </c:pt>
                <c:pt idx="7">
                  <c:v>622.17282032083199</c:v>
                </c:pt>
                <c:pt idx="8">
                  <c:v>622.10470778934098</c:v>
                </c:pt>
                <c:pt idx="9">
                  <c:v>622.07614890776904</c:v>
                </c:pt>
                <c:pt idx="10">
                  <c:v>621.91363289744902</c:v>
                </c:pt>
                <c:pt idx="11">
                  <c:v>621.94876429882697</c:v>
                </c:pt>
                <c:pt idx="12">
                  <c:v>622.00586129216697</c:v>
                </c:pt>
                <c:pt idx="13">
                  <c:v>622.18380760985099</c:v>
                </c:pt>
                <c:pt idx="14">
                  <c:v>622.21677180539496</c:v>
                </c:pt>
                <c:pt idx="15">
                  <c:v>622.38604301143596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F4-1943-A807-64B585CD3BE8}"/>
            </c:ext>
          </c:extLst>
        </c:ser>
        <c:ser>
          <c:idx val="3"/>
          <c:order val="3"/>
          <c:tx>
            <c:strRef>
              <c:f>'stream_output-camera-ready'!$M$2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4680555555555559E-2"/>
                  <c:y val="-7.93750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'stream_output-camera-ready'!$M$3:$M$18</c:f>
              <c:numCache>
                <c:formatCode>General</c:formatCode>
                <c:ptCount val="16"/>
                <c:pt idx="0">
                  <c:v>3.79648645503329</c:v>
                </c:pt>
                <c:pt idx="1">
                  <c:v>7.5928747284576303</c:v>
                </c:pt>
                <c:pt idx="2">
                  <c:v>11.387839578000101</c:v>
                </c:pt>
                <c:pt idx="3">
                  <c:v>15.185081859957499</c:v>
                </c:pt>
                <c:pt idx="4">
                  <c:v>18.9799166723231</c:v>
                </c:pt>
                <c:pt idx="5">
                  <c:v>22.774839962067901</c:v>
                </c:pt>
                <c:pt idx="6">
                  <c:v>26.568027563303499</c:v>
                </c:pt>
                <c:pt idx="7">
                  <c:v>30.369221300771301</c:v>
                </c:pt>
                <c:pt idx="8">
                  <c:v>34.1542787179405</c:v>
                </c:pt>
                <c:pt idx="9">
                  <c:v>37.946096357591202</c:v>
                </c:pt>
                <c:pt idx="10">
                  <c:v>41.740004691465003</c:v>
                </c:pt>
                <c:pt idx="11">
                  <c:v>41.984424647152103</c:v>
                </c:pt>
                <c:pt idx="12">
                  <c:v>41.982323459808804</c:v>
                </c:pt>
                <c:pt idx="13">
                  <c:v>41.977971669281899</c:v>
                </c:pt>
                <c:pt idx="14">
                  <c:v>41.978421812670597</c:v>
                </c:pt>
                <c:pt idx="15">
                  <c:v>42.006650070106097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9F4-1943-A807-64B585CD3BE8}"/>
            </c:ext>
          </c:extLst>
        </c:ser>
        <c:ser>
          <c:idx val="4"/>
          <c:order val="4"/>
          <c:tx>
            <c:strRef>
              <c:f>'stream_output-camera-ready'!$N$2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4111111111111111E-2"/>
                  <c:y val="-0.1278819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'stream_output-camera-ready'!$N$3:$N$18</c:f>
              <c:numCache>
                <c:formatCode>General</c:formatCode>
                <c:ptCount val="16"/>
                <c:pt idx="0">
                  <c:v>5.5522703505138997</c:v>
                </c:pt>
                <c:pt idx="1">
                  <c:v>11.104435703479499</c:v>
                </c:pt>
                <c:pt idx="2">
                  <c:v>16.653976573357099</c:v>
                </c:pt>
                <c:pt idx="3">
                  <c:v>22.2081154574919</c:v>
                </c:pt>
                <c:pt idx="4">
                  <c:v>27.758508333346398</c:v>
                </c:pt>
                <c:pt idx="5">
                  <c:v>33.3075123087511</c:v>
                </c:pt>
                <c:pt idx="6">
                  <c:v>38.855678780339296</c:v>
                </c:pt>
                <c:pt idx="7">
                  <c:v>44.413263412666304</c:v>
                </c:pt>
                <c:pt idx="8">
                  <c:v>49.9480469990473</c:v>
                </c:pt>
                <c:pt idx="9">
                  <c:v>55.4920958129103</c:v>
                </c:pt>
                <c:pt idx="10">
                  <c:v>61.0389211514739</c:v>
                </c:pt>
                <c:pt idx="11">
                  <c:v>61.563677029747197</c:v>
                </c:pt>
                <c:pt idx="12">
                  <c:v>61.560665087119702</c:v>
                </c:pt>
                <c:pt idx="13">
                  <c:v>61.549265402098399</c:v>
                </c:pt>
                <c:pt idx="14">
                  <c:v>61.552491299668702</c:v>
                </c:pt>
                <c:pt idx="15">
                  <c:v>61.5946741258741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9F4-1943-A807-64B585CD3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</a:t>
                </a:r>
                <a:r>
                  <a:rPr lang="en-US" sz="1600" baseline="0"/>
                  <a:t> MRAM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  <c:majorUnit val="100"/>
        <c:min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776402777777778"/>
          <c:y val="0.25617569444444444"/>
          <c:w val="0.16537361111111112"/>
          <c:h val="0.3686302083333334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42735042736"/>
          <c:y val="3.4725185185185185E-2"/>
          <c:w val="0.80509358974358969"/>
          <c:h val="0.688691927247920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tx>
                <c:strRef>
                  <c:f>'/Users/el1goluj/Documents/ZURICH/PROJECTS/UPMEM/upmem-workloads/Microbenchmarks/AI/[ai_output.xlsx]ai_output (4)'!$J$2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{B0E4CE31-ECE8-234F-A7A4-0ADFD0E05248}</c15:txfldGUID>
                      <c15:f>'/Users/el1goluj/Documents/ZURICH/PROJECTS/UPMEM/upmem-workloads/Microbenchmarks/AI/[ai_output.xlsx]ai_output (4)'!$J$2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051A-7C4B-8DA7-A6CA2798094A}"/>
                </c:ext>
              </c:extLst>
            </c:dLbl>
            <c:dLbl>
              <c:idx val="1"/>
              <c:tx>
                <c:strRef>
                  <c:f>'/Users/el1goluj/Documents/ZURICH/PROJECTS/UPMEM/upmem-workloads/Microbenchmarks/AI/[ai_output.xlsx]ai_output (4)'!$J$3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{F5A4096B-9D3A-2843-99AF-C2F173117358}</c15:txfldGUID>
                      <c15:f>'/Users/el1goluj/Documents/ZURICH/PROJECTS/UPMEM/upmem-workloads/Microbenchmarks/AI/[ai_output.xlsx]ai_output (4)'!$J$3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051A-7C4B-8DA7-A6CA2798094A}"/>
                </c:ext>
              </c:extLst>
            </c:dLbl>
            <c:dLbl>
              <c:idx val="2"/>
              <c:tx>
                <c:strRef>
                  <c:f>'/Users/el1goluj/Documents/ZURICH/PROJECTS/UPMEM/upmem-workloads/Microbenchmarks/AI/[ai_output.xlsx]ai_output (4)'!$J$4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{41C6C641-4EB1-6C4A-9E91-01F5E171E71B}</c15:txfldGUID>
                      <c15:f>'/Users/el1goluj/Documents/ZURICH/PROJECTS/UPMEM/upmem-workloads/Microbenchmarks/AI/[ai_output.xlsx]ai_output (4)'!$J$4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051A-7C4B-8DA7-A6CA2798094A}"/>
                </c:ext>
              </c:extLst>
            </c:dLbl>
            <c:dLbl>
              <c:idx val="3"/>
              <c:tx>
                <c:strRef>
                  <c:f>'/Users/el1goluj/Documents/ZURICH/PROJECTS/UPMEM/upmem-workloads/Microbenchmarks/AI/[ai_output.xlsx]ai_output (4)'!$J$5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{8C0E6CCA-7C08-9647-9795-8DFFBBEA1D80}</c15:txfldGUID>
                      <c15:f>'/Users/el1goluj/Documents/ZURICH/PROJECTS/UPMEM/upmem-workloads/Microbenchmarks/AI/[ai_output.xlsx]ai_output (4)'!$J$5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051A-7C4B-8DA7-A6CA2798094A}"/>
                </c:ext>
              </c:extLst>
            </c:dLbl>
            <c:dLbl>
              <c:idx val="4"/>
              <c:tx>
                <c:strRef>
                  <c:f>'/Users/el1goluj/Documents/ZURICH/PROJECTS/UPMEM/upmem-workloads/Microbenchmarks/AI/[ai_output.xlsx]ai_output (4)'!$J$6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{DDC147DB-E3BA-AD4C-A3D1-D2BDE8304614}</c15:txfldGUID>
                      <c15:f>'/Users/el1goluj/Documents/ZURICH/PROJECTS/UPMEM/upmem-workloads/Microbenchmarks/AI/[ai_output.xlsx]ai_output (4)'!$J$6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051A-7C4B-8DA7-A6CA2798094A}"/>
                </c:ext>
              </c:extLst>
            </c:dLbl>
            <c:dLbl>
              <c:idx val="5"/>
              <c:tx>
                <c:strRef>
                  <c:f>'/Users/el1goluj/Documents/ZURICH/PROJECTS/UPMEM/upmem-workloads/Microbenchmarks/AI/[ai_output.xlsx]ai_output (4)'!$J$7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{325A7F1C-5A23-9D42-A34B-94BD92C4C0B9}</c15:txfldGUID>
                      <c15:f>'/Users/el1goluj/Documents/ZURICH/PROJECTS/UPMEM/upmem-workloads/Microbenchmarks/AI/[ai_output.xlsx]ai_output (4)'!$J$7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051A-7C4B-8DA7-A6CA2798094A}"/>
                </c:ext>
              </c:extLst>
            </c:dLbl>
            <c:dLbl>
              <c:idx val="6"/>
              <c:tx>
                <c:strRef>
                  <c:f>'/Users/el1goluj/Documents/ZURICH/PROJECTS/UPMEM/upmem-workloads/Microbenchmarks/AI/[ai_output.xlsx]ai_output (4)'!$J$8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{A71858E0-0C8C-414F-9C4B-FEF790EF1E71}</c15:txfldGUID>
                      <c15:f>'/Users/el1goluj/Documents/ZURICH/PROJECTS/UPMEM/upmem-workloads/Microbenchmarks/AI/[ai_output.xlsx]ai_output (4)'!$J$8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051A-7C4B-8DA7-A6CA2798094A}"/>
                </c:ext>
              </c:extLst>
            </c:dLbl>
            <c:dLbl>
              <c:idx val="7"/>
              <c:tx>
                <c:strRef>
                  <c:f>'/Users/el1goluj/Documents/ZURICH/PROJECTS/UPMEM/upmem-workloads/Microbenchmarks/AI/[ai_output.xlsx]ai_output (4)'!$J$9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{9BDE4C63-C2E8-484C-9518-3CC32E2935A4}</c15:txfldGUID>
                      <c15:f>'/Users/el1goluj/Documents/ZURICH/PROJECTS/UPMEM/upmem-workloads/Microbenchmarks/AI/[ai_output.xlsx]ai_output (4)'!$J$9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051A-7C4B-8DA7-A6CA2798094A}"/>
                </c:ext>
              </c:extLst>
            </c:dLbl>
            <c:dLbl>
              <c:idx val="8"/>
              <c:tx>
                <c:strRef>
                  <c:f>'/Users/el1goluj/Documents/ZURICH/PROJECTS/UPMEM/upmem-workloads/Microbenchmarks/AI/[ai_output.xlsx]ai_output (4)'!$J$10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{61A7B3E9-E045-D847-B02D-2607543F0186}</c15:txfldGUID>
                      <c15:f>'/Users/el1goluj/Documents/ZURICH/PROJECTS/UPMEM/upmem-workloads/Microbenchmarks/AI/[ai_output.xlsx]ai_output (4)'!$J$10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051A-7C4B-8DA7-A6CA2798094A}"/>
                </c:ext>
              </c:extLst>
            </c:dLbl>
            <c:dLbl>
              <c:idx val="9"/>
              <c:tx>
                <c:strRef>
                  <c:f>'/Users/el1goluj/Documents/ZURICH/PROJECTS/UPMEM/upmem-workloads/Microbenchmarks/AI/[ai_output.xlsx]ai_output (4)'!$J$11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{560F1BD4-5CEC-BB4A-A41F-A752A9753108}</c15:txfldGUID>
                      <c15:f>'/Users/el1goluj/Documents/ZURICH/PROJECTS/UPMEM/upmem-workloads/Microbenchmarks/AI/[ai_output.xlsx]ai_output (4)'!$J$11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051A-7C4B-8DA7-A6CA2798094A}"/>
                </c:ext>
              </c:extLst>
            </c:dLbl>
            <c:dLbl>
              <c:idx val="10"/>
              <c:tx>
                <c:strRef>
                  <c:f>'/Users/el1goluj/Documents/ZURICH/PROJECTS/UPMEM/upmem-workloads/Microbenchmarks/AI/[ai_output.xlsx]ai_output (4)'!$J$12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{3F8CA31C-C64B-F24C-A49D-02404AB5C93D}</c15:txfldGUID>
                      <c15:f>'/Users/el1goluj/Documents/ZURICH/PROJECTS/UPMEM/upmem-workloads/Microbenchmarks/AI/[ai_output.xlsx]ai_output (4)'!$J$12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051A-7C4B-8DA7-A6CA2798094A}"/>
                </c:ext>
              </c:extLst>
            </c:dLbl>
            <c:dLbl>
              <c:idx val="11"/>
              <c:tx>
                <c:strRef>
                  <c:f>'/Users/el1goluj/Documents/ZURICH/PROJECTS/UPMEM/upmem-workloads/Microbenchmarks/AI/[ai_output.xlsx]ai_output (4)'!$J$13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{8975C730-DF23-7443-9567-4FDD4F3C4B8C}</c15:txfldGUID>
                      <c15:f>'/Users/el1goluj/Documents/ZURICH/PROJECTS/UPMEM/upmem-workloads/Microbenchmarks/AI/[ai_output.xlsx]ai_output (4)'!$J$13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051A-7C4B-8DA7-A6CA2798094A}"/>
                </c:ext>
              </c:extLst>
            </c:dLbl>
            <c:dLbl>
              <c:idx val="12"/>
              <c:tx>
                <c:strRef>
                  <c:f>'/Users/el1goluj/Documents/ZURICH/PROJECTS/UPMEM/upmem-workloads/Microbenchmarks/AI/[ai_output.xlsx]ai_output (4)'!$J$14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{5F2F3FD8-EAA2-5344-ACC3-CB2289622E3B}</c15:txfldGUID>
                      <c15:f>'/Users/el1goluj/Documents/ZURICH/PROJECTS/UPMEM/upmem-workloads/Microbenchmarks/AI/[ai_output.xlsx]ai_output (4)'!$J$14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051A-7C4B-8DA7-A6CA2798094A}"/>
                </c:ext>
              </c:extLst>
            </c:dLbl>
            <c:dLbl>
              <c:idx val="13"/>
              <c:tx>
                <c:strRef>
                  <c:f>'/Users/el1goluj/Documents/ZURICH/PROJECTS/UPMEM/upmem-workloads/Microbenchmarks/AI/[ai_output.xlsx]ai_output (4)'!$J$15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{69660392-DEC6-9246-9B3F-8C6CB500BFEC}</c15:txfldGUID>
                      <c15:f>'/Users/el1goluj/Documents/ZURICH/PROJECTS/UPMEM/upmem-workloads/Microbenchmarks/AI/[ai_output.xlsx]ai_output (4)'!$J$15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051A-7C4B-8DA7-A6CA2798094A}"/>
                </c:ext>
              </c:extLst>
            </c:dLbl>
            <c:dLbl>
              <c:idx val="14"/>
              <c:tx>
                <c:strRef>
                  <c:f>'/Users/el1goluj/Documents/ZURICH/PROJECTS/UPMEM/upmem-workloads/Microbenchmarks/AI/[ai_output.xlsx]ai_output (4)'!$J$16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{5CE86406-534E-AC4C-9E43-6A1BCAE410E1}</c15:txfldGUID>
                      <c15:f>'/Users/el1goluj/Documents/ZURICH/PROJECTS/UPMEM/upmem-workloads/Microbenchmarks/AI/[ai_output.xlsx]ai_output (4)'!$J$16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051A-7C4B-8DA7-A6CA2798094A}"/>
                </c:ext>
              </c:extLst>
            </c:dLbl>
            <c:dLbl>
              <c:idx val="15"/>
              <c:tx>
                <c:strRef>
                  <c:f>'/Users/el1goluj/Documents/ZURICH/PROJECTS/UPMEM/upmem-workloads/Microbenchmarks/AI/[ai_output.xlsx]ai_output (4)'!$J$17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{3877E63D-5C95-3C4E-8EFF-A21632E0CE7B}</c15:txfldGUID>
                      <c15:f>'/Users/el1goluj/Documents/ZURICH/PROJECTS/UPMEM/upmem-workloads/Microbenchmarks/AI/[ai_output.xlsx]ai_output (4)'!$J$17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051A-7C4B-8DA7-A6CA2798094A}"/>
                </c:ext>
              </c:extLst>
            </c:dLbl>
            <c:dLbl>
              <c:idx val="16"/>
              <c:tx>
                <c:strRef>
                  <c:f>'/Users/el1goluj/Documents/ZURICH/PROJECTS/UPMEM/upmem-workloads/Microbenchmarks/AI/[ai_output.xlsx]ai_output (4)'!$J$18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{17B6BE89-DB35-5C46-8DC1-70598FAFC236}</c15:txfldGUID>
                      <c15:f>'/Users/el1goluj/Documents/ZURICH/PROJECTS/UPMEM/upmem-workloads/Microbenchmarks/AI/[ai_output.xlsx]ai_output (4)'!$J$18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051A-7C4B-8DA7-A6CA2798094A}"/>
                </c:ext>
              </c:extLst>
            </c:dLbl>
            <c:dLbl>
              <c:idx val="17"/>
              <c:tx>
                <c:strRef>
                  <c:f>'/Users/el1goluj/Documents/ZURICH/PROJECTS/UPMEM/upmem-workloads/Microbenchmarks/AI/[ai_output.xlsx]ai_output (4)'!$J$19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{64E86AB1-B8A4-9446-A829-C2BD66885CD7}</c15:txfldGUID>
                      <c15:f>'/Users/el1goluj/Documents/ZURICH/PROJECTS/UPMEM/upmem-workloads/Microbenchmarks/AI/[ai_output.xlsx]ai_output (4)'!$J$19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051A-7C4B-8DA7-A6CA2798094A}"/>
                </c:ext>
              </c:extLst>
            </c:dLbl>
            <c:dLbl>
              <c:idx val="18"/>
              <c:tx>
                <c:strRef>
                  <c:f>'/Users/el1goluj/Documents/ZURICH/PROJECTS/UPMEM/upmem-workloads/Microbenchmarks/AI/[ai_output.xlsx]ai_output (4)'!$J$20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{69B7B7A4-D313-794C-A55A-15D3F766B309}</c15:txfldGUID>
                      <c15:f>'/Users/el1goluj/Documents/ZURICH/PROJECTS/UPMEM/upmem-workloads/Microbenchmarks/AI/[ai_output.xlsx]ai_output (4)'!$J$20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051A-7C4B-8DA7-A6CA2798094A}"/>
                </c:ext>
              </c:extLst>
            </c:dLbl>
            <c:dLbl>
              <c:idx val="19"/>
              <c:tx>
                <c:strRef>
                  <c:f>'/Users/el1goluj/Documents/ZURICH/PROJECTS/UPMEM/upmem-workloads/Microbenchmarks/AI/[ai_output.xlsx]ai_output (4)'!$J$21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{EBB19479-59B8-F044-BB54-090D1B8AFEB0}</c15:txfldGUID>
                      <c15:f>'/Users/el1goluj/Documents/ZURICH/PROJECTS/UPMEM/upmem-workloads/Microbenchmarks/AI/[ai_output.xlsx]ai_output (4)'!$J$21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051A-7C4B-8DA7-A6CA2798094A}"/>
                </c:ext>
              </c:extLst>
            </c:dLbl>
            <c:dLbl>
              <c:idx val="20"/>
              <c:tx>
                <c:strRef>
                  <c:f>'/Users/el1goluj/Documents/ZURICH/PROJECTS/UPMEM/upmem-workloads/Microbenchmarks/AI/[ai_output.xlsx]ai_output (4)'!$J$22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{B5A23818-5943-644C-9375-4DB2E091F4C3}</c15:txfldGUID>
                      <c15:f>'/Users/el1goluj/Documents/ZURICH/PROJECTS/UPMEM/upmem-workloads/Microbenchmarks/AI/[ai_output.xlsx]ai_output (4)'!$J$22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051A-7C4B-8DA7-A6CA2798094A}"/>
                </c:ext>
              </c:extLst>
            </c:dLbl>
            <c:dLbl>
              <c:idx val="21"/>
              <c:tx>
                <c:strRef>
                  <c:f>'/Users/el1goluj/Documents/ZURICH/PROJECTS/UPMEM/upmem-workloads/Microbenchmarks/AI/[ai_output.xlsx]ai_output (4)'!$J$23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{95A88779-1D27-E644-A352-5EAB9ABF182F}</c15:txfldGUID>
                      <c15:f>'/Users/el1goluj/Documents/ZURICH/PROJECTS/UPMEM/upmem-workloads/Microbenchmarks/AI/[ai_output.xlsx]ai_output (4)'!$J$23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051A-7C4B-8DA7-A6CA2798094A}"/>
                </c:ext>
              </c:extLst>
            </c:dLbl>
            <c:dLbl>
              <c:idx val="22"/>
              <c:tx>
                <c:strRef>
                  <c:f>'/Users/el1goluj/Documents/ZURICH/PROJECTS/UPMEM/upmem-workloads/Microbenchmarks/AI/[ai_output.xlsx]ai_output (4)'!$J$24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{3B59DABD-E237-584A-B3EF-47E5D53552A4}</c15:txfldGUID>
                      <c15:f>'/Users/el1goluj/Documents/ZURICH/PROJECTS/UPMEM/upmem-workloads/Microbenchmarks/AI/[ai_output.xlsx]ai_output (4)'!$J$24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051A-7C4B-8DA7-A6CA2798094A}"/>
                </c:ext>
              </c:extLst>
            </c:dLbl>
            <c:dLbl>
              <c:idx val="23"/>
              <c:tx>
                <c:strRef>
                  <c:f>'/Users/el1goluj/Documents/ZURICH/PROJECTS/UPMEM/upmem-workloads/Microbenchmarks/AI/[ai_output.xlsx]ai_output (4)'!$J$25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{0C1A41DB-03DE-6848-B0CC-8408EEC4FC02}</c15:txfldGUID>
                      <c15:f>'/Users/el1goluj/Documents/ZURICH/PROJECTS/UPMEM/upmem-workloads/Microbenchmarks/AI/[ai_output.xlsx]ai_output (4)'!$J$25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051A-7C4B-8DA7-A6CA2798094A}"/>
                </c:ext>
              </c:extLst>
            </c:dLbl>
            <c:dLbl>
              <c:idx val="24"/>
              <c:tx>
                <c:strRef>
                  <c:f>'/Users/el1goluj/Documents/ZURICH/PROJECTS/UPMEM/upmem-workloads/Microbenchmarks/AI/[ai_output.xlsx]ai_output (4)'!$J$26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{1AE1A40A-A307-634F-8B5C-273AFF051757}</c15:txfldGUID>
                      <c15:f>'/Users/el1goluj/Documents/ZURICH/PROJECTS/UPMEM/upmem-workloads/Microbenchmarks/AI/[ai_output.xlsx]ai_output (4)'!$J$26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051A-7C4B-8DA7-A6CA2798094A}"/>
                </c:ext>
              </c:extLst>
            </c:dLbl>
            <c:dLbl>
              <c:idx val="25"/>
              <c:tx>
                <c:strRef>
                  <c:f>'/Users/el1goluj/Documents/ZURICH/PROJECTS/UPMEM/upmem-workloads/Microbenchmarks/AI/[ai_output.xlsx]ai_output (4)'!$J$27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{FEE5291C-2115-824D-8359-27F585C0F0CD}</c15:txfldGUID>
                      <c15:f>'/Users/el1goluj/Documents/ZURICH/PROJECTS/UPMEM/upmem-workloads/Microbenchmarks/AI/[ai_output.xlsx]ai_output (4)'!$J$27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051A-7C4B-8DA7-A6CA2798094A}"/>
                </c:ext>
              </c:extLst>
            </c:dLbl>
            <c:dLbl>
              <c:idx val="26"/>
              <c:tx>
                <c:strRef>
                  <c:f>'/Users/el1goluj/Documents/ZURICH/PROJECTS/UPMEM/upmem-workloads/Microbenchmarks/AI/[ai_output.xlsx]ai_output (4)'!$J$28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{5476713F-5F47-1D4E-B07A-0B524828DBAF}</c15:txfldGUID>
                      <c15:f>'/Users/el1goluj/Documents/ZURICH/PROJECTS/UPMEM/upmem-workloads/Microbenchmarks/AI/[ai_output.xlsx]ai_output (4)'!$J$28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051A-7C4B-8DA7-A6CA2798094A}"/>
                </c:ext>
              </c:extLst>
            </c:dLbl>
            <c:dLbl>
              <c:idx val="27"/>
              <c:tx>
                <c:strRef>
                  <c:f>'/Users/el1goluj/Documents/ZURICH/PROJECTS/UPMEM/upmem-workloads/Microbenchmarks/AI/[ai_output.xlsx]ai_output (4)'!$J$29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{27E41A49-D449-C043-A596-5F8ABA65107E}</c15:txfldGUID>
                      <c15:f>'/Users/el1goluj/Documents/ZURICH/PROJECTS/UPMEM/upmem-workloads/Microbenchmarks/AI/[ai_output.xlsx]ai_output (4)'!$J$29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051A-7C4B-8DA7-A6CA2798094A}"/>
                </c:ext>
              </c:extLst>
            </c:dLbl>
            <c:dLbl>
              <c:idx val="28"/>
              <c:tx>
                <c:strRef>
                  <c:f>'/Users/el1goluj/Documents/ZURICH/PROJECTS/UPMEM/upmem-workloads/Microbenchmarks/AI/[ai_output.xlsx]ai_output (4)'!$J$30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{ABB10CB0-F3F8-BD42-BD4E-EDE48AA68C82}</c15:txfldGUID>
                      <c15:f>'/Users/el1goluj/Documents/ZURICH/PROJECTS/UPMEM/upmem-workloads/Microbenchmarks/AI/[ai_output.xlsx]ai_output (4)'!$J$30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051A-7C4B-8DA7-A6CA2798094A}"/>
                </c:ext>
              </c:extLst>
            </c:dLbl>
            <c:dLbl>
              <c:idx val="29"/>
              <c:tx>
                <c:strRef>
                  <c:f>'/Users/el1goluj/Documents/ZURICH/PROJECTS/UPMEM/upmem-workloads/Microbenchmarks/AI/[ai_output.xlsx]ai_output (4)'!$J$31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{E839BA8C-FE21-5247-9742-BB6934DB588F}</c15:txfldGUID>
                      <c15:f>'/Users/el1goluj/Documents/ZURICH/PROJECTS/UPMEM/upmem-workloads/Microbenchmarks/AI/[ai_output.xlsx]ai_output (4)'!$J$31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051A-7C4B-8DA7-A6CA2798094A}"/>
                </c:ext>
              </c:extLst>
            </c:dLbl>
            <c:dLbl>
              <c:idx val="30"/>
              <c:tx>
                <c:strRef>
                  <c:f>'/Users/el1goluj/Documents/ZURICH/PROJECTS/UPMEM/upmem-workloads/Microbenchmarks/AI/[ai_output.xlsx]ai_output (4)'!$J$32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{62D777E1-6417-9F45-A631-0B20B1250351}</c15:txfldGUID>
                      <c15:f>'/Users/el1goluj/Documents/ZURICH/PROJECTS/UPMEM/upmem-workloads/Microbenchmarks/AI/[ai_output.xlsx]ai_output (4)'!$J$32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051A-7C4B-8DA7-A6CA2798094A}"/>
                </c:ext>
              </c:extLst>
            </c:dLbl>
            <c:dLbl>
              <c:idx val="31"/>
              <c:tx>
                <c:strRef>
                  <c:f>'/Users/el1goluj/Documents/ZURICH/PROJECTS/UPMEM/upmem-workloads/Microbenchmarks/AI/[ai_output.xlsx]ai_output (4)'!$J$33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{FD032FB1-9B4B-314D-BCFC-3999008C612A}</c15:txfldGUID>
                      <c15:f>'/Users/el1goluj/Documents/ZURICH/PROJECTS/UPMEM/upmem-workloads/Microbenchmarks/AI/[ai_output.xlsx]ai_output (4)'!$J$33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051A-7C4B-8DA7-A6CA2798094A}"/>
                </c:ext>
              </c:extLst>
            </c:dLbl>
            <c:dLbl>
              <c:idx val="32"/>
              <c:tx>
                <c:strRef>
                  <c:f>'/Users/el1goluj/Documents/ZURICH/PROJECTS/UPMEM/upmem-workloads/Microbenchmarks/AI/[ai_output.xlsx]ai_output (4)'!$J$34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{9A768F77-255A-924C-A077-8683E74F8FCB}</c15:txfldGUID>
                      <c15:f>'/Users/el1goluj/Documents/ZURICH/PROJECTS/UPMEM/upmem-workloads/Microbenchmarks/AI/[ai_output.xlsx]ai_output (4)'!$J$34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051A-7C4B-8DA7-A6CA2798094A}"/>
                </c:ext>
              </c:extLst>
            </c:dLbl>
            <c:dLbl>
              <c:idx val="33"/>
              <c:tx>
                <c:strRef>
                  <c:f>'/Users/el1goluj/Documents/ZURICH/PROJECTS/UPMEM/upmem-workloads/Microbenchmarks/AI/[ai_output.xlsx]ai_output (4)'!$J$35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{DA3BC28B-A610-9C42-BE1C-5ADE734DF95D}</c15:txfldGUID>
                      <c15:f>'/Users/el1goluj/Documents/ZURICH/PROJECTS/UPMEM/upmem-workloads/Microbenchmarks/AI/[ai_output.xlsx]ai_output (4)'!$J$35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051A-7C4B-8DA7-A6CA2798094A}"/>
                </c:ext>
              </c:extLst>
            </c:dLbl>
            <c:dLbl>
              <c:idx val="34"/>
              <c:tx>
                <c:strRef>
                  <c:f>'/Users/el1goluj/Documents/ZURICH/PROJECTS/UPMEM/upmem-workloads/Microbenchmarks/AI/[ai_output.xlsx]ai_output (4)'!$J$36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{82085C12-6F40-1F42-B3E6-1835AFB6F263}</c15:txfldGUID>
                      <c15:f>'/Users/el1goluj/Documents/ZURICH/PROJECTS/UPMEM/upmem-workloads/Microbenchmarks/AI/[ai_output.xlsx]ai_output (4)'!$J$36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051A-7C4B-8DA7-A6CA2798094A}"/>
                </c:ext>
              </c:extLst>
            </c:dLbl>
            <c:dLbl>
              <c:idx val="35"/>
              <c:tx>
                <c:strRef>
                  <c:f>'/Users/el1goluj/Documents/ZURICH/PROJECTS/UPMEM/upmem-workloads/Microbenchmarks/AI/[ai_output.xlsx]ai_output (4)'!$J$37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{F8354F3E-1960-5745-BA69-50A53B2F3616}</c15:txfldGUID>
                      <c15:f>'/Users/el1goluj/Documents/ZURICH/PROJECTS/UPMEM/upmem-workloads/Microbenchmarks/AI/[ai_output.xlsx]ai_output (4)'!$J$37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051A-7C4B-8DA7-A6CA2798094A}"/>
                </c:ext>
              </c:extLst>
            </c:dLbl>
            <c:dLbl>
              <c:idx val="36"/>
              <c:tx>
                <c:strRef>
                  <c:f>'/Users/el1goluj/Documents/ZURICH/PROJECTS/UPMEM/upmem-workloads/Microbenchmarks/AI/[ai_output.xlsx]ai_output (4)'!$J$38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{F189EE2B-2A74-3A48-B094-11AA9C3D414F}</c15:txfldGUID>
                      <c15:f>'/Users/el1goluj/Documents/ZURICH/PROJECTS/UPMEM/upmem-workloads/Microbenchmarks/AI/[ai_output.xlsx]ai_output (4)'!$J$38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051A-7C4B-8DA7-A6CA2798094A}"/>
                </c:ext>
              </c:extLst>
            </c:dLbl>
            <c:dLbl>
              <c:idx val="37"/>
              <c:tx>
                <c:strRef>
                  <c:f>'/Users/el1goluj/Documents/ZURICH/PROJECTS/UPMEM/upmem-workloads/Microbenchmarks/AI/[ai_output.xlsx]ai_output (4)'!$J$39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{8A43C79C-080D-EB4E-9E93-C8039CF73EA9}</c15:txfldGUID>
                      <c15:f>'/Users/el1goluj/Documents/ZURICH/PROJECTS/UPMEM/upmem-workloads/Microbenchmarks/AI/[ai_output.xlsx]ai_output (4)'!$J$39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051A-7C4B-8DA7-A6CA2798094A}"/>
                </c:ext>
              </c:extLst>
            </c:dLbl>
            <c:dLbl>
              <c:idx val="38"/>
              <c:tx>
                <c:strRef>
                  <c:f>'/Users/el1goluj/Documents/ZURICH/PROJECTS/UPMEM/upmem-workloads/Microbenchmarks/AI/[ai_output.xlsx]ai_output (4)'!$J$40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{398965D6-FBF5-6647-8FA7-705CF93088BF}</c15:txfldGUID>
                      <c15:f>'/Users/el1goluj/Documents/ZURICH/PROJECTS/UPMEM/upmem-workloads/Microbenchmarks/AI/[ai_output.xlsx]ai_output (4)'!$J$40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051A-7C4B-8DA7-A6CA2798094A}"/>
                </c:ext>
              </c:extLst>
            </c:dLbl>
            <c:dLbl>
              <c:idx val="39"/>
              <c:tx>
                <c:strRef>
                  <c:f>'/Users/el1goluj/Documents/ZURICH/PROJECTS/UPMEM/upmem-workloads/Microbenchmarks/AI/[ai_output.xlsx]ai_output (4)'!$J$41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{3B4A089D-3FD7-704A-93C2-78A8D3A6F697}</c15:txfldGUID>
                      <c15:f>'/Users/el1goluj/Documents/ZURICH/PROJECTS/UPMEM/upmem-workloads/Microbenchmarks/AI/[ai_output.xlsx]ai_output (4)'!$J$41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051A-7C4B-8DA7-A6CA2798094A}"/>
                </c:ext>
              </c:extLst>
            </c:dLbl>
            <c:dLbl>
              <c:idx val="40"/>
              <c:tx>
                <c:strRef>
                  <c:f>'/Users/el1goluj/Documents/ZURICH/PROJECTS/UPMEM/upmem-workloads/Microbenchmarks/AI/[ai_output.xlsx]ai_output (4)'!$J$42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{B465DCE7-DE35-9F42-BE5B-CA0185A0D26F}</c15:txfldGUID>
                      <c15:f>'/Users/el1goluj/Documents/ZURICH/PROJECTS/UPMEM/upmem-workloads/Microbenchmarks/AI/[ai_output.xlsx]ai_output (4)'!$J$42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051A-7C4B-8DA7-A6CA2798094A}"/>
                </c:ext>
              </c:extLst>
            </c:dLbl>
            <c:dLbl>
              <c:idx val="41"/>
              <c:tx>
                <c:strRef>
                  <c:f>'/Users/el1goluj/Documents/ZURICH/PROJECTS/UPMEM/upmem-workloads/Microbenchmarks/AI/[ai_output.xlsx]ai_output (4)'!$J$43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{AC89310C-AD56-A946-81C9-0398A3144D98}</c15:txfldGUID>
                      <c15:f>'/Users/el1goluj/Documents/ZURICH/PROJECTS/UPMEM/upmem-workloads/Microbenchmarks/AI/[ai_output.xlsx]ai_output (4)'!$J$43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051A-7C4B-8DA7-A6CA2798094A}"/>
                </c:ext>
              </c:extLst>
            </c:dLbl>
            <c:dLbl>
              <c:idx val="42"/>
              <c:tx>
                <c:strRef>
                  <c:f>'/Users/el1goluj/Documents/ZURICH/PROJECTS/UPMEM/upmem-workloads/Microbenchmarks/AI/[ai_output.xlsx]ai_output (4)'!$J$44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{35C8FB58-A1B3-3540-AC7B-C269B93A9BA7}</c15:txfldGUID>
                      <c15:f>'/Users/el1goluj/Documents/ZURICH/PROJECTS/UPMEM/upmem-workloads/Microbenchmarks/AI/[ai_output.xlsx]ai_output (4)'!$J$44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A-051A-7C4B-8DA7-A6CA2798094A}"/>
                </c:ext>
              </c:extLst>
            </c:dLbl>
            <c:dLbl>
              <c:idx val="43"/>
              <c:tx>
                <c:strRef>
                  <c:f>'/Users/el1goluj/Documents/ZURICH/PROJECTS/UPMEM/upmem-workloads/Microbenchmarks/AI/[ai_output.xlsx]ai_output (4)'!$J$45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{0E82B34B-71A1-B74C-BA9E-027DE99D49BE}</c15:txfldGUID>
                      <c15:f>'/Users/el1goluj/Documents/ZURICH/PROJECTS/UPMEM/upmem-workloads/Microbenchmarks/AI/[ai_output.xlsx]ai_output (4)'!$J$45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B-051A-7C4B-8DA7-A6CA2798094A}"/>
                </c:ext>
              </c:extLst>
            </c:dLbl>
            <c:dLbl>
              <c:idx val="44"/>
              <c:tx>
                <c:strRef>
                  <c:f>'/Users/el1goluj/Documents/ZURICH/PROJECTS/UPMEM/upmem-workloads/Microbenchmarks/AI/[ai_output.xlsx]ai_output (4)'!$J$46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{D6856E72-F90D-754A-AA10-4A95DB59D6B7}</c15:txfldGUID>
                      <c15:f>'/Users/el1goluj/Documents/ZURICH/PROJECTS/UPMEM/upmem-workloads/Microbenchmarks/AI/[ai_output.xlsx]ai_output (4)'!$J$46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C-051A-7C4B-8DA7-A6CA2798094A}"/>
                </c:ext>
              </c:extLst>
            </c:dLbl>
            <c:dLbl>
              <c:idx val="45"/>
              <c:tx>
                <c:strRef>
                  <c:f>'/Users/el1goluj/Documents/ZURICH/PROJECTS/UPMEM/upmem-workloads/Microbenchmarks/AI/[ai_output.xlsx]ai_output (4)'!$J$47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{9BA3C0BC-B171-B947-865A-959945EF3D1D}</c15:txfldGUID>
                      <c15:f>'/Users/el1goluj/Documents/ZURICH/PROJECTS/UPMEM/upmem-workloads/Microbenchmarks/AI/[ai_output.xlsx]ai_output (4)'!$J$47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D-051A-7C4B-8DA7-A6CA2798094A}"/>
                </c:ext>
              </c:extLst>
            </c:dLbl>
            <c:dLbl>
              <c:idx val="46"/>
              <c:tx>
                <c:strRef>
                  <c:f>'/Users/el1goluj/Documents/ZURICH/PROJECTS/UPMEM/upmem-workloads/Microbenchmarks/AI/[ai_output.xlsx]ai_output (4)'!$J$48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{B52EB2CD-4561-424A-A487-386FFA1D66DE}</c15:txfldGUID>
                      <c15:f>'/Users/el1goluj/Documents/ZURICH/PROJECTS/UPMEM/upmem-workloads/Microbenchmarks/AI/[ai_output.xlsx]ai_output (4)'!$J$48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E-051A-7C4B-8DA7-A6CA2798094A}"/>
                </c:ext>
              </c:extLst>
            </c:dLbl>
            <c:dLbl>
              <c:idx val="47"/>
              <c:tx>
                <c:strRef>
                  <c:f>'/Users/el1goluj/Documents/ZURICH/PROJECTS/UPMEM/upmem-workloads/Microbenchmarks/AI/[ai_output.xlsx]ai_output (4)'!$J$49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{97DD7C9A-0E6D-0841-B5A4-CCC2485B833A}</c15:txfldGUID>
                      <c15:f>'/Users/el1goluj/Documents/ZURICH/PROJECTS/UPMEM/upmem-workloads/Microbenchmarks/AI/[ai_output.xlsx]ai_output (4)'!$J$49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F-051A-7C4B-8DA7-A6CA2798094A}"/>
                </c:ext>
              </c:extLst>
            </c:dLbl>
            <c:dLbl>
              <c:idx val="48"/>
              <c:tx>
                <c:strRef>
                  <c:f>'/Users/el1goluj/Documents/ZURICH/PROJECTS/UPMEM/upmem-workloads/Microbenchmarks/AI/[ai_output.xlsx]ai_output (4)'!$J$50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{171C96FA-123D-234F-9DD6-5B2DEEE04640}</c15:txfldGUID>
                      <c15:f>'/Users/el1goluj/Documents/ZURICH/PROJECTS/UPMEM/upmem-workloads/Microbenchmarks/AI/[ai_output.xlsx]ai_output (4)'!$J$50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0-051A-7C4B-8DA7-A6CA2798094A}"/>
                </c:ext>
              </c:extLst>
            </c:dLbl>
            <c:dLbl>
              <c:idx val="49"/>
              <c:tx>
                <c:strRef>
                  <c:f>'/Users/el1goluj/Documents/ZURICH/PROJECTS/UPMEM/upmem-workloads/Microbenchmarks/AI/[ai_output.xlsx]ai_output (4)'!$J$51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{3C811C66-151B-C844-BDC8-3BDFD1118171}</c15:txfldGUID>
                      <c15:f>'/Users/el1goluj/Documents/ZURICH/PROJECTS/UPMEM/upmem-workloads/Microbenchmarks/AI/[ai_output.xlsx]ai_output (4)'!$J$51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1-051A-7C4B-8DA7-A6CA2798094A}"/>
                </c:ext>
              </c:extLst>
            </c:dLbl>
            <c:dLbl>
              <c:idx val="50"/>
              <c:tx>
                <c:strRef>
                  <c:f>'/Users/el1goluj/Documents/ZURICH/PROJECTS/UPMEM/upmem-workloads/Microbenchmarks/AI/[ai_output.xlsx]ai_output (4)'!$J$52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{4E6511DA-C93E-BC4D-9AF9-08ACD3ADC1DD}</c15:txfldGUID>
                      <c15:f>'/Users/el1goluj/Documents/ZURICH/PROJECTS/UPMEM/upmem-workloads/Microbenchmarks/AI/[ai_output.xlsx]ai_output (4)'!$J$52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2-051A-7C4B-8DA7-A6CA2798094A}"/>
                </c:ext>
              </c:extLst>
            </c:dLbl>
            <c:dLbl>
              <c:idx val="51"/>
              <c:tx>
                <c:strRef>
                  <c:f>'/Users/el1goluj/Documents/ZURICH/PROJECTS/UPMEM/upmem-workloads/Microbenchmarks/AI/[ai_output.xlsx]ai_output (4)'!$J$53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{0C27FC09-BA14-9E40-A98C-5494183DAF3E}</c15:txfldGUID>
                      <c15:f>'/Users/el1goluj/Documents/ZURICH/PROJECTS/UPMEM/upmem-workloads/Microbenchmarks/AI/[ai_output.xlsx]ai_output (4)'!$J$53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3-051A-7C4B-8DA7-A6CA2798094A}"/>
                </c:ext>
              </c:extLst>
            </c:dLbl>
            <c:dLbl>
              <c:idx val="52"/>
              <c:tx>
                <c:strRef>
                  <c:f>'/Users/el1goluj/Documents/ZURICH/PROJECTS/UPMEM/upmem-workloads/Microbenchmarks/AI/[ai_output.xlsx]ai_output (4)'!$J$54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{B1FC69B6-CFB6-8B47-B6BE-B1B4A4529874}</c15:txfldGUID>
                      <c15:f>'/Users/el1goluj/Documents/ZURICH/PROJECTS/UPMEM/upmem-workloads/Microbenchmarks/AI/[ai_output.xlsx]ai_output (4)'!$J$54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4-051A-7C4B-8DA7-A6CA2798094A}"/>
                </c:ext>
              </c:extLst>
            </c:dLbl>
            <c:dLbl>
              <c:idx val="53"/>
              <c:tx>
                <c:strRef>
                  <c:f>'/Users/el1goluj/Documents/ZURICH/PROJECTS/UPMEM/upmem-workloads/Microbenchmarks/AI/[ai_output.xlsx]ai_output (4)'!$J$55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{929744BB-FDD9-DE43-917A-5591650E7A9B}</c15:txfldGUID>
                      <c15:f>'/Users/el1goluj/Documents/ZURICH/PROJECTS/UPMEM/upmem-workloads/Microbenchmarks/AI/[ai_output.xlsx]ai_output (4)'!$J$55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5-051A-7C4B-8DA7-A6CA2798094A}"/>
                </c:ext>
              </c:extLst>
            </c:dLbl>
            <c:dLbl>
              <c:idx val="54"/>
              <c:tx>
                <c:strRef>
                  <c:f>'/Users/el1goluj/Documents/ZURICH/PROJECTS/UPMEM/upmem-workloads/Microbenchmarks/AI/[ai_output.xlsx]ai_output (4)'!$J$56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{FE0C3684-C4B0-674A-A0C9-626250A347F4}</c15:txfldGUID>
                      <c15:f>'/Users/el1goluj/Documents/ZURICH/PROJECTS/UPMEM/upmem-workloads/Microbenchmarks/AI/[ai_output.xlsx]ai_output (4)'!$J$56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6-051A-7C4B-8DA7-A6CA2798094A}"/>
                </c:ext>
              </c:extLst>
            </c:dLbl>
            <c:dLbl>
              <c:idx val="55"/>
              <c:tx>
                <c:strRef>
                  <c:f>'/Users/el1goluj/Documents/ZURICH/PROJECTS/UPMEM/upmem-workloads/Microbenchmarks/AI/[ai_output.xlsx]ai_output (4)'!$J$57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{E1C6380A-7789-134F-B028-DD284F771838}</c15:txfldGUID>
                      <c15:f>'/Users/el1goluj/Documents/ZURICH/PROJECTS/UPMEM/upmem-workloads/Microbenchmarks/AI/[ai_output.xlsx]ai_output (4)'!$J$57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7-051A-7C4B-8DA7-A6CA2798094A}"/>
                </c:ext>
              </c:extLst>
            </c:dLbl>
            <c:dLbl>
              <c:idx val="56"/>
              <c:tx>
                <c:strRef>
                  <c:f>'/Users/el1goluj/Documents/ZURICH/PROJECTS/UPMEM/upmem-workloads/Microbenchmarks/AI/[ai_output.xlsx]ai_output (4)'!$J$58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{19149534-9E97-6949-9C11-315DEBF0BD96}</c15:txfldGUID>
                      <c15:f>'/Users/el1goluj/Documents/ZURICH/PROJECTS/UPMEM/upmem-workloads/Microbenchmarks/AI/[ai_output.xlsx]ai_output (4)'!$J$58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8-051A-7C4B-8DA7-A6CA2798094A}"/>
                </c:ext>
              </c:extLst>
            </c:dLbl>
            <c:dLbl>
              <c:idx val="57"/>
              <c:tx>
                <c:strRef>
                  <c:f>'/Users/el1goluj/Documents/ZURICH/PROJECTS/UPMEM/upmem-workloads/Microbenchmarks/AI/[ai_output.xlsx]ai_output (4)'!$J$59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{C1462F0E-FF1D-A949-B036-566F77F453A9}</c15:txfldGUID>
                      <c15:f>'/Users/el1goluj/Documents/ZURICH/PROJECTS/UPMEM/upmem-workloads/Microbenchmarks/AI/[ai_output.xlsx]ai_output (4)'!$J$59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9-051A-7C4B-8DA7-A6CA2798094A}"/>
                </c:ext>
              </c:extLst>
            </c:dLbl>
            <c:dLbl>
              <c:idx val="58"/>
              <c:tx>
                <c:strRef>
                  <c:f>'/Users/el1goluj/Documents/ZURICH/PROJECTS/UPMEM/upmem-workloads/Microbenchmarks/AI/[ai_output.xlsx]ai_output (4)'!$J$60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{125D6955-F021-8941-85B3-C72A8104B5F6}</c15:txfldGUID>
                      <c15:f>'/Users/el1goluj/Documents/ZURICH/PROJECTS/UPMEM/upmem-workloads/Microbenchmarks/AI/[ai_output.xlsx]ai_output (4)'!$J$60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A-051A-7C4B-8DA7-A6CA2798094A}"/>
                </c:ext>
              </c:extLst>
            </c:dLbl>
            <c:dLbl>
              <c:idx val="59"/>
              <c:tx>
                <c:strRef>
                  <c:f>'/Users/el1goluj/Documents/ZURICH/PROJECTS/UPMEM/upmem-workloads/Microbenchmarks/AI/[ai_output.xlsx]ai_output (4)'!$J$61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{E5A87B7A-71E4-9745-8615-182C23B9BB89}</c15:txfldGUID>
                      <c15:f>'/Users/el1goluj/Documents/ZURICH/PROJECTS/UPMEM/upmem-workloads/Microbenchmarks/AI/[ai_output.xlsx]ai_output (4)'!$J$61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B-051A-7C4B-8DA7-A6CA2798094A}"/>
                </c:ext>
              </c:extLst>
            </c:dLbl>
            <c:dLbl>
              <c:idx val="60"/>
              <c:tx>
                <c:strRef>
                  <c:f>'/Users/el1goluj/Documents/ZURICH/PROJECTS/UPMEM/upmem-workloads/Microbenchmarks/AI/[ai_output.xlsx]ai_output (4)'!$J$62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{3B13E1F5-97B1-A84F-A6D7-8889552CDF14}</c15:txfldGUID>
                      <c15:f>'/Users/el1goluj/Documents/ZURICH/PROJECTS/UPMEM/upmem-workloads/Microbenchmarks/AI/[ai_output.xlsx]ai_output (4)'!$J$62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C-051A-7C4B-8DA7-A6CA2798094A}"/>
                </c:ext>
              </c:extLst>
            </c:dLbl>
            <c:dLbl>
              <c:idx val="61"/>
              <c:tx>
                <c:strRef>
                  <c:f>'/Users/el1goluj/Documents/ZURICH/PROJECTS/UPMEM/upmem-workloads/Microbenchmarks/AI/[ai_output.xlsx]ai_output (4)'!$J$63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{E4C9EDEB-5959-E045-8D94-D0D74CFB3984}</c15:txfldGUID>
                      <c15:f>'/Users/el1goluj/Documents/ZURICH/PROJECTS/UPMEM/upmem-workloads/Microbenchmarks/AI/[ai_output.xlsx]ai_output (4)'!$J$63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D-051A-7C4B-8DA7-A6CA2798094A}"/>
                </c:ext>
              </c:extLst>
            </c:dLbl>
            <c:dLbl>
              <c:idx val="62"/>
              <c:tx>
                <c:strRef>
                  <c:f>'/Users/el1goluj/Documents/ZURICH/PROJECTS/UPMEM/upmem-workloads/Microbenchmarks/AI/[ai_output.xlsx]ai_output (4)'!$J$64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{93A1E312-F379-A64A-9B1D-CBB42A0A3EF9}</c15:txfldGUID>
                      <c15:f>'/Users/el1goluj/Documents/ZURICH/PROJECTS/UPMEM/upmem-workloads/Microbenchmarks/AI/[ai_output.xlsx]ai_output (4)'!$J$64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E-051A-7C4B-8DA7-A6CA2798094A}"/>
                </c:ext>
              </c:extLst>
            </c:dLbl>
            <c:dLbl>
              <c:idx val="63"/>
              <c:tx>
                <c:strRef>
                  <c:f>'/Users/el1goluj/Documents/ZURICH/PROJECTS/UPMEM/upmem-workloads/Microbenchmarks/AI/[ai_output.xlsx]ai_output (4)'!$J$65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{1875AE57-F109-0940-B6B8-83D8FFFF06CE}</c15:txfldGUID>
                      <c15:f>'/Users/el1goluj/Documents/ZURICH/PROJECTS/UPMEM/upmem-workloads/Microbenchmarks/AI/[ai_output.xlsx]ai_output (4)'!$J$65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F-051A-7C4B-8DA7-A6CA2798094A}"/>
                </c:ext>
              </c:extLst>
            </c:dLbl>
            <c:dLbl>
              <c:idx val="64"/>
              <c:tx>
                <c:strRef>
                  <c:f>'/Users/el1goluj/Documents/ZURICH/PROJECTS/UPMEM/upmem-workloads/Microbenchmarks/AI/[ai_output.xlsx]ai_output (4)'!$J$66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{F7CCE04A-CEE2-6046-8F54-7A2D2055DE12}</c15:txfldGUID>
                      <c15:f>'/Users/el1goluj/Documents/ZURICH/PROJECTS/UPMEM/upmem-workloads/Microbenchmarks/AI/[ai_output.xlsx]ai_output (4)'!$J$66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0-051A-7C4B-8DA7-A6CA2798094A}"/>
                </c:ext>
              </c:extLst>
            </c:dLbl>
            <c:dLbl>
              <c:idx val="65"/>
              <c:tx>
                <c:strRef>
                  <c:f>'/Users/el1goluj/Documents/ZURICH/PROJECTS/UPMEM/upmem-workloads/Microbenchmarks/AI/[ai_output.xlsx]ai_output (4)'!$J$67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{6ABFD0B6-5A60-114E-B03B-D73AD52266EF}</c15:txfldGUID>
                      <c15:f>'/Users/el1goluj/Documents/ZURICH/PROJECTS/UPMEM/upmem-workloads/Microbenchmarks/AI/[ai_output.xlsx]ai_output (4)'!$J$67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1-051A-7C4B-8DA7-A6CA2798094A}"/>
                </c:ext>
              </c:extLst>
            </c:dLbl>
            <c:dLbl>
              <c:idx val="66"/>
              <c:tx>
                <c:strRef>
                  <c:f>'/Users/el1goluj/Documents/ZURICH/PROJECTS/UPMEM/upmem-workloads/Microbenchmarks/AI/[ai_output.xlsx]ai_output (4)'!$J$68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{E3449AA2-6D19-CA44-8BEF-994E09E69E6D}</c15:txfldGUID>
                      <c15:f>'/Users/el1goluj/Documents/ZURICH/PROJECTS/UPMEM/upmem-workloads/Microbenchmarks/AI/[ai_output.xlsx]ai_output (4)'!$J$68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2-051A-7C4B-8DA7-A6CA2798094A}"/>
                </c:ext>
              </c:extLst>
            </c:dLbl>
            <c:dLbl>
              <c:idx val="67"/>
              <c:tx>
                <c:strRef>
                  <c:f>'/Users/el1goluj/Documents/ZURICH/PROJECTS/UPMEM/upmem-workloads/Microbenchmarks/AI/[ai_output.xlsx]ai_output (4)'!$J$69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{CBC5A466-AE73-2949-9DD4-B9BA09EE7087}</c15:txfldGUID>
                      <c15:f>'/Users/el1goluj/Documents/ZURICH/PROJECTS/UPMEM/upmem-workloads/Microbenchmarks/AI/[ai_output.xlsx]ai_output (4)'!$J$69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3-051A-7C4B-8DA7-A6CA2798094A}"/>
                </c:ext>
              </c:extLst>
            </c:dLbl>
            <c:dLbl>
              <c:idx val="68"/>
              <c:tx>
                <c:strRef>
                  <c:f>'/Users/el1goluj/Documents/ZURICH/PROJECTS/UPMEM/upmem-workloads/Microbenchmarks/AI/[ai_output.xlsx]ai_output (4)'!$J$70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{97B8E145-B15D-3743-9FED-D828986F0B30}</c15:txfldGUID>
                      <c15:f>'/Users/el1goluj/Documents/ZURICH/PROJECTS/UPMEM/upmem-workloads/Microbenchmarks/AI/[ai_output.xlsx]ai_output (4)'!$J$70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4-051A-7C4B-8DA7-A6CA2798094A}"/>
                </c:ext>
              </c:extLst>
            </c:dLbl>
            <c:dLbl>
              <c:idx val="69"/>
              <c:tx>
                <c:strRef>
                  <c:f>'/Users/el1goluj/Documents/ZURICH/PROJECTS/UPMEM/upmem-workloads/Microbenchmarks/AI/[ai_output.xlsx]ai_output (4)'!$J$71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{486DE14E-1077-6043-BF4D-05F8C701CF20}</c15:txfldGUID>
                      <c15:f>'/Users/el1goluj/Documents/ZURICH/PROJECTS/UPMEM/upmem-workloads/Microbenchmarks/AI/[ai_output.xlsx]ai_output (4)'!$J$71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5-051A-7C4B-8DA7-A6CA2798094A}"/>
                </c:ext>
              </c:extLst>
            </c:dLbl>
            <c:dLbl>
              <c:idx val="70"/>
              <c:tx>
                <c:strRef>
                  <c:f>'/Users/el1goluj/Documents/ZURICH/PROJECTS/UPMEM/upmem-workloads/Microbenchmarks/AI/[ai_output.xlsx]ai_output (4)'!$J$72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{8239E941-05FA-244D-BDE8-B33F911037D9}</c15:txfldGUID>
                      <c15:f>'/Users/el1goluj/Documents/ZURICH/PROJECTS/UPMEM/upmem-workloads/Microbenchmarks/AI/[ai_output.xlsx]ai_output (4)'!$J$72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6-051A-7C4B-8DA7-A6CA2798094A}"/>
                </c:ext>
              </c:extLst>
            </c:dLbl>
            <c:dLbl>
              <c:idx val="71"/>
              <c:tx>
                <c:strRef>
                  <c:f>'/Users/el1goluj/Documents/ZURICH/PROJECTS/UPMEM/upmem-workloads/Microbenchmarks/AI/[ai_output.xlsx]ai_output (4)'!$J$73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{69C638AE-895B-A44A-9423-27129A277CD7}</c15:txfldGUID>
                      <c15:f>'/Users/el1goluj/Documents/ZURICH/PROJECTS/UPMEM/upmem-workloads/Microbenchmarks/AI/[ai_output.xlsx]ai_output (4)'!$J$73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7-051A-7C4B-8DA7-A6CA2798094A}"/>
                </c:ext>
              </c:extLst>
            </c:dLbl>
            <c:dLbl>
              <c:idx val="72"/>
              <c:tx>
                <c:strRef>
                  <c:f>'/Users/el1goluj/Documents/ZURICH/PROJECTS/UPMEM/upmem-workloads/Microbenchmarks/AI/[ai_output.xlsx]ai_output (4)'!$J$74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{FE8EB686-EEF1-5149-8854-ECE9DB849695}</c15:txfldGUID>
                      <c15:f>'/Users/el1goluj/Documents/ZURICH/PROJECTS/UPMEM/upmem-workloads/Microbenchmarks/AI/[ai_output.xlsx]ai_output (4)'!$J$74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8-051A-7C4B-8DA7-A6CA2798094A}"/>
                </c:ext>
              </c:extLst>
            </c:dLbl>
            <c:dLbl>
              <c:idx val="73"/>
              <c:tx>
                <c:strRef>
                  <c:f>'/Users/el1goluj/Documents/ZURICH/PROJECTS/UPMEM/upmem-workloads/Microbenchmarks/AI/[ai_output.xlsx]ai_output (4)'!$J$75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{38122977-FEC0-4D4C-9CC9-61B6D8A81EF9}</c15:txfldGUID>
                      <c15:f>'/Users/el1goluj/Documents/ZURICH/PROJECTS/UPMEM/upmem-workloads/Microbenchmarks/AI/[ai_output.xlsx]ai_output (4)'!$J$75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9-051A-7C4B-8DA7-A6CA2798094A}"/>
                </c:ext>
              </c:extLst>
            </c:dLbl>
            <c:dLbl>
              <c:idx val="74"/>
              <c:tx>
                <c:strRef>
                  <c:f>'/Users/el1goluj/Documents/ZURICH/PROJECTS/UPMEM/upmem-workloads/Microbenchmarks/AI/[ai_output.xlsx]ai_output (4)'!$J$76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{A26F9821-EFDD-504F-B8E3-ABC6810B6A11}</c15:txfldGUID>
                      <c15:f>'/Users/el1goluj/Documents/ZURICH/PROJECTS/UPMEM/upmem-workloads/Microbenchmarks/AI/[ai_output.xlsx]ai_output (4)'!$J$76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A-051A-7C4B-8DA7-A6CA2798094A}"/>
                </c:ext>
              </c:extLst>
            </c:dLbl>
            <c:dLbl>
              <c:idx val="75"/>
              <c:tx>
                <c:strRef>
                  <c:f>'/Users/el1goluj/Documents/ZURICH/PROJECTS/UPMEM/upmem-workloads/Microbenchmarks/AI/[ai_output.xlsx]ai_output (4)'!$J$77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{C4AA024F-ED01-3C41-BC3C-EDDF9F33D099}</c15:txfldGUID>
                      <c15:f>'/Users/el1goluj/Documents/ZURICH/PROJECTS/UPMEM/upmem-workloads/Microbenchmarks/AI/[ai_output.xlsx]ai_output (4)'!$J$77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B-051A-7C4B-8DA7-A6CA2798094A}"/>
                </c:ext>
              </c:extLst>
            </c:dLbl>
            <c:dLbl>
              <c:idx val="76"/>
              <c:tx>
                <c:strRef>
                  <c:f>'/Users/el1goluj/Documents/ZURICH/PROJECTS/UPMEM/upmem-workloads/Microbenchmarks/AI/[ai_output.xlsx]ai_output (4)'!$J$78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{7B8A68C4-71E3-1A4C-84AD-78AA654B3C6C}</c15:txfldGUID>
                      <c15:f>'/Users/el1goluj/Documents/ZURICH/PROJECTS/UPMEM/upmem-workloads/Microbenchmarks/AI/[ai_output.xlsx]ai_output (4)'!$J$78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C-051A-7C4B-8DA7-A6CA2798094A}"/>
                </c:ext>
              </c:extLst>
            </c:dLbl>
            <c:dLbl>
              <c:idx val="77"/>
              <c:tx>
                <c:strRef>
                  <c:f>'/Users/el1goluj/Documents/ZURICH/PROJECTS/UPMEM/upmem-workloads/Microbenchmarks/AI/[ai_output.xlsx]ai_output (4)'!$J$79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{D897A4AE-E63D-1044-BC7B-B3C01369E0D4}</c15:txfldGUID>
                      <c15:f>'/Users/el1goluj/Documents/ZURICH/PROJECTS/UPMEM/upmem-workloads/Microbenchmarks/AI/[ai_output.xlsx]ai_output (4)'!$J$79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D-051A-7C4B-8DA7-A6CA2798094A}"/>
                </c:ext>
              </c:extLst>
            </c:dLbl>
            <c:dLbl>
              <c:idx val="78"/>
              <c:tx>
                <c:strRef>
                  <c:f>'/Users/el1goluj/Documents/ZURICH/PROJECTS/UPMEM/upmem-workloads/Microbenchmarks/AI/[ai_output.xlsx]ai_output (4)'!$J$80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{1E17F8C8-3D11-E045-BFCB-FE8BCD5C7E66}</c15:txfldGUID>
                      <c15:f>'/Users/el1goluj/Documents/ZURICH/PROJECTS/UPMEM/upmem-workloads/Microbenchmarks/AI/[ai_output.xlsx]ai_output (4)'!$J$80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E-051A-7C4B-8DA7-A6CA2798094A}"/>
                </c:ext>
              </c:extLst>
            </c:dLbl>
            <c:dLbl>
              <c:idx val="79"/>
              <c:tx>
                <c:strRef>
                  <c:f>'/Users/el1goluj/Documents/ZURICH/PROJECTS/UPMEM/upmem-workloads/Microbenchmarks/AI/[ai_output.xlsx]ai_output (4)'!$J$81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{32BAD8AB-5D9A-0342-A002-CB46CC7E66EE}</c15:txfldGUID>
                      <c15:f>'/Users/el1goluj/Documents/ZURICH/PROJECTS/UPMEM/upmem-workloads/Microbenchmarks/AI/[ai_output.xlsx]ai_output (4)'!$J$81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F-051A-7C4B-8DA7-A6CA2798094A}"/>
                </c:ext>
              </c:extLst>
            </c:dLbl>
            <c:dLbl>
              <c:idx val="80"/>
              <c:tx>
                <c:strRef>
                  <c:f>'/Users/el1goluj/Documents/ZURICH/PROJECTS/UPMEM/upmem-workloads/Microbenchmarks/AI/[ai_output.xlsx]ai_output (4)'!$J$82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{A7EE56EA-D38B-6D4D-8775-2496F3C09CC8}</c15:txfldGUID>
                      <c15:f>'/Users/el1goluj/Documents/ZURICH/PROJECTS/UPMEM/upmem-workloads/Microbenchmarks/AI/[ai_output.xlsx]ai_output (4)'!$J$82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0-051A-7C4B-8DA7-A6CA2798094A}"/>
                </c:ext>
              </c:extLst>
            </c:dLbl>
            <c:dLbl>
              <c:idx val="81"/>
              <c:tx>
                <c:strRef>
                  <c:f>'/Users/el1goluj/Documents/ZURICH/PROJECTS/UPMEM/upmem-workloads/Microbenchmarks/AI/[ai_output.xlsx]ai_output (4)'!$J$83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{BEE3144C-08C2-7445-A76C-8AC36A19CE33}</c15:txfldGUID>
                      <c15:f>'/Users/el1goluj/Documents/ZURICH/PROJECTS/UPMEM/upmem-workloads/Microbenchmarks/AI/[ai_output.xlsx]ai_output (4)'!$J$83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1-051A-7C4B-8DA7-A6CA2798094A}"/>
                </c:ext>
              </c:extLst>
            </c:dLbl>
            <c:dLbl>
              <c:idx val="82"/>
              <c:tx>
                <c:strRef>
                  <c:f>'/Users/el1goluj/Documents/ZURICH/PROJECTS/UPMEM/upmem-workloads/Microbenchmarks/AI/[ai_output.xlsx]ai_output (4)'!$J$84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{BCB5506C-4C24-BA42-9138-37BCEC42787E}</c15:txfldGUID>
                      <c15:f>'/Users/el1goluj/Documents/ZURICH/PROJECTS/UPMEM/upmem-workloads/Microbenchmarks/AI/[ai_output.xlsx]ai_output (4)'!$J$84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2-051A-7C4B-8DA7-A6CA2798094A}"/>
                </c:ext>
              </c:extLst>
            </c:dLbl>
            <c:dLbl>
              <c:idx val="83"/>
              <c:tx>
                <c:strRef>
                  <c:f>'/Users/el1goluj/Documents/ZURICH/PROJECTS/UPMEM/upmem-workloads/Microbenchmarks/AI/[ai_output.xlsx]ai_output (4)'!$J$85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{18973036-66DC-5142-9D06-9ADA35C380B6}</c15:txfldGUID>
                      <c15:f>'/Users/el1goluj/Documents/ZURICH/PROJECTS/UPMEM/upmem-workloads/Microbenchmarks/AI/[ai_output.xlsx]ai_output (4)'!$J$85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3-051A-7C4B-8DA7-A6CA2798094A}"/>
                </c:ext>
              </c:extLst>
            </c:dLbl>
            <c:dLbl>
              <c:idx val="84"/>
              <c:tx>
                <c:strRef>
                  <c:f>'/Users/el1goluj/Documents/ZURICH/PROJECTS/UPMEM/upmem-workloads/Microbenchmarks/AI/[ai_output.xlsx]ai_output (4)'!$J$86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{281D8E36-0524-7A43-9E16-CEB0AAE8C66B}</c15:txfldGUID>
                      <c15:f>'/Users/el1goluj/Documents/ZURICH/PROJECTS/UPMEM/upmem-workloads/Microbenchmarks/AI/[ai_output.xlsx]ai_output (4)'!$J$86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4-051A-7C4B-8DA7-A6CA2798094A}"/>
                </c:ext>
              </c:extLst>
            </c:dLbl>
            <c:dLbl>
              <c:idx val="85"/>
              <c:tx>
                <c:strRef>
                  <c:f>'/Users/el1goluj/Documents/ZURICH/PROJECTS/UPMEM/upmem-workloads/Microbenchmarks/AI/[ai_output.xlsx]ai_output (4)'!$J$87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{B94908DB-7E25-904C-8086-F4B67CA481E8}</c15:txfldGUID>
                      <c15:f>'/Users/el1goluj/Documents/ZURICH/PROJECTS/UPMEM/upmem-workloads/Microbenchmarks/AI/[ai_output.xlsx]ai_output (4)'!$J$87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5-051A-7C4B-8DA7-A6CA2798094A}"/>
                </c:ext>
              </c:extLst>
            </c:dLbl>
            <c:dLbl>
              <c:idx val="86"/>
              <c:tx>
                <c:strRef>
                  <c:f>'/Users/el1goluj/Documents/ZURICH/PROJECTS/UPMEM/upmem-workloads/Microbenchmarks/AI/[ai_output.xlsx]ai_output (4)'!$J$88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{CD57148F-9D4C-1B43-BBA9-ECF04001092F}</c15:txfldGUID>
                      <c15:f>'/Users/el1goluj/Documents/ZURICH/PROJECTS/UPMEM/upmem-workloads/Microbenchmarks/AI/[ai_output.xlsx]ai_output (4)'!$J$88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6-051A-7C4B-8DA7-A6CA2798094A}"/>
                </c:ext>
              </c:extLst>
            </c:dLbl>
            <c:dLbl>
              <c:idx val="87"/>
              <c:tx>
                <c:strRef>
                  <c:f>'/Users/el1goluj/Documents/ZURICH/PROJECTS/UPMEM/upmem-workloads/Microbenchmarks/AI/[ai_output.xlsx]ai_output (4)'!$J$89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{9EF502E4-2D5A-1C48-A70B-78D4BD325BCF}</c15:txfldGUID>
                      <c15:f>'/Users/el1goluj/Documents/ZURICH/PROJECTS/UPMEM/upmem-workloads/Microbenchmarks/AI/[ai_output.xlsx]ai_output (4)'!$J$89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7-051A-7C4B-8DA7-A6CA2798094A}"/>
                </c:ext>
              </c:extLst>
            </c:dLbl>
            <c:dLbl>
              <c:idx val="88"/>
              <c:tx>
                <c:strRef>
                  <c:f>'/Users/el1goluj/Documents/ZURICH/PROJECTS/UPMEM/upmem-workloads/Microbenchmarks/AI/[ai_output.xlsx]ai_output (4)'!$J$90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{948CFDC7-117C-A242-9A56-4954B102557B}</c15:txfldGUID>
                      <c15:f>'/Users/el1goluj/Documents/ZURICH/PROJECTS/UPMEM/upmem-workloads/Microbenchmarks/AI/[ai_output.xlsx]ai_output (4)'!$J$90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8-051A-7C4B-8DA7-A6CA2798094A}"/>
                </c:ext>
              </c:extLst>
            </c:dLbl>
            <c:dLbl>
              <c:idx val="89"/>
              <c:tx>
                <c:strRef>
                  <c:f>'/Users/el1goluj/Documents/ZURICH/PROJECTS/UPMEM/upmem-workloads/Microbenchmarks/AI/[ai_output.xlsx]ai_output (4)'!$J$91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{D97335CE-025E-3243-90CD-C2C6ECAEEF9A}</c15:txfldGUID>
                      <c15:f>'/Users/el1goluj/Documents/ZURICH/PROJECTS/UPMEM/upmem-workloads/Microbenchmarks/AI/[ai_output.xlsx]ai_output (4)'!$J$91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9-051A-7C4B-8DA7-A6CA2798094A}"/>
                </c:ext>
              </c:extLst>
            </c:dLbl>
            <c:dLbl>
              <c:idx val="90"/>
              <c:tx>
                <c:strRef>
                  <c:f>'/Users/el1goluj/Documents/ZURICH/PROJECTS/UPMEM/upmem-workloads/Microbenchmarks/AI/[ai_output.xlsx]ai_output (4)'!$J$92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{284B5DAB-7CBE-3344-A1B4-173B358333BB}</c15:txfldGUID>
                      <c15:f>'/Users/el1goluj/Documents/ZURICH/PROJECTS/UPMEM/upmem-workloads/Microbenchmarks/AI/[ai_output.xlsx]ai_output (4)'!$J$92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A-051A-7C4B-8DA7-A6CA2798094A}"/>
                </c:ext>
              </c:extLst>
            </c:dLbl>
            <c:dLbl>
              <c:idx val="91"/>
              <c:tx>
                <c:strRef>
                  <c:f>'/Users/el1goluj/Documents/ZURICH/PROJECTS/UPMEM/upmem-workloads/Microbenchmarks/AI/[ai_output.xlsx]ai_output (4)'!$J$93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{336575C2-1D44-CC4C-B006-5056BCED4A22}</c15:txfldGUID>
                      <c15:f>'/Users/el1goluj/Documents/ZURICH/PROJECTS/UPMEM/upmem-workloads/Microbenchmarks/AI/[ai_output.xlsx]ai_output (4)'!$J$93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B-051A-7C4B-8DA7-A6CA2798094A}"/>
                </c:ext>
              </c:extLst>
            </c:dLbl>
            <c:dLbl>
              <c:idx val="92"/>
              <c:tx>
                <c:strRef>
                  <c:f>'/Users/el1goluj/Documents/ZURICH/PROJECTS/UPMEM/upmem-workloads/Microbenchmarks/AI/[ai_output.xlsx]ai_output (4)'!$J$94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{2F06BE43-2601-1B4D-9FF8-CDD38D6BF692}</c15:txfldGUID>
                      <c15:f>'/Users/el1goluj/Documents/ZURICH/PROJECTS/UPMEM/upmem-workloads/Microbenchmarks/AI/[ai_output.xlsx]ai_output (4)'!$J$94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C-051A-7C4B-8DA7-A6CA2798094A}"/>
                </c:ext>
              </c:extLst>
            </c:dLbl>
            <c:dLbl>
              <c:idx val="93"/>
              <c:tx>
                <c:strRef>
                  <c:f>'/Users/el1goluj/Documents/ZURICH/PROJECTS/UPMEM/upmem-workloads/Microbenchmarks/AI/[ai_output.xlsx]ai_output (4)'!$J$95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{BD6C8F95-1116-9742-9795-C4B10543A8BB}</c15:txfldGUID>
                      <c15:f>'/Users/el1goluj/Documents/ZURICH/PROJECTS/UPMEM/upmem-workloads/Microbenchmarks/AI/[ai_output.xlsx]ai_output (4)'!$J$95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D-051A-7C4B-8DA7-A6CA2798094A}"/>
                </c:ext>
              </c:extLst>
            </c:dLbl>
            <c:dLbl>
              <c:idx val="94"/>
              <c:tx>
                <c:strRef>
                  <c:f>'/Users/el1goluj/Documents/ZURICH/PROJECTS/UPMEM/upmem-workloads/Microbenchmarks/AI/[ai_output.xlsx]ai_output (4)'!$J$96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{02377A4B-97BD-0B43-927D-8EBCDF69C1A0}</c15:txfldGUID>
                      <c15:f>'/Users/el1goluj/Documents/ZURICH/PROJECTS/UPMEM/upmem-workloads/Microbenchmarks/AI/[ai_output.xlsx]ai_output (4)'!$J$96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E-051A-7C4B-8DA7-A6CA2798094A}"/>
                </c:ext>
              </c:extLst>
            </c:dLbl>
            <c:dLbl>
              <c:idx val="95"/>
              <c:tx>
                <c:strRef>
                  <c:f>'/Users/el1goluj/Documents/ZURICH/PROJECTS/UPMEM/upmem-workloads/Microbenchmarks/AI/[ai_output.xlsx]ai_output (4)'!$J$97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{54BD1B5F-B009-494E-974F-A927767AE4A2}</c15:txfldGUID>
                      <c15:f>'/Users/el1goluj/Documents/ZURICH/PROJECTS/UPMEM/upmem-workloads/Microbenchmarks/AI/[ai_output.xlsx]ai_output (4)'!$J$97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F-051A-7C4B-8DA7-A6CA2798094A}"/>
                </c:ext>
              </c:extLst>
            </c:dLbl>
            <c:dLbl>
              <c:idx val="96"/>
              <c:tx>
                <c:strRef>
                  <c:f>'/Users/el1goluj/Documents/ZURICH/PROJECTS/UPMEM/upmem-workloads/Microbenchmarks/AI/[ai_output.xlsx]ai_output (4)'!$J$98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{0AB3237A-5EAE-7540-813A-748919466509}</c15:txfldGUID>
                      <c15:f>'/Users/el1goluj/Documents/ZURICH/PROJECTS/UPMEM/upmem-workloads/Microbenchmarks/AI/[ai_output.xlsx]ai_output (4)'!$J$98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0-051A-7C4B-8DA7-A6CA2798094A}"/>
                </c:ext>
              </c:extLst>
            </c:dLbl>
            <c:dLbl>
              <c:idx val="97"/>
              <c:tx>
                <c:strRef>
                  <c:f>'/Users/el1goluj/Documents/ZURICH/PROJECTS/UPMEM/upmem-workloads/Microbenchmarks/AI/[ai_output.xlsx]ai_output (4)'!$J$99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{35D92340-AC6F-EA4B-9F44-8C3798013D7A}</c15:txfldGUID>
                      <c15:f>'/Users/el1goluj/Documents/ZURICH/PROJECTS/UPMEM/upmem-workloads/Microbenchmarks/AI/[ai_output.xlsx]ai_output (4)'!$J$99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1-051A-7C4B-8DA7-A6CA2798094A}"/>
                </c:ext>
              </c:extLst>
            </c:dLbl>
            <c:dLbl>
              <c:idx val="98"/>
              <c:tx>
                <c:strRef>
                  <c:f>'/Users/el1goluj/Documents/ZURICH/PROJECTS/UPMEM/upmem-workloads/Microbenchmarks/AI/[ai_output.xlsx]ai_output (4)'!$J$100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{3AEF8BD8-574E-0942-B55F-DC6778077B71}</c15:txfldGUID>
                      <c15:f>'/Users/el1goluj/Documents/ZURICH/PROJECTS/UPMEM/upmem-workloads/Microbenchmarks/AI/[ai_output.xlsx]ai_output (4)'!$J$100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2-051A-7C4B-8DA7-A6CA2798094A}"/>
                </c:ext>
              </c:extLst>
            </c:dLbl>
            <c:dLbl>
              <c:idx val="99"/>
              <c:tx>
                <c:strRef>
                  <c:f>'/Users/el1goluj/Documents/ZURICH/PROJECTS/UPMEM/upmem-workloads/Microbenchmarks/AI/[ai_output.xlsx]ai_output (4)'!$J$101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{CD1E9740-D32B-2B4D-9A6A-2F4A97782402}</c15:txfldGUID>
                      <c15:f>'/Users/el1goluj/Documents/ZURICH/PROJECTS/UPMEM/upmem-workloads/Microbenchmarks/AI/[ai_output.xlsx]ai_output (4)'!$J$101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3-051A-7C4B-8DA7-A6CA2798094A}"/>
                </c:ext>
              </c:extLst>
            </c:dLbl>
            <c:dLbl>
              <c:idx val="100"/>
              <c:tx>
                <c:strRef>
                  <c:f>'/Users/el1goluj/Documents/ZURICH/PROJECTS/UPMEM/upmem-workloads/Microbenchmarks/AI/[ai_output.xlsx]ai_output (4)'!$J$102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{630EC729-DA54-5A4D-B490-12BB4CFD2EA9}</c15:txfldGUID>
                      <c15:f>'/Users/el1goluj/Documents/ZURICH/PROJECTS/UPMEM/upmem-workloads/Microbenchmarks/AI/[ai_output.xlsx]ai_output (4)'!$J$102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4-051A-7C4B-8DA7-A6CA2798094A}"/>
                </c:ext>
              </c:extLst>
            </c:dLbl>
            <c:dLbl>
              <c:idx val="101"/>
              <c:tx>
                <c:strRef>
                  <c:f>'/Users/el1goluj/Documents/ZURICH/PROJECTS/UPMEM/upmem-workloads/Microbenchmarks/AI/[ai_output.xlsx]ai_output (4)'!$J$103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{F6207790-A316-C340-9462-18CE8A3BC03E}</c15:txfldGUID>
                      <c15:f>'/Users/el1goluj/Documents/ZURICH/PROJECTS/UPMEM/upmem-workloads/Microbenchmarks/AI/[ai_output.xlsx]ai_output (4)'!$J$103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5-051A-7C4B-8DA7-A6CA2798094A}"/>
                </c:ext>
              </c:extLst>
            </c:dLbl>
            <c:dLbl>
              <c:idx val="102"/>
              <c:tx>
                <c:strRef>
                  <c:f>'/Users/el1goluj/Documents/ZURICH/PROJECTS/UPMEM/upmem-workloads/Microbenchmarks/AI/[ai_output.xlsx]ai_output (4)'!$J$104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{C61D66CD-0873-9A47-8354-E2D9FA868758}</c15:txfldGUID>
                      <c15:f>'/Users/el1goluj/Documents/ZURICH/PROJECTS/UPMEM/upmem-workloads/Microbenchmarks/AI/[ai_output.xlsx]ai_output (4)'!$J$104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6-051A-7C4B-8DA7-A6CA2798094A}"/>
                </c:ext>
              </c:extLst>
            </c:dLbl>
            <c:dLbl>
              <c:idx val="103"/>
              <c:tx>
                <c:strRef>
                  <c:f>'/Users/el1goluj/Documents/ZURICH/PROJECTS/UPMEM/upmem-workloads/Microbenchmarks/AI/[ai_output.xlsx]ai_output (4)'!$J$105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{AB430BEA-C2A1-5242-A517-95097E89F15C}</c15:txfldGUID>
                      <c15:f>'/Users/el1goluj/Documents/ZURICH/PROJECTS/UPMEM/upmem-workloads/Microbenchmarks/AI/[ai_output.xlsx]ai_output (4)'!$J$105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7-051A-7C4B-8DA7-A6CA2798094A}"/>
                </c:ext>
              </c:extLst>
            </c:dLbl>
            <c:dLbl>
              <c:idx val="104"/>
              <c:tx>
                <c:strRef>
                  <c:f>'/Users/el1goluj/Documents/ZURICH/PROJECTS/UPMEM/upmem-workloads/Microbenchmarks/AI/[ai_output.xlsx]ai_output (4)'!$J$106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{960F22B2-D9D5-8843-9705-C9022E1A9E53}</c15:txfldGUID>
                      <c15:f>'/Users/el1goluj/Documents/ZURICH/PROJECTS/UPMEM/upmem-workloads/Microbenchmarks/AI/[ai_output.xlsx]ai_output (4)'!$J$106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8-051A-7C4B-8DA7-A6CA2798094A}"/>
                </c:ext>
              </c:extLst>
            </c:dLbl>
            <c:dLbl>
              <c:idx val="105"/>
              <c:tx>
                <c:strRef>
                  <c:f>'/Users/el1goluj/Documents/ZURICH/PROJECTS/UPMEM/upmem-workloads/Microbenchmarks/AI/[ai_output.xlsx]ai_output (4)'!$J$107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{8265C6A0-1409-D54F-954B-B36FE430750E}</c15:txfldGUID>
                      <c15:f>'/Users/el1goluj/Documents/ZURICH/PROJECTS/UPMEM/upmem-workloads/Microbenchmarks/AI/[ai_output.xlsx]ai_output (4)'!$J$107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9-051A-7C4B-8DA7-A6CA2798094A}"/>
                </c:ext>
              </c:extLst>
            </c:dLbl>
            <c:dLbl>
              <c:idx val="106"/>
              <c:tx>
                <c:strRef>
                  <c:f>'/Users/el1goluj/Documents/ZURICH/PROJECTS/UPMEM/upmem-workloads/Microbenchmarks/AI/[ai_output.xlsx]ai_output (4)'!$J$108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{E9660957-FF84-4E40-8239-C968F5DEC366}</c15:txfldGUID>
                      <c15:f>'/Users/el1goluj/Documents/ZURICH/PROJECTS/UPMEM/upmem-workloads/Microbenchmarks/AI/[ai_output.xlsx]ai_output (4)'!$J$108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A-051A-7C4B-8DA7-A6CA2798094A}"/>
                </c:ext>
              </c:extLst>
            </c:dLbl>
            <c:dLbl>
              <c:idx val="107"/>
              <c:tx>
                <c:strRef>
                  <c:f>'/Users/el1goluj/Documents/ZURICH/PROJECTS/UPMEM/upmem-workloads/Microbenchmarks/AI/[ai_output.xlsx]ai_output (4)'!$J$109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{747D539D-3BD8-304F-B95F-D376405C65A6}</c15:txfldGUID>
                      <c15:f>'/Users/el1goluj/Documents/ZURICH/PROJECTS/UPMEM/upmem-workloads/Microbenchmarks/AI/[ai_output.xlsx]ai_output (4)'!$J$109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B-051A-7C4B-8DA7-A6CA2798094A}"/>
                </c:ext>
              </c:extLst>
            </c:dLbl>
            <c:dLbl>
              <c:idx val="108"/>
              <c:tx>
                <c:strRef>
                  <c:f>'/Users/el1goluj/Documents/ZURICH/PROJECTS/UPMEM/upmem-workloads/Microbenchmarks/AI/[ai_output.xlsx]ai_output (4)'!$J$110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{FD62FE02-24FF-1E45-A992-BC150BD5539C}</c15:txfldGUID>
                      <c15:f>'/Users/el1goluj/Documents/ZURICH/PROJECTS/UPMEM/upmem-workloads/Microbenchmarks/AI/[ai_output.xlsx]ai_output (4)'!$J$110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C-051A-7C4B-8DA7-A6CA2798094A}"/>
                </c:ext>
              </c:extLst>
            </c:dLbl>
            <c:dLbl>
              <c:idx val="109"/>
              <c:tx>
                <c:strRef>
                  <c:f>'/Users/el1goluj/Documents/ZURICH/PROJECTS/UPMEM/upmem-workloads/Microbenchmarks/AI/[ai_output.xlsx]ai_output (4)'!$J$111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{67575038-52EC-5C41-9BEF-F5EDB319C7A5}</c15:txfldGUID>
                      <c15:f>'/Users/el1goluj/Documents/ZURICH/PROJECTS/UPMEM/upmem-workloads/Microbenchmarks/AI/[ai_output.xlsx]ai_output (4)'!$J$111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D-051A-7C4B-8DA7-A6CA2798094A}"/>
                </c:ext>
              </c:extLst>
            </c:dLbl>
            <c:dLbl>
              <c:idx val="110"/>
              <c:tx>
                <c:strRef>
                  <c:f>'/Users/el1goluj/Documents/ZURICH/PROJECTS/UPMEM/upmem-workloads/Microbenchmarks/AI/[ai_output.xlsx]ai_output (4)'!$J$112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{705EDD85-9FD3-574B-AD84-7C2DCED5832C}</c15:txfldGUID>
                      <c15:f>'/Users/el1goluj/Documents/ZURICH/PROJECTS/UPMEM/upmem-workloads/Microbenchmarks/AI/[ai_output.xlsx]ai_output (4)'!$J$112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E-051A-7C4B-8DA7-A6CA2798094A}"/>
                </c:ext>
              </c:extLst>
            </c:dLbl>
            <c:dLbl>
              <c:idx val="111"/>
              <c:tx>
                <c:strRef>
                  <c:f>'/Users/el1goluj/Documents/ZURICH/PROJECTS/UPMEM/upmem-workloads/Microbenchmarks/AI/[ai_output.xlsx]ai_output (4)'!$J$113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{AEA8706D-D5E8-434D-BC8D-589F02CA2E46}</c15:txfldGUID>
                      <c15:f>'/Users/el1goluj/Documents/ZURICH/PROJECTS/UPMEM/upmem-workloads/Microbenchmarks/AI/[ai_output.xlsx]ai_output (4)'!$J$113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F-051A-7C4B-8DA7-A6CA2798094A}"/>
                </c:ext>
              </c:extLst>
            </c:dLbl>
            <c:dLbl>
              <c:idx val="112"/>
              <c:tx>
                <c:strRef>
                  <c:f>'/Users/el1goluj/Documents/ZURICH/PROJECTS/UPMEM/upmem-workloads/Microbenchmarks/AI/[ai_output.xlsx]ai_output (4)'!$J$114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{65EF56BA-8AFD-FB47-95C1-1D0214D72419}</c15:txfldGUID>
                      <c15:f>'/Users/el1goluj/Documents/ZURICH/PROJECTS/UPMEM/upmem-workloads/Microbenchmarks/AI/[ai_output.xlsx]ai_output (4)'!$J$114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0-051A-7C4B-8DA7-A6CA2798094A}"/>
                </c:ext>
              </c:extLst>
            </c:dLbl>
            <c:dLbl>
              <c:idx val="113"/>
              <c:tx>
                <c:strRef>
                  <c:f>'/Users/el1goluj/Documents/ZURICH/PROJECTS/UPMEM/upmem-workloads/Microbenchmarks/AI/[ai_output.xlsx]ai_output (4)'!$J$115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{0273E921-6DBB-D345-9A63-C7BE862E1E7D}</c15:txfldGUID>
                      <c15:f>'/Users/el1goluj/Documents/ZURICH/PROJECTS/UPMEM/upmem-workloads/Microbenchmarks/AI/[ai_output.xlsx]ai_output (4)'!$J$115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1-051A-7C4B-8DA7-A6CA2798094A}"/>
                </c:ext>
              </c:extLst>
            </c:dLbl>
            <c:dLbl>
              <c:idx val="114"/>
              <c:tx>
                <c:strRef>
                  <c:f>'/Users/el1goluj/Documents/ZURICH/PROJECTS/UPMEM/upmem-workloads/Microbenchmarks/AI/[ai_output.xlsx]ai_output (4)'!$J$116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{8FB77A11-8DF8-F14B-9CFC-F73CC8430206}</c15:txfldGUID>
                      <c15:f>'/Users/el1goluj/Documents/ZURICH/PROJECTS/UPMEM/upmem-workloads/Microbenchmarks/AI/[ai_output.xlsx]ai_output (4)'!$J$116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2-051A-7C4B-8DA7-A6CA2798094A}"/>
                </c:ext>
              </c:extLst>
            </c:dLbl>
            <c:dLbl>
              <c:idx val="115"/>
              <c:tx>
                <c:strRef>
                  <c:f>'/Users/el1goluj/Documents/ZURICH/PROJECTS/UPMEM/upmem-workloads/Microbenchmarks/AI/[ai_output.xlsx]ai_output (4)'!$J$117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{2FF2999D-28D1-0A4A-A05B-EF6077D8CB14}</c15:txfldGUID>
                      <c15:f>'/Users/el1goluj/Documents/ZURICH/PROJECTS/UPMEM/upmem-workloads/Microbenchmarks/AI/[ai_output.xlsx]ai_output (4)'!$J$117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3-051A-7C4B-8DA7-A6CA2798094A}"/>
                </c:ext>
              </c:extLst>
            </c:dLbl>
            <c:dLbl>
              <c:idx val="116"/>
              <c:tx>
                <c:strRef>
                  <c:f>'/Users/el1goluj/Documents/ZURICH/PROJECTS/UPMEM/upmem-workloads/Microbenchmarks/AI/[ai_output.xlsx]ai_output (4)'!$J$118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{F66F9BA3-18E7-EC43-AB9E-03F849067013}</c15:txfldGUID>
                      <c15:f>'/Users/el1goluj/Documents/ZURICH/PROJECTS/UPMEM/upmem-workloads/Microbenchmarks/AI/[ai_output.xlsx]ai_output (4)'!$J$118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4-051A-7C4B-8DA7-A6CA2798094A}"/>
                </c:ext>
              </c:extLst>
            </c:dLbl>
            <c:dLbl>
              <c:idx val="117"/>
              <c:tx>
                <c:strRef>
                  <c:f>'/Users/el1goluj/Documents/ZURICH/PROJECTS/UPMEM/upmem-workloads/Microbenchmarks/AI/[ai_output.xlsx]ai_output (4)'!$J$119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{0762D291-43A2-7241-B629-D8E12947D9D6}</c15:txfldGUID>
                      <c15:f>'/Users/el1goluj/Documents/ZURICH/PROJECTS/UPMEM/upmem-workloads/Microbenchmarks/AI/[ai_output.xlsx]ai_output (4)'!$J$119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5-051A-7C4B-8DA7-A6CA2798094A}"/>
                </c:ext>
              </c:extLst>
            </c:dLbl>
            <c:dLbl>
              <c:idx val="118"/>
              <c:tx>
                <c:strRef>
                  <c:f>'/Users/el1goluj/Documents/ZURICH/PROJECTS/UPMEM/upmem-workloads/Microbenchmarks/AI/[ai_output.xlsx]ai_output (4)'!$J$120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{3C0CE5E1-2309-E14F-9F24-597EF327EB2A}</c15:txfldGUID>
                      <c15:f>'/Users/el1goluj/Documents/ZURICH/PROJECTS/UPMEM/upmem-workloads/Microbenchmarks/AI/[ai_output.xlsx]ai_output (4)'!$J$120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6-051A-7C4B-8DA7-A6CA2798094A}"/>
                </c:ext>
              </c:extLst>
            </c:dLbl>
            <c:dLbl>
              <c:idx val="119"/>
              <c:tx>
                <c:strRef>
                  <c:f>'/Users/el1goluj/Documents/ZURICH/PROJECTS/UPMEM/upmem-workloads/Microbenchmarks/AI/[ai_output.xlsx]ai_output (4)'!$J$121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{7A1E7D1D-C23D-5A44-A9BB-498D60E7D1B6}</c15:txfldGUID>
                      <c15:f>'/Users/el1goluj/Documents/ZURICH/PROJECTS/UPMEM/upmem-workloads/Microbenchmarks/AI/[ai_output.xlsx]ai_output (4)'!$J$121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7-051A-7C4B-8DA7-A6CA2798094A}"/>
                </c:ext>
              </c:extLst>
            </c:dLbl>
            <c:dLbl>
              <c:idx val="120"/>
              <c:tx>
                <c:strRef>
                  <c:f>'/Users/el1goluj/Documents/ZURICH/PROJECTS/UPMEM/upmem-workloads/Microbenchmarks/AI/[ai_output.xlsx]ai_output (4)'!$J$122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{93C3C074-49D6-4F4B-9AE3-CC272C488AE1}</c15:txfldGUID>
                      <c15:f>'/Users/el1goluj/Documents/ZURICH/PROJECTS/UPMEM/upmem-workloads/Microbenchmarks/AI/[ai_output.xlsx]ai_output (4)'!$J$122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8-051A-7C4B-8DA7-A6CA2798094A}"/>
                </c:ext>
              </c:extLst>
            </c:dLbl>
            <c:dLbl>
              <c:idx val="121"/>
              <c:tx>
                <c:strRef>
                  <c:f>'/Users/el1goluj/Documents/ZURICH/PROJECTS/UPMEM/upmem-workloads/Microbenchmarks/AI/[ai_output.xlsx]ai_output (4)'!$J$123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{1E5D23FA-6941-0F49-BBA5-43EA310DDE5E}</c15:txfldGUID>
                      <c15:f>'/Users/el1goluj/Documents/ZURICH/PROJECTS/UPMEM/upmem-workloads/Microbenchmarks/AI/[ai_output.xlsx]ai_output (4)'!$J$123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9-051A-7C4B-8DA7-A6CA2798094A}"/>
                </c:ext>
              </c:extLst>
            </c:dLbl>
            <c:dLbl>
              <c:idx val="122"/>
              <c:tx>
                <c:strRef>
                  <c:f>'/Users/el1goluj/Documents/ZURICH/PROJECTS/UPMEM/upmem-workloads/Microbenchmarks/AI/[ai_output.xlsx]ai_output (4)'!$J$124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{77D261CD-4AC7-6F44-A3C9-30B62FD8C06F}</c15:txfldGUID>
                      <c15:f>'/Users/el1goluj/Documents/ZURICH/PROJECTS/UPMEM/upmem-workloads/Microbenchmarks/AI/[ai_output.xlsx]ai_output (4)'!$J$124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A-051A-7C4B-8DA7-A6CA2798094A}"/>
                </c:ext>
              </c:extLst>
            </c:dLbl>
            <c:dLbl>
              <c:idx val="123"/>
              <c:tx>
                <c:strRef>
                  <c:f>'/Users/el1goluj/Documents/ZURICH/PROJECTS/UPMEM/upmem-workloads/Microbenchmarks/AI/[ai_output.xlsx]ai_output (4)'!$J$125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{5585A9BE-C702-2B44-8922-477560224A29}</c15:txfldGUID>
                      <c15:f>'/Users/el1goluj/Documents/ZURICH/PROJECTS/UPMEM/upmem-workloads/Microbenchmarks/AI/[ai_output.xlsx]ai_output (4)'!$J$125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B-051A-7C4B-8DA7-A6CA2798094A}"/>
                </c:ext>
              </c:extLst>
            </c:dLbl>
            <c:dLbl>
              <c:idx val="124"/>
              <c:tx>
                <c:strRef>
                  <c:f>'/Users/el1goluj/Documents/ZURICH/PROJECTS/UPMEM/upmem-workloads/Microbenchmarks/AI/[ai_output.xlsx]ai_output (4)'!$J$126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{903037E2-3034-2C48-AFD2-835C8A80FCB3}</c15:txfldGUID>
                      <c15:f>'/Users/el1goluj/Documents/ZURICH/PROJECTS/UPMEM/upmem-workloads/Microbenchmarks/AI/[ai_output.xlsx]ai_output (4)'!$J$126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C-051A-7C4B-8DA7-A6CA2798094A}"/>
                </c:ext>
              </c:extLst>
            </c:dLbl>
            <c:dLbl>
              <c:idx val="125"/>
              <c:tx>
                <c:strRef>
                  <c:f>'/Users/el1goluj/Documents/ZURICH/PROJECTS/UPMEM/upmem-workloads/Microbenchmarks/AI/[ai_output.xlsx]ai_output (4)'!$J$127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{3F177358-38CA-2C4A-BF1C-662DD6BC75DD}</c15:txfldGUID>
                      <c15:f>'/Users/el1goluj/Documents/ZURICH/PROJECTS/UPMEM/upmem-workloads/Microbenchmarks/AI/[ai_output.xlsx]ai_output (4)'!$J$127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D-051A-7C4B-8DA7-A6CA2798094A}"/>
                </c:ext>
              </c:extLst>
            </c:dLbl>
            <c:dLbl>
              <c:idx val="126"/>
              <c:tx>
                <c:strRef>
                  <c:f>'/Users/el1goluj/Documents/ZURICH/PROJECTS/UPMEM/upmem-workloads/Microbenchmarks/AI/[ai_output.xlsx]ai_output (4)'!$J$128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{41A5F161-0187-074C-A719-2E9981D0543B}</c15:txfldGUID>
                      <c15:f>'/Users/el1goluj/Documents/ZURICH/PROJECTS/UPMEM/upmem-workloads/Microbenchmarks/AI/[ai_output.xlsx]ai_output (4)'!$J$128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E-051A-7C4B-8DA7-A6CA2798094A}"/>
                </c:ext>
              </c:extLst>
            </c:dLbl>
            <c:dLbl>
              <c:idx val="127"/>
              <c:tx>
                <c:strRef>
                  <c:f>'/Users/el1goluj/Documents/ZURICH/PROJECTS/UPMEM/upmem-workloads/Microbenchmarks/AI/[ai_output.xlsx]ai_output (4)'!$J$129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{C47B822D-5CDE-E244-9618-207956B96D45}</c15:txfldGUID>
                      <c15:f>'/Users/el1goluj/Documents/ZURICH/PROJECTS/UPMEM/upmem-workloads/Microbenchmarks/AI/[ai_output.xlsx]ai_output (4)'!$J$129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F-051A-7C4B-8DA7-A6CA2798094A}"/>
                </c:ext>
              </c:extLst>
            </c:dLbl>
            <c:dLbl>
              <c:idx val="128"/>
              <c:tx>
                <c:strRef>
                  <c:f>'/Users/el1goluj/Documents/ZURICH/PROJECTS/UPMEM/upmem-workloads/Microbenchmarks/AI/[ai_output.xlsx]ai_output (4)'!$J$130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{644263EC-3AD3-1145-B3FF-CDB903CDD56B}</c15:txfldGUID>
                      <c15:f>'/Users/el1goluj/Documents/ZURICH/PROJECTS/UPMEM/upmem-workloads/Microbenchmarks/AI/[ai_output.xlsx]ai_output (4)'!$J$130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0-051A-7C4B-8DA7-A6CA2798094A}"/>
                </c:ext>
              </c:extLst>
            </c:dLbl>
            <c:dLbl>
              <c:idx val="129"/>
              <c:tx>
                <c:strRef>
                  <c:f>'/Users/el1goluj/Documents/ZURICH/PROJECTS/UPMEM/upmem-workloads/Microbenchmarks/AI/[ai_output.xlsx]ai_output (4)'!$J$131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{F4CC1CB1-813A-6747-A1B4-76A11F97D9E1}</c15:txfldGUID>
                      <c15:f>'/Users/el1goluj/Documents/ZURICH/PROJECTS/UPMEM/upmem-workloads/Microbenchmarks/AI/[ai_output.xlsx]ai_output (4)'!$J$131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1-051A-7C4B-8DA7-A6CA2798094A}"/>
                </c:ext>
              </c:extLst>
            </c:dLbl>
            <c:dLbl>
              <c:idx val="130"/>
              <c:tx>
                <c:strRef>
                  <c:f>'/Users/el1goluj/Documents/ZURICH/PROJECTS/UPMEM/upmem-workloads/Microbenchmarks/AI/[ai_output.xlsx]ai_output (4)'!$J$132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{F50FF9B8-AF3F-6A4F-8647-482C22CFC53D}</c15:txfldGUID>
                      <c15:f>'/Users/el1goluj/Documents/ZURICH/PROJECTS/UPMEM/upmem-workloads/Microbenchmarks/AI/[ai_output.xlsx]ai_output (4)'!$J$132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2-051A-7C4B-8DA7-A6CA2798094A}"/>
                </c:ext>
              </c:extLst>
            </c:dLbl>
            <c:dLbl>
              <c:idx val="131"/>
              <c:tx>
                <c:strRef>
                  <c:f>'/Users/el1goluj/Documents/ZURICH/PROJECTS/UPMEM/upmem-workloads/Microbenchmarks/AI/[ai_output.xlsx]ai_output (4)'!$J$133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{F4C8CFAC-0052-F249-8244-ED03E23B513D}</c15:txfldGUID>
                      <c15:f>'/Users/el1goluj/Documents/ZURICH/PROJECTS/UPMEM/upmem-workloads/Microbenchmarks/AI/[ai_output.xlsx]ai_output (4)'!$J$133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3-051A-7C4B-8DA7-A6CA2798094A}"/>
                </c:ext>
              </c:extLst>
            </c:dLbl>
            <c:dLbl>
              <c:idx val="132"/>
              <c:tx>
                <c:strRef>
                  <c:f>'/Users/el1goluj/Documents/ZURICH/PROJECTS/UPMEM/upmem-workloads/Microbenchmarks/AI/[ai_output.xlsx]ai_output (4)'!$J$134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{014E47B2-F42B-194B-A15A-2674622CB0BC}</c15:txfldGUID>
                      <c15:f>'/Users/el1goluj/Documents/ZURICH/PROJECTS/UPMEM/upmem-workloads/Microbenchmarks/AI/[ai_output.xlsx]ai_output (4)'!$J$134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4-051A-7C4B-8DA7-A6CA2798094A}"/>
                </c:ext>
              </c:extLst>
            </c:dLbl>
            <c:dLbl>
              <c:idx val="133"/>
              <c:tx>
                <c:strRef>
                  <c:f>'/Users/el1goluj/Documents/ZURICH/PROJECTS/UPMEM/upmem-workloads/Microbenchmarks/AI/[ai_output.xlsx]ai_output (4)'!$J$135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{22196023-9893-D34E-A806-B5D99CDC657F}</c15:txfldGUID>
                      <c15:f>'/Users/el1goluj/Documents/ZURICH/PROJECTS/UPMEM/upmem-workloads/Microbenchmarks/AI/[ai_output.xlsx]ai_output (4)'!$J$135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5-051A-7C4B-8DA7-A6CA2798094A}"/>
                </c:ext>
              </c:extLst>
            </c:dLbl>
            <c:dLbl>
              <c:idx val="134"/>
              <c:tx>
                <c:strRef>
                  <c:f>'/Users/el1goluj/Documents/ZURICH/PROJECTS/UPMEM/upmem-workloads/Microbenchmarks/AI/[ai_output.xlsx]ai_output (4)'!$J$136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{817127B0-B4AA-2646-B323-354DE9FE12A4}</c15:txfldGUID>
                      <c15:f>'/Users/el1goluj/Documents/ZURICH/PROJECTS/UPMEM/upmem-workloads/Microbenchmarks/AI/[ai_output.xlsx]ai_output (4)'!$J$136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6-051A-7C4B-8DA7-A6CA2798094A}"/>
                </c:ext>
              </c:extLst>
            </c:dLbl>
            <c:dLbl>
              <c:idx val="135"/>
              <c:tx>
                <c:strRef>
                  <c:f>'/Users/el1goluj/Documents/ZURICH/PROJECTS/UPMEM/upmem-workloads/Microbenchmarks/AI/[ai_output.xlsx]ai_output (4)'!$J$137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{552F586E-DC5F-9E48-ADDE-43B5D9EECAAD}</c15:txfldGUID>
                      <c15:f>'/Users/el1goluj/Documents/ZURICH/PROJECTS/UPMEM/upmem-workloads/Microbenchmarks/AI/[ai_output.xlsx]ai_output (4)'!$J$137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7-051A-7C4B-8DA7-A6CA2798094A}"/>
                </c:ext>
              </c:extLst>
            </c:dLbl>
            <c:dLbl>
              <c:idx val="136"/>
              <c:tx>
                <c:strRef>
                  <c:f>'/Users/el1goluj/Documents/ZURICH/PROJECTS/UPMEM/upmem-workloads/Microbenchmarks/AI/[ai_output.xlsx]ai_output (4)'!$J$138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{206C94DC-0350-2C45-8293-0774BE5F8D5B}</c15:txfldGUID>
                      <c15:f>'/Users/el1goluj/Documents/ZURICH/PROJECTS/UPMEM/upmem-workloads/Microbenchmarks/AI/[ai_output.xlsx]ai_output (4)'!$J$138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8-051A-7C4B-8DA7-A6CA2798094A}"/>
                </c:ext>
              </c:extLst>
            </c:dLbl>
            <c:dLbl>
              <c:idx val="137"/>
              <c:tx>
                <c:strRef>
                  <c:f>'/Users/el1goluj/Documents/ZURICH/PROJECTS/UPMEM/upmem-workloads/Microbenchmarks/AI/[ai_output.xlsx]ai_output (4)'!$J$139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{13351252-9617-A442-AF79-ECB5CA6693E7}</c15:txfldGUID>
                      <c15:f>'/Users/el1goluj/Documents/ZURICH/PROJECTS/UPMEM/upmem-workloads/Microbenchmarks/AI/[ai_output.xlsx]ai_output (4)'!$J$139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9-051A-7C4B-8DA7-A6CA2798094A}"/>
                </c:ext>
              </c:extLst>
            </c:dLbl>
            <c:dLbl>
              <c:idx val="138"/>
              <c:tx>
                <c:strRef>
                  <c:f>'/Users/el1goluj/Documents/ZURICH/PROJECTS/UPMEM/upmem-workloads/Microbenchmarks/AI/[ai_output.xlsx]ai_output (4)'!$J$140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{20A0E971-4BD5-FE41-A38B-7C7434148BFE}</c15:txfldGUID>
                      <c15:f>'/Users/el1goluj/Documents/ZURICH/PROJECTS/UPMEM/upmem-workloads/Microbenchmarks/AI/[ai_output.xlsx]ai_output (4)'!$J$140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A-051A-7C4B-8DA7-A6CA2798094A}"/>
                </c:ext>
              </c:extLst>
            </c:dLbl>
            <c:dLbl>
              <c:idx val="139"/>
              <c:tx>
                <c:strRef>
                  <c:f>'/Users/el1goluj/Documents/ZURICH/PROJECTS/UPMEM/upmem-workloads/Microbenchmarks/AI/[ai_output.xlsx]ai_output (4)'!$J$141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{B31FF747-016D-034A-8BDC-10DD4772BADF}</c15:txfldGUID>
                      <c15:f>'/Users/el1goluj/Documents/ZURICH/PROJECTS/UPMEM/upmem-workloads/Microbenchmarks/AI/[ai_output.xlsx]ai_output (4)'!$J$141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B-051A-7C4B-8DA7-A6CA2798094A}"/>
                </c:ext>
              </c:extLst>
            </c:dLbl>
            <c:dLbl>
              <c:idx val="140"/>
              <c:tx>
                <c:strRef>
                  <c:f>'/Users/el1goluj/Documents/ZURICH/PROJECTS/UPMEM/upmem-workloads/Microbenchmarks/AI/[ai_output.xlsx]ai_output (4)'!$J$142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{C39447C9-86F4-C04F-8537-AA8937674E8E}</c15:txfldGUID>
                      <c15:f>'/Users/el1goluj/Documents/ZURICH/PROJECTS/UPMEM/upmem-workloads/Microbenchmarks/AI/[ai_output.xlsx]ai_output (4)'!$J$142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C-051A-7C4B-8DA7-A6CA2798094A}"/>
                </c:ext>
              </c:extLst>
            </c:dLbl>
            <c:dLbl>
              <c:idx val="141"/>
              <c:tx>
                <c:strRef>
                  <c:f>'/Users/el1goluj/Documents/ZURICH/PROJECTS/UPMEM/upmem-workloads/Microbenchmarks/AI/[ai_output.xlsx]ai_output (4)'!$J$143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{37179910-59FF-3648-9F07-8EC120E1EDA7}</c15:txfldGUID>
                      <c15:f>'/Users/el1goluj/Documents/ZURICH/PROJECTS/UPMEM/upmem-workloads/Microbenchmarks/AI/[ai_output.xlsx]ai_output (4)'!$J$143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D-051A-7C4B-8DA7-A6CA2798094A}"/>
                </c:ext>
              </c:extLst>
            </c:dLbl>
            <c:dLbl>
              <c:idx val="142"/>
              <c:tx>
                <c:strRef>
                  <c:f>'/Users/el1goluj/Documents/ZURICH/PROJECTS/UPMEM/upmem-workloads/Microbenchmarks/AI/[ai_output.xlsx]ai_output (4)'!$J$144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{5863ADFF-04E6-0449-B5FC-1E629CF8983B}</c15:txfldGUID>
                      <c15:f>'/Users/el1goluj/Documents/ZURICH/PROJECTS/UPMEM/upmem-workloads/Microbenchmarks/AI/[ai_output.xlsx]ai_output (4)'!$J$144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E-051A-7C4B-8DA7-A6CA2798094A}"/>
                </c:ext>
              </c:extLst>
            </c:dLbl>
            <c:dLbl>
              <c:idx val="143"/>
              <c:tx>
                <c:strRef>
                  <c:f>'/Users/el1goluj/Documents/ZURICH/PROJECTS/UPMEM/upmem-workloads/Microbenchmarks/AI/[ai_output.xlsx]ai_output (4)'!$J$145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{455135EF-DDFA-A540-98A9-2CC401766AA2}</c15:txfldGUID>
                      <c15:f>'/Users/el1goluj/Documents/ZURICH/PROJECTS/UPMEM/upmem-workloads/Microbenchmarks/AI/[ai_output.xlsx]ai_output (4)'!$J$145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F-051A-7C4B-8DA7-A6CA2798094A}"/>
                </c:ext>
              </c:extLst>
            </c:dLbl>
            <c:dLbl>
              <c:idx val="144"/>
              <c:tx>
                <c:strRef>
                  <c:f>'/Users/el1goluj/Documents/ZURICH/PROJECTS/UPMEM/upmem-workloads/Microbenchmarks/AI/[ai_output.xlsx]ai_output (4)'!$J$146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{569C7CA6-6F61-1D4D-8D5D-49DBDDDCE48F}</c15:txfldGUID>
                      <c15:f>'/Users/el1goluj/Documents/ZURICH/PROJECTS/UPMEM/upmem-workloads/Microbenchmarks/AI/[ai_output.xlsx]ai_output (4)'!$J$146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0-051A-7C4B-8DA7-A6CA2798094A}"/>
                </c:ext>
              </c:extLst>
            </c:dLbl>
            <c:dLbl>
              <c:idx val="145"/>
              <c:tx>
                <c:strRef>
                  <c:f>'/Users/el1goluj/Documents/ZURICH/PROJECTS/UPMEM/upmem-workloads/Microbenchmarks/AI/[ai_output.xlsx]ai_output (4)'!$J$147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{2EEBB3D6-D059-C441-9C78-9D89150C5FCA}</c15:txfldGUID>
                      <c15:f>'/Users/el1goluj/Documents/ZURICH/PROJECTS/UPMEM/upmem-workloads/Microbenchmarks/AI/[ai_output.xlsx]ai_output (4)'!$J$147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1-051A-7C4B-8DA7-A6CA2798094A}"/>
                </c:ext>
              </c:extLst>
            </c:dLbl>
            <c:dLbl>
              <c:idx val="146"/>
              <c:tx>
                <c:strRef>
                  <c:f>'/Users/el1goluj/Documents/ZURICH/PROJECTS/UPMEM/upmem-workloads/Microbenchmarks/AI/[ai_output.xlsx]ai_output (4)'!$J$148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{EB6191C0-7666-2A4E-B38D-98646A081C32}</c15:txfldGUID>
                      <c15:f>'/Users/el1goluj/Documents/ZURICH/PROJECTS/UPMEM/upmem-workloads/Microbenchmarks/AI/[ai_output.xlsx]ai_output (4)'!$J$148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2-051A-7C4B-8DA7-A6CA2798094A}"/>
                </c:ext>
              </c:extLst>
            </c:dLbl>
            <c:dLbl>
              <c:idx val="147"/>
              <c:tx>
                <c:strRef>
                  <c:f>'/Users/el1goluj/Documents/ZURICH/PROJECTS/UPMEM/upmem-workloads/Microbenchmarks/AI/[ai_output.xlsx]ai_output (4)'!$J$149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{1B014E0C-F5C3-114F-81B7-FA2E9E684E17}</c15:txfldGUID>
                      <c15:f>'/Users/el1goluj/Documents/ZURICH/PROJECTS/UPMEM/upmem-workloads/Microbenchmarks/AI/[ai_output.xlsx]ai_output (4)'!$J$149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3-051A-7C4B-8DA7-A6CA2798094A}"/>
                </c:ext>
              </c:extLst>
            </c:dLbl>
            <c:dLbl>
              <c:idx val="148"/>
              <c:tx>
                <c:strRef>
                  <c:f>'/Users/el1goluj/Documents/ZURICH/PROJECTS/UPMEM/upmem-workloads/Microbenchmarks/AI/[ai_output.xlsx]ai_output (4)'!$J$150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{67399857-038A-3641-8EDF-7F640679BDE1}</c15:txfldGUID>
                      <c15:f>'/Users/el1goluj/Documents/ZURICH/PROJECTS/UPMEM/upmem-workloads/Microbenchmarks/AI/[ai_output.xlsx]ai_output (4)'!$J$150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4-051A-7C4B-8DA7-A6CA2798094A}"/>
                </c:ext>
              </c:extLst>
            </c:dLbl>
            <c:dLbl>
              <c:idx val="149"/>
              <c:tx>
                <c:strRef>
                  <c:f>'/Users/el1goluj/Documents/ZURICH/PROJECTS/UPMEM/upmem-workloads/Microbenchmarks/AI/[ai_output.xlsx]ai_output (4)'!$J$151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{8EA68C5A-5E6D-F542-9DDE-9650A6932336}</c15:txfldGUID>
                      <c15:f>'/Users/el1goluj/Documents/ZURICH/PROJECTS/UPMEM/upmem-workloads/Microbenchmarks/AI/[ai_output.xlsx]ai_output (4)'!$J$151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5-051A-7C4B-8DA7-A6CA2798094A}"/>
                </c:ext>
              </c:extLst>
            </c:dLbl>
            <c:dLbl>
              <c:idx val="150"/>
              <c:tx>
                <c:strRef>
                  <c:f>'/Users/el1goluj/Documents/ZURICH/PROJECTS/UPMEM/upmem-workloads/Microbenchmarks/AI/[ai_output.xlsx]ai_output (4)'!$J$152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{FFB9E2F2-3760-424A-8E5B-3E44BFD6B1F6}</c15:txfldGUID>
                      <c15:f>'/Users/el1goluj/Documents/ZURICH/PROJECTS/UPMEM/upmem-workloads/Microbenchmarks/AI/[ai_output.xlsx]ai_output (4)'!$J$152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6-051A-7C4B-8DA7-A6CA2798094A}"/>
                </c:ext>
              </c:extLst>
            </c:dLbl>
            <c:dLbl>
              <c:idx val="151"/>
              <c:tx>
                <c:strRef>
                  <c:f>'/Users/el1goluj/Documents/ZURICH/PROJECTS/UPMEM/upmem-workloads/Microbenchmarks/AI/[ai_output.xlsx]ai_output (4)'!$J$153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{BAD46BD0-6388-954A-81EA-95B9A1255C0D}</c15:txfldGUID>
                      <c15:f>'/Users/el1goluj/Documents/ZURICH/PROJECTS/UPMEM/upmem-workloads/Microbenchmarks/AI/[ai_output.xlsx]ai_output (4)'!$J$153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7-051A-7C4B-8DA7-A6CA2798094A}"/>
                </c:ext>
              </c:extLst>
            </c:dLbl>
            <c:dLbl>
              <c:idx val="152"/>
              <c:tx>
                <c:strRef>
                  <c:f>'/Users/el1goluj/Documents/ZURICH/PROJECTS/UPMEM/upmem-workloads/Microbenchmarks/AI/[ai_output.xlsx]ai_output (4)'!$J$154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{7E6F04E8-6A91-2C45-B445-856685DDB089}</c15:txfldGUID>
                      <c15:f>'/Users/el1goluj/Documents/ZURICH/PROJECTS/UPMEM/upmem-workloads/Microbenchmarks/AI/[ai_output.xlsx]ai_output (4)'!$J$154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8-051A-7C4B-8DA7-A6CA2798094A}"/>
                </c:ext>
              </c:extLst>
            </c:dLbl>
            <c:dLbl>
              <c:idx val="153"/>
              <c:tx>
                <c:strRef>
                  <c:f>'/Users/el1goluj/Documents/ZURICH/PROJECTS/UPMEM/upmem-workloads/Microbenchmarks/AI/[ai_output.xlsx]ai_output (4)'!$J$155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{2220F223-418B-2C46-9138-8CEDE14E79B2}</c15:txfldGUID>
                      <c15:f>'/Users/el1goluj/Documents/ZURICH/PROJECTS/UPMEM/upmem-workloads/Microbenchmarks/AI/[ai_output.xlsx]ai_output (4)'!$J$155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9-051A-7C4B-8DA7-A6CA2798094A}"/>
                </c:ext>
              </c:extLst>
            </c:dLbl>
            <c:dLbl>
              <c:idx val="154"/>
              <c:tx>
                <c:strRef>
                  <c:f>'/Users/el1goluj/Documents/ZURICH/PROJECTS/UPMEM/upmem-workloads/Microbenchmarks/AI/[ai_output.xlsx]ai_output (4)'!$J$156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{0B746510-65E7-3F48-B22B-A601374593F6}</c15:txfldGUID>
                      <c15:f>'/Users/el1goluj/Documents/ZURICH/PROJECTS/UPMEM/upmem-workloads/Microbenchmarks/AI/[ai_output.xlsx]ai_output (4)'!$J$156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A-051A-7C4B-8DA7-A6CA2798094A}"/>
                </c:ext>
              </c:extLst>
            </c:dLbl>
            <c:dLbl>
              <c:idx val="155"/>
              <c:tx>
                <c:strRef>
                  <c:f>'/Users/el1goluj/Documents/ZURICH/PROJECTS/UPMEM/upmem-workloads/Microbenchmarks/AI/[ai_output.xlsx]ai_output (4)'!$J$157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{80998E48-0B11-7F48-A1B1-D2BFEEF0AB08}</c15:txfldGUID>
                      <c15:f>'/Users/el1goluj/Documents/ZURICH/PROJECTS/UPMEM/upmem-workloads/Microbenchmarks/AI/[ai_output.xlsx]ai_output (4)'!$J$157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B-051A-7C4B-8DA7-A6CA2798094A}"/>
                </c:ext>
              </c:extLst>
            </c:dLbl>
            <c:dLbl>
              <c:idx val="156"/>
              <c:tx>
                <c:strRef>
                  <c:f>'/Users/el1goluj/Documents/ZURICH/PROJECTS/UPMEM/upmem-workloads/Microbenchmarks/AI/[ai_output.xlsx]ai_output (4)'!$J$158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{ADBC4774-F06D-334F-8ADE-77ECB337FD92}</c15:txfldGUID>
                      <c15:f>'/Users/el1goluj/Documents/ZURICH/PROJECTS/UPMEM/upmem-workloads/Microbenchmarks/AI/[ai_output.xlsx]ai_output (4)'!$J$158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C-051A-7C4B-8DA7-A6CA2798094A}"/>
                </c:ext>
              </c:extLst>
            </c:dLbl>
            <c:dLbl>
              <c:idx val="157"/>
              <c:tx>
                <c:strRef>
                  <c:f>'/Users/el1goluj/Documents/ZURICH/PROJECTS/UPMEM/upmem-workloads/Microbenchmarks/AI/[ai_output.xlsx]ai_output (4)'!$J$159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{2E7376F1-41F4-CA48-AECC-3436B43CA956}</c15:txfldGUID>
                      <c15:f>'/Users/el1goluj/Documents/ZURICH/PROJECTS/UPMEM/upmem-workloads/Microbenchmarks/AI/[ai_output.xlsx]ai_output (4)'!$J$159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D-051A-7C4B-8DA7-A6CA2798094A}"/>
                </c:ext>
              </c:extLst>
            </c:dLbl>
            <c:dLbl>
              <c:idx val="158"/>
              <c:tx>
                <c:strRef>
                  <c:f>'/Users/el1goluj/Documents/ZURICH/PROJECTS/UPMEM/upmem-workloads/Microbenchmarks/AI/[ai_output.xlsx]ai_output (4)'!$J$160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{9307ED3C-BE3A-1049-AA9E-F834D108B59C}</c15:txfldGUID>
                      <c15:f>'/Users/el1goluj/Documents/ZURICH/PROJECTS/UPMEM/upmem-workloads/Microbenchmarks/AI/[ai_output.xlsx]ai_output (4)'!$J$160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E-051A-7C4B-8DA7-A6CA2798094A}"/>
                </c:ext>
              </c:extLst>
            </c:dLbl>
            <c:dLbl>
              <c:idx val="159"/>
              <c:tx>
                <c:strRef>
                  <c:f>'/Users/el1goluj/Documents/ZURICH/PROJECTS/UPMEM/upmem-workloads/Microbenchmarks/AI/[ai_output.xlsx]ai_output (4)'!$J$161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{A789D8AE-5E46-334F-BE97-AD4CE77A2424}</c15:txfldGUID>
                      <c15:f>'/Users/el1goluj/Documents/ZURICH/PROJECTS/UPMEM/upmem-workloads/Microbenchmarks/AI/[ai_output.xlsx]ai_output (4)'!$J$161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F-051A-7C4B-8DA7-A6CA2798094A}"/>
                </c:ext>
              </c:extLst>
            </c:dLbl>
            <c:dLbl>
              <c:idx val="160"/>
              <c:tx>
                <c:strRef>
                  <c:f>'/Users/el1goluj/Documents/ZURICH/PROJECTS/UPMEM/upmem-workloads/Microbenchmarks/AI/[ai_output.xlsx]ai_output (4)'!$J$162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{9F6CBBFB-28C1-D24A-A6CE-AE0645712BA0}</c15:txfldGUID>
                      <c15:f>'/Users/el1goluj/Documents/ZURICH/PROJECTS/UPMEM/upmem-workloads/Microbenchmarks/AI/[ai_output.xlsx]ai_output (4)'!$J$162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0-051A-7C4B-8DA7-A6CA2798094A}"/>
                </c:ext>
              </c:extLst>
            </c:dLbl>
            <c:dLbl>
              <c:idx val="161"/>
              <c:tx>
                <c:strRef>
                  <c:f>'/Users/el1goluj/Documents/ZURICH/PROJECTS/UPMEM/upmem-workloads/Microbenchmarks/AI/[ai_output.xlsx]ai_output (4)'!$J$163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{62BA0853-4609-EA40-852E-3A3194B80317}</c15:txfldGUID>
                      <c15:f>'/Users/el1goluj/Documents/ZURICH/PROJECTS/UPMEM/upmem-workloads/Microbenchmarks/AI/[ai_output.xlsx]ai_output (4)'!$J$163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1-051A-7C4B-8DA7-A6CA2798094A}"/>
                </c:ext>
              </c:extLst>
            </c:dLbl>
            <c:dLbl>
              <c:idx val="162"/>
              <c:tx>
                <c:strRef>
                  <c:f>'/Users/el1goluj/Documents/ZURICH/PROJECTS/UPMEM/upmem-workloads/Microbenchmarks/AI/[ai_output.xlsx]ai_output (4)'!$J$164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{158619BD-FB17-5F4C-9B4A-7B40DD721B41}</c15:txfldGUID>
                      <c15:f>'/Users/el1goluj/Documents/ZURICH/PROJECTS/UPMEM/upmem-workloads/Microbenchmarks/AI/[ai_output.xlsx]ai_output (4)'!$J$164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2-051A-7C4B-8DA7-A6CA2798094A}"/>
                </c:ext>
              </c:extLst>
            </c:dLbl>
            <c:dLbl>
              <c:idx val="163"/>
              <c:tx>
                <c:strRef>
                  <c:f>'/Users/el1goluj/Documents/ZURICH/PROJECTS/UPMEM/upmem-workloads/Microbenchmarks/AI/[ai_output.xlsx]ai_output (4)'!$J$165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{47BA3C15-AE31-3D46-ADA4-F7E29F3E156C}</c15:txfldGUID>
                      <c15:f>'/Users/el1goluj/Documents/ZURICH/PROJECTS/UPMEM/upmem-workloads/Microbenchmarks/AI/[ai_output.xlsx]ai_output (4)'!$J$165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3-051A-7C4B-8DA7-A6CA2798094A}"/>
                </c:ext>
              </c:extLst>
            </c:dLbl>
            <c:dLbl>
              <c:idx val="164"/>
              <c:tx>
                <c:strRef>
                  <c:f>'/Users/el1goluj/Documents/ZURICH/PROJECTS/UPMEM/upmem-workloads/Microbenchmarks/AI/[ai_output.xlsx]ai_output (4)'!$J$166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{32FEB85B-B755-EB44-B3CA-4C4208D6C213}</c15:txfldGUID>
                      <c15:f>'/Users/el1goluj/Documents/ZURICH/PROJECTS/UPMEM/upmem-workloads/Microbenchmarks/AI/[ai_output.xlsx]ai_output (4)'!$J$166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4-051A-7C4B-8DA7-A6CA2798094A}"/>
                </c:ext>
              </c:extLst>
            </c:dLbl>
            <c:dLbl>
              <c:idx val="165"/>
              <c:tx>
                <c:strRef>
                  <c:f>'/Users/el1goluj/Documents/ZURICH/PROJECTS/UPMEM/upmem-workloads/Microbenchmarks/AI/[ai_output.xlsx]ai_output (4)'!$J$167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{FA330D20-BA52-B84B-AA4A-2BFE6C1A1070}</c15:txfldGUID>
                      <c15:f>'/Users/el1goluj/Documents/ZURICH/PROJECTS/UPMEM/upmem-workloads/Microbenchmarks/AI/[ai_output.xlsx]ai_output (4)'!$J$167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5-051A-7C4B-8DA7-A6CA2798094A}"/>
                </c:ext>
              </c:extLst>
            </c:dLbl>
            <c:dLbl>
              <c:idx val="166"/>
              <c:tx>
                <c:strRef>
                  <c:f>'/Users/el1goluj/Documents/ZURICH/PROJECTS/UPMEM/upmem-workloads/Microbenchmarks/AI/[ai_output.xlsx]ai_output (4)'!$J$168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{163DFFF2-1DB6-FF49-804A-289F0FB9BEBB}</c15:txfldGUID>
                      <c15:f>'/Users/el1goluj/Documents/ZURICH/PROJECTS/UPMEM/upmem-workloads/Microbenchmarks/AI/[ai_output.xlsx]ai_output (4)'!$J$168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6-051A-7C4B-8DA7-A6CA2798094A}"/>
                </c:ext>
              </c:extLst>
            </c:dLbl>
            <c:dLbl>
              <c:idx val="167"/>
              <c:tx>
                <c:strRef>
                  <c:f>'/Users/el1goluj/Documents/ZURICH/PROJECTS/UPMEM/upmem-workloads/Microbenchmarks/AI/[ai_output.xlsx]ai_output (4)'!$J$169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{405679E0-E9A5-A944-9B9F-1EBA648FED2A}</c15:txfldGUID>
                      <c15:f>'/Users/el1goluj/Documents/ZURICH/PROJECTS/UPMEM/upmem-workloads/Microbenchmarks/AI/[ai_output.xlsx]ai_output (4)'!$J$169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7-051A-7C4B-8DA7-A6CA2798094A}"/>
                </c:ext>
              </c:extLst>
            </c:dLbl>
            <c:dLbl>
              <c:idx val="168"/>
              <c:tx>
                <c:strRef>
                  <c:f>'/Users/el1goluj/Documents/ZURICH/PROJECTS/UPMEM/upmem-workloads/Microbenchmarks/AI/[ai_output.xlsx]ai_output (4)'!$J$170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{8B96F53F-9D26-B846-B31F-8E1B2CF3E1FC}</c15:txfldGUID>
                      <c15:f>'/Users/el1goluj/Documents/ZURICH/PROJECTS/UPMEM/upmem-workloads/Microbenchmarks/AI/[ai_output.xlsx]ai_output (4)'!$J$170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8-051A-7C4B-8DA7-A6CA2798094A}"/>
                </c:ext>
              </c:extLst>
            </c:dLbl>
            <c:dLbl>
              <c:idx val="169"/>
              <c:tx>
                <c:strRef>
                  <c:f>'/Users/el1goluj/Documents/ZURICH/PROJECTS/UPMEM/upmem-workloads/Microbenchmarks/AI/[ai_output.xlsx]ai_output (4)'!$J$171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{3E0CDDEB-E298-1F4F-83DF-77EBBEA60DAC}</c15:txfldGUID>
                      <c15:f>'/Users/el1goluj/Documents/ZURICH/PROJECTS/UPMEM/upmem-workloads/Microbenchmarks/AI/[ai_output.xlsx]ai_output (4)'!$J$171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9-051A-7C4B-8DA7-A6CA2798094A}"/>
                </c:ext>
              </c:extLst>
            </c:dLbl>
            <c:dLbl>
              <c:idx val="170"/>
              <c:tx>
                <c:strRef>
                  <c:f>'/Users/el1goluj/Documents/ZURICH/PROJECTS/UPMEM/upmem-workloads/Microbenchmarks/AI/[ai_output.xlsx]ai_output (4)'!$J$172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{9E806B5B-7EDE-7D48-BE65-5E76A1293A82}</c15:txfldGUID>
                      <c15:f>'/Users/el1goluj/Documents/ZURICH/PROJECTS/UPMEM/upmem-workloads/Microbenchmarks/AI/[ai_output.xlsx]ai_output (4)'!$J$172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A-051A-7C4B-8DA7-A6CA2798094A}"/>
                </c:ext>
              </c:extLst>
            </c:dLbl>
            <c:dLbl>
              <c:idx val="171"/>
              <c:tx>
                <c:strRef>
                  <c:f>'/Users/el1goluj/Documents/ZURICH/PROJECTS/UPMEM/upmem-workloads/Microbenchmarks/AI/[ai_output.xlsx]ai_output (4)'!$J$173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{692821FE-7104-0B4B-8F0D-319337B213EF}</c15:txfldGUID>
                      <c15:f>'/Users/el1goluj/Documents/ZURICH/PROJECTS/UPMEM/upmem-workloads/Microbenchmarks/AI/[ai_output.xlsx]ai_output (4)'!$J$173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B-051A-7C4B-8DA7-A6CA2798094A}"/>
                </c:ext>
              </c:extLst>
            </c:dLbl>
            <c:dLbl>
              <c:idx val="172"/>
              <c:tx>
                <c:strRef>
                  <c:f>'/Users/el1goluj/Documents/ZURICH/PROJECTS/UPMEM/upmem-workloads/Microbenchmarks/AI/[ai_output.xlsx]ai_output (4)'!$J$174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{423CF8C0-7ADF-E748-9F48-777CDAD27706}</c15:txfldGUID>
                      <c15:f>'/Users/el1goluj/Documents/ZURICH/PROJECTS/UPMEM/upmem-workloads/Microbenchmarks/AI/[ai_output.xlsx]ai_output (4)'!$J$174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C-051A-7C4B-8DA7-A6CA2798094A}"/>
                </c:ext>
              </c:extLst>
            </c:dLbl>
            <c:dLbl>
              <c:idx val="173"/>
              <c:tx>
                <c:strRef>
                  <c:f>'/Users/el1goluj/Documents/ZURICH/PROJECTS/UPMEM/upmem-workloads/Microbenchmarks/AI/[ai_output.xlsx]ai_output (4)'!$J$175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{267BF847-252E-3C40-892F-1DC4AE5F47C8}</c15:txfldGUID>
                      <c15:f>'/Users/el1goluj/Documents/ZURICH/PROJECTS/UPMEM/upmem-workloads/Microbenchmarks/AI/[ai_output.xlsx]ai_output (4)'!$J$175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D-051A-7C4B-8DA7-A6CA2798094A}"/>
                </c:ext>
              </c:extLst>
            </c:dLbl>
            <c:dLbl>
              <c:idx val="174"/>
              <c:tx>
                <c:strRef>
                  <c:f>'/Users/el1goluj/Documents/ZURICH/PROJECTS/UPMEM/upmem-workloads/Microbenchmarks/AI/[ai_output.xlsx]ai_output (4)'!$J$176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{24FBF973-9740-B74B-BBB3-8CB7BC2BF848}</c15:txfldGUID>
                      <c15:f>'/Users/el1goluj/Documents/ZURICH/PROJECTS/UPMEM/upmem-workloads/Microbenchmarks/AI/[ai_output.xlsx]ai_output (4)'!$J$176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E-051A-7C4B-8DA7-A6CA2798094A}"/>
                </c:ext>
              </c:extLst>
            </c:dLbl>
            <c:dLbl>
              <c:idx val="175"/>
              <c:tx>
                <c:strRef>
                  <c:f>'/Users/el1goluj/Documents/ZURICH/PROJECTS/UPMEM/upmem-workloads/Microbenchmarks/AI/[ai_output.xlsx]ai_output (4)'!$J$177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{23B8D404-FA6F-3145-AA5A-6A67860BA008}</c15:txfldGUID>
                      <c15:f>'/Users/el1goluj/Documents/ZURICH/PROJECTS/UPMEM/upmem-workloads/Microbenchmarks/AI/[ai_output.xlsx]ai_output (4)'!$J$177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F-051A-7C4B-8DA7-A6CA2798094A}"/>
                </c:ext>
              </c:extLst>
            </c:dLbl>
            <c:dLbl>
              <c:idx val="176"/>
              <c:tx>
                <c:strRef>
                  <c:f>'/Users/el1goluj/Documents/ZURICH/PROJECTS/UPMEM/upmem-workloads/Microbenchmarks/AI/[ai_output.xlsx]ai_output (4)'!$J$178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{E07FE9E9-BEBA-BE40-8D37-CE9C341CF97C}</c15:txfldGUID>
                      <c15:f>'/Users/el1goluj/Documents/ZURICH/PROJECTS/UPMEM/upmem-workloads/Microbenchmarks/AI/[ai_output.xlsx]ai_output (4)'!$J$178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0-051A-7C4B-8DA7-A6CA2798094A}"/>
                </c:ext>
              </c:extLst>
            </c:dLbl>
            <c:dLbl>
              <c:idx val="177"/>
              <c:tx>
                <c:strRef>
                  <c:f>'/Users/el1goluj/Documents/ZURICH/PROJECTS/UPMEM/upmem-workloads/Microbenchmarks/AI/[ai_output.xlsx]ai_output (4)'!$J$179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{B96AB55F-FE77-8746-8FD4-A5FE4015A666}</c15:txfldGUID>
                      <c15:f>'/Users/el1goluj/Documents/ZURICH/PROJECTS/UPMEM/upmem-workloads/Microbenchmarks/AI/[ai_output.xlsx]ai_output (4)'!$J$179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1-051A-7C4B-8DA7-A6CA2798094A}"/>
                </c:ext>
              </c:extLst>
            </c:dLbl>
            <c:dLbl>
              <c:idx val="178"/>
              <c:tx>
                <c:strRef>
                  <c:f>'/Users/el1goluj/Documents/ZURICH/PROJECTS/UPMEM/upmem-workloads/Microbenchmarks/AI/[ai_output.xlsx]ai_output (4)'!$J$180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{CD94A7B0-40C0-E34B-8F5B-4706B954D9A7}</c15:txfldGUID>
                      <c15:f>'/Users/el1goluj/Documents/ZURICH/PROJECTS/UPMEM/upmem-workloads/Microbenchmarks/AI/[ai_output.xlsx]ai_output (4)'!$J$180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2-051A-7C4B-8DA7-A6CA2798094A}"/>
                </c:ext>
              </c:extLst>
            </c:dLbl>
            <c:dLbl>
              <c:idx val="179"/>
              <c:tx>
                <c:strRef>
                  <c:f>'/Users/el1goluj/Documents/ZURICH/PROJECTS/UPMEM/upmem-workloads/Microbenchmarks/AI/[ai_output.xlsx]ai_output (4)'!$J$181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{8E662532-98AF-3444-A06A-1FDA4CFA7E90}</c15:txfldGUID>
                      <c15:f>'/Users/el1goluj/Documents/ZURICH/PROJECTS/UPMEM/upmem-workloads/Microbenchmarks/AI/[ai_output.xlsx]ai_output (4)'!$J$181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3-051A-7C4B-8DA7-A6CA2798094A}"/>
                </c:ext>
              </c:extLst>
            </c:dLbl>
            <c:dLbl>
              <c:idx val="180"/>
              <c:tx>
                <c:strRef>
                  <c:f>'/Users/el1goluj/Documents/ZURICH/PROJECTS/UPMEM/upmem-workloads/Microbenchmarks/AI/[ai_output.xlsx]ai_output (4)'!$J$182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{CD6A1BA2-6C67-DE4D-84EE-BC8279969EEF}</c15:txfldGUID>
                      <c15:f>'/Users/el1goluj/Documents/ZURICH/PROJECTS/UPMEM/upmem-workloads/Microbenchmarks/AI/[ai_output.xlsx]ai_output (4)'!$J$182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4-051A-7C4B-8DA7-A6CA2798094A}"/>
                </c:ext>
              </c:extLst>
            </c:dLbl>
            <c:dLbl>
              <c:idx val="181"/>
              <c:tx>
                <c:strRef>
                  <c:f>'/Users/el1goluj/Documents/ZURICH/PROJECTS/UPMEM/upmem-workloads/Microbenchmarks/AI/[ai_output.xlsx]ai_output (4)'!$J$183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{949F9A75-195C-BA48-AB84-9740817B0C69}</c15:txfldGUID>
                      <c15:f>'/Users/el1goluj/Documents/ZURICH/PROJECTS/UPMEM/upmem-workloads/Microbenchmarks/AI/[ai_output.xlsx]ai_output (4)'!$J$183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5-051A-7C4B-8DA7-A6CA2798094A}"/>
                </c:ext>
              </c:extLst>
            </c:dLbl>
            <c:dLbl>
              <c:idx val="182"/>
              <c:tx>
                <c:strRef>
                  <c:f>'/Users/el1goluj/Documents/ZURICH/PROJECTS/UPMEM/upmem-workloads/Microbenchmarks/AI/[ai_output.xlsx]ai_output (4)'!$J$184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{C72B070E-C804-D646-8584-00E74A128899}</c15:txfldGUID>
                      <c15:f>'/Users/el1goluj/Documents/ZURICH/PROJECTS/UPMEM/upmem-workloads/Microbenchmarks/AI/[ai_output.xlsx]ai_output (4)'!$J$184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6-051A-7C4B-8DA7-A6CA2798094A}"/>
                </c:ext>
              </c:extLst>
            </c:dLbl>
            <c:dLbl>
              <c:idx val="183"/>
              <c:tx>
                <c:strRef>
                  <c:f>'/Users/el1goluj/Documents/ZURICH/PROJECTS/UPMEM/upmem-workloads/Microbenchmarks/AI/[ai_output.xlsx]ai_output (4)'!$J$185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{2BAAC0EC-B033-DB4D-905D-5A0912BE8B17}</c15:txfldGUID>
                      <c15:f>'/Users/el1goluj/Documents/ZURICH/PROJECTS/UPMEM/upmem-workloads/Microbenchmarks/AI/[ai_output.xlsx]ai_output (4)'!$J$185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7-051A-7C4B-8DA7-A6CA2798094A}"/>
                </c:ext>
              </c:extLst>
            </c:dLbl>
            <c:dLbl>
              <c:idx val="184"/>
              <c:tx>
                <c:strRef>
                  <c:f>'/Users/el1goluj/Documents/ZURICH/PROJECTS/UPMEM/upmem-workloads/Microbenchmarks/AI/[ai_output.xlsx]ai_output (4)'!$J$186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{BA31CBC7-135E-5343-BD9A-741ADBE48A9B}</c15:txfldGUID>
                      <c15:f>'/Users/el1goluj/Documents/ZURICH/PROJECTS/UPMEM/upmem-workloads/Microbenchmarks/AI/[ai_output.xlsx]ai_output (4)'!$J$186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8-051A-7C4B-8DA7-A6CA2798094A}"/>
                </c:ext>
              </c:extLst>
            </c:dLbl>
            <c:dLbl>
              <c:idx val="185"/>
              <c:tx>
                <c:strRef>
                  <c:f>'/Users/el1goluj/Documents/ZURICH/PROJECTS/UPMEM/upmem-workloads/Microbenchmarks/AI/[ai_output.xlsx]ai_output (4)'!$J$187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{4E507723-712B-9D4F-83CB-6740CC1B0FAF}</c15:txfldGUID>
                      <c15:f>'/Users/el1goluj/Documents/ZURICH/PROJECTS/UPMEM/upmem-workloads/Microbenchmarks/AI/[ai_output.xlsx]ai_output (4)'!$J$187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9-051A-7C4B-8DA7-A6CA2798094A}"/>
                </c:ext>
              </c:extLst>
            </c:dLbl>
            <c:dLbl>
              <c:idx val="186"/>
              <c:tx>
                <c:strRef>
                  <c:f>'/Users/el1goluj/Documents/ZURICH/PROJECTS/UPMEM/upmem-workloads/Microbenchmarks/AI/[ai_output.xlsx]ai_output (4)'!$J$188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{A55D91CE-CAAC-7F41-8026-596D5F516432}</c15:txfldGUID>
                      <c15:f>'/Users/el1goluj/Documents/ZURICH/PROJECTS/UPMEM/upmem-workloads/Microbenchmarks/AI/[ai_output.xlsx]ai_output (4)'!$J$188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A-051A-7C4B-8DA7-A6CA2798094A}"/>
                </c:ext>
              </c:extLst>
            </c:dLbl>
            <c:dLbl>
              <c:idx val="187"/>
              <c:tx>
                <c:strRef>
                  <c:f>'/Users/el1goluj/Documents/ZURICH/PROJECTS/UPMEM/upmem-workloads/Microbenchmarks/AI/[ai_output.xlsx]ai_output (4)'!$J$189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{24D1FE4A-E2E1-E444-89C7-475E83CEC591}</c15:txfldGUID>
                      <c15:f>'/Users/el1goluj/Documents/ZURICH/PROJECTS/UPMEM/upmem-workloads/Microbenchmarks/AI/[ai_output.xlsx]ai_output (4)'!$J$189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B-051A-7C4B-8DA7-A6CA2798094A}"/>
                </c:ext>
              </c:extLst>
            </c:dLbl>
            <c:dLbl>
              <c:idx val="188"/>
              <c:tx>
                <c:strRef>
                  <c:f>'/Users/el1goluj/Documents/ZURICH/PROJECTS/UPMEM/upmem-workloads/Microbenchmarks/AI/[ai_output.xlsx]ai_output (4)'!$J$190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{A18D94B0-5436-1A4F-9D1E-3149D2550F2C}</c15:txfldGUID>
                      <c15:f>'/Users/el1goluj/Documents/ZURICH/PROJECTS/UPMEM/upmem-workloads/Microbenchmarks/AI/[ai_output.xlsx]ai_output (4)'!$J$190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C-051A-7C4B-8DA7-A6CA2798094A}"/>
                </c:ext>
              </c:extLst>
            </c:dLbl>
            <c:dLbl>
              <c:idx val="189"/>
              <c:tx>
                <c:strRef>
                  <c:f>'/Users/el1goluj/Documents/ZURICH/PROJECTS/UPMEM/upmem-workloads/Microbenchmarks/AI/[ai_output.xlsx]ai_output (4)'!$J$191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{6CA95F87-0E4D-1242-8E67-C655DC0E6677}</c15:txfldGUID>
                      <c15:f>'/Users/el1goluj/Documents/ZURICH/PROJECTS/UPMEM/upmem-workloads/Microbenchmarks/AI/[ai_output.xlsx]ai_output (4)'!$J$191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D-051A-7C4B-8DA7-A6CA2798094A}"/>
                </c:ext>
              </c:extLst>
            </c:dLbl>
            <c:dLbl>
              <c:idx val="190"/>
              <c:tx>
                <c:strRef>
                  <c:f>'/Users/el1goluj/Documents/ZURICH/PROJECTS/UPMEM/upmem-workloads/Microbenchmarks/AI/[ai_output.xlsx]ai_output (4)'!$J$192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{19B1CAC7-236C-3C46-AB56-59A1A8AAB6B6}</c15:txfldGUID>
                      <c15:f>'/Users/el1goluj/Documents/ZURICH/PROJECTS/UPMEM/upmem-workloads/Microbenchmarks/AI/[ai_output.xlsx]ai_output (4)'!$J$192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E-051A-7C4B-8DA7-A6CA2798094A}"/>
                </c:ext>
              </c:extLst>
            </c:dLbl>
            <c:dLbl>
              <c:idx val="191"/>
              <c:tx>
                <c:strRef>
                  <c:f>'/Users/el1goluj/Documents/ZURICH/PROJECTS/UPMEM/upmem-workloads/Microbenchmarks/AI/[ai_output.xlsx]ai_output (4)'!$J$193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{234EA47D-9FFB-9544-82D9-7C1EAEA59854}</c15:txfldGUID>
                      <c15:f>'/Users/el1goluj/Documents/ZURICH/PROJECTS/UPMEM/upmem-workloads/Microbenchmarks/AI/[ai_output.xlsx]ai_output (4)'!$J$193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F-051A-7C4B-8DA7-A6CA2798094A}"/>
                </c:ext>
              </c:extLst>
            </c:dLbl>
            <c:dLbl>
              <c:idx val="192"/>
              <c:tx>
                <c:strRef>
                  <c:f>'/Users/el1goluj/Documents/ZURICH/PROJECTS/UPMEM/upmem-workloads/Microbenchmarks/AI/[ai_output.xlsx]ai_output (4)'!$J$194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{E8E219FC-5A18-0048-9702-85EB4975D99D}</c15:txfldGUID>
                      <c15:f>'/Users/el1goluj/Documents/ZURICH/PROJECTS/UPMEM/upmem-workloads/Microbenchmarks/AI/[ai_output.xlsx]ai_output (4)'!$J$194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0-051A-7C4B-8DA7-A6CA2798094A}"/>
                </c:ext>
              </c:extLst>
            </c:dLbl>
            <c:dLbl>
              <c:idx val="193"/>
              <c:tx>
                <c:strRef>
                  <c:f>'/Users/el1goluj/Documents/ZURICH/PROJECTS/UPMEM/upmem-workloads/Microbenchmarks/AI/[ai_output.xlsx]ai_output (4)'!$J$195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{6787D25B-3F94-AD4C-AC13-24D571D92590}</c15:txfldGUID>
                      <c15:f>'/Users/el1goluj/Documents/ZURICH/PROJECTS/UPMEM/upmem-workloads/Microbenchmarks/AI/[ai_output.xlsx]ai_output (4)'!$J$195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1-051A-7C4B-8DA7-A6CA2798094A}"/>
                </c:ext>
              </c:extLst>
            </c:dLbl>
            <c:dLbl>
              <c:idx val="194"/>
              <c:tx>
                <c:strRef>
                  <c:f>'/Users/el1goluj/Documents/ZURICH/PROJECTS/UPMEM/upmem-workloads/Microbenchmarks/AI/[ai_output.xlsx]ai_output (4)'!$J$196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{E0C47695-048F-EE43-82D6-4CB24F8F837E}</c15:txfldGUID>
                      <c15:f>'/Users/el1goluj/Documents/ZURICH/PROJECTS/UPMEM/upmem-workloads/Microbenchmarks/AI/[ai_output.xlsx]ai_output (4)'!$J$196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2-051A-7C4B-8DA7-A6CA2798094A}"/>
                </c:ext>
              </c:extLst>
            </c:dLbl>
            <c:dLbl>
              <c:idx val="195"/>
              <c:tx>
                <c:strRef>
                  <c:f>'/Users/el1goluj/Documents/ZURICH/PROJECTS/UPMEM/upmem-workloads/Microbenchmarks/AI/[ai_output.xlsx]ai_output (4)'!$J$197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{29BEDC4D-5361-B546-A5FF-008AA0B3A60A}</c15:txfldGUID>
                      <c15:f>'/Users/el1goluj/Documents/ZURICH/PROJECTS/UPMEM/upmem-workloads/Microbenchmarks/AI/[ai_output.xlsx]ai_output (4)'!$J$197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3-051A-7C4B-8DA7-A6CA2798094A}"/>
                </c:ext>
              </c:extLst>
            </c:dLbl>
            <c:dLbl>
              <c:idx val="196"/>
              <c:tx>
                <c:strRef>
                  <c:f>'/Users/el1goluj/Documents/ZURICH/PROJECTS/UPMEM/upmem-workloads/Microbenchmarks/AI/[ai_output.xlsx]ai_output (4)'!$J$198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{68826C97-9B61-FE41-A77A-00CAAF8E81E3}</c15:txfldGUID>
                      <c15:f>'/Users/el1goluj/Documents/ZURICH/PROJECTS/UPMEM/upmem-workloads/Microbenchmarks/AI/[ai_output.xlsx]ai_output (4)'!$J$198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4-051A-7C4B-8DA7-A6CA2798094A}"/>
                </c:ext>
              </c:extLst>
            </c:dLbl>
            <c:dLbl>
              <c:idx val="197"/>
              <c:tx>
                <c:strRef>
                  <c:f>'/Users/el1goluj/Documents/ZURICH/PROJECTS/UPMEM/upmem-workloads/Microbenchmarks/AI/[ai_output.xlsx]ai_output (4)'!$J$199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{3B5A7353-7C89-634F-B9F7-2A1A4D78F73A}</c15:txfldGUID>
                      <c15:f>'/Users/el1goluj/Documents/ZURICH/PROJECTS/UPMEM/upmem-workloads/Microbenchmarks/AI/[ai_output.xlsx]ai_output (4)'!$J$199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5-051A-7C4B-8DA7-A6CA2798094A}"/>
                </c:ext>
              </c:extLst>
            </c:dLbl>
            <c:dLbl>
              <c:idx val="198"/>
              <c:tx>
                <c:strRef>
                  <c:f>'/Users/el1goluj/Documents/ZURICH/PROJECTS/UPMEM/upmem-workloads/Microbenchmarks/AI/[ai_output.xlsx]ai_output (4)'!$J$200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{3BADB418-8399-6A46-AD05-00FB85B9F5D6}</c15:txfldGUID>
                      <c15:f>'/Users/el1goluj/Documents/ZURICH/PROJECTS/UPMEM/upmem-workloads/Microbenchmarks/AI/[ai_output.xlsx]ai_output (4)'!$J$200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6-051A-7C4B-8DA7-A6CA2798094A}"/>
                </c:ext>
              </c:extLst>
            </c:dLbl>
            <c:dLbl>
              <c:idx val="199"/>
              <c:tx>
                <c:strRef>
                  <c:f>'/Users/el1goluj/Documents/ZURICH/PROJECTS/UPMEM/upmem-workloads/Microbenchmarks/AI/[ai_output.xlsx]ai_output (4)'!$J$201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{4EE8CEB9-BB04-2E40-8170-4CA7F1D906A3}</c15:txfldGUID>
                      <c15:f>'/Users/el1goluj/Documents/ZURICH/PROJECTS/UPMEM/upmem-workloads/Microbenchmarks/AI/[ai_output.xlsx]ai_output (4)'!$J$201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7-051A-7C4B-8DA7-A6CA2798094A}"/>
                </c:ext>
              </c:extLst>
            </c:dLbl>
            <c:dLbl>
              <c:idx val="200"/>
              <c:tx>
                <c:strRef>
                  <c:f>'/Users/el1goluj/Documents/ZURICH/PROJECTS/UPMEM/upmem-workloads/Microbenchmarks/AI/[ai_output.xlsx]ai_output (4)'!$J$202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{B2B17995-BE10-254F-B039-FFE764BEF58F}</c15:txfldGUID>
                      <c15:f>'/Users/el1goluj/Documents/ZURICH/PROJECTS/UPMEM/upmem-workloads/Microbenchmarks/AI/[ai_output.xlsx]ai_output (4)'!$J$202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8-051A-7C4B-8DA7-A6CA2798094A}"/>
                </c:ext>
              </c:extLst>
            </c:dLbl>
            <c:dLbl>
              <c:idx val="201"/>
              <c:tx>
                <c:strRef>
                  <c:f>'/Users/el1goluj/Documents/ZURICH/PROJECTS/UPMEM/upmem-workloads/Microbenchmarks/AI/[ai_output.xlsx]ai_output (4)'!$J$203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{8B37E0CF-71EB-9948-89FD-AB3561C792E3}</c15:txfldGUID>
                      <c15:f>'/Users/el1goluj/Documents/ZURICH/PROJECTS/UPMEM/upmem-workloads/Microbenchmarks/AI/[ai_output.xlsx]ai_output (4)'!$J$203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9-051A-7C4B-8DA7-A6CA2798094A}"/>
                </c:ext>
              </c:extLst>
            </c:dLbl>
            <c:dLbl>
              <c:idx val="202"/>
              <c:tx>
                <c:strRef>
                  <c:f>'/Users/el1goluj/Documents/ZURICH/PROJECTS/UPMEM/upmem-workloads/Microbenchmarks/AI/[ai_output.xlsx]ai_output (4)'!$J$204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{371A5B90-3BDA-C94F-9C10-DCC911BAF8E2}</c15:txfldGUID>
                      <c15:f>'/Users/el1goluj/Documents/ZURICH/PROJECTS/UPMEM/upmem-workloads/Microbenchmarks/AI/[ai_output.xlsx]ai_output (4)'!$J$204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A-051A-7C4B-8DA7-A6CA2798094A}"/>
                </c:ext>
              </c:extLst>
            </c:dLbl>
            <c:dLbl>
              <c:idx val="203"/>
              <c:tx>
                <c:strRef>
                  <c:f>'/Users/el1goluj/Documents/ZURICH/PROJECTS/UPMEM/upmem-workloads/Microbenchmarks/AI/[ai_output.xlsx]ai_output (4)'!$J$205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{5C118BBE-7305-3D40-8E67-6E14AAF670F6}</c15:txfldGUID>
                      <c15:f>'/Users/el1goluj/Documents/ZURICH/PROJECTS/UPMEM/upmem-workloads/Microbenchmarks/AI/[ai_output.xlsx]ai_output (4)'!$J$205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B-051A-7C4B-8DA7-A6CA2798094A}"/>
                </c:ext>
              </c:extLst>
            </c:dLbl>
            <c:dLbl>
              <c:idx val="204"/>
              <c:tx>
                <c:strRef>
                  <c:f>'/Users/el1goluj/Documents/ZURICH/PROJECTS/UPMEM/upmem-workloads/Microbenchmarks/AI/[ai_output.xlsx]ai_output (4)'!$J$206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{1B251340-99C0-2E40-A3BE-EFE6929B3744}</c15:txfldGUID>
                      <c15:f>'/Users/el1goluj/Documents/ZURICH/PROJECTS/UPMEM/upmem-workloads/Microbenchmarks/AI/[ai_output.xlsx]ai_output (4)'!$J$206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C-051A-7C4B-8DA7-A6CA2798094A}"/>
                </c:ext>
              </c:extLst>
            </c:dLbl>
            <c:dLbl>
              <c:idx val="205"/>
              <c:tx>
                <c:strRef>
                  <c:f>'/Users/el1goluj/Documents/ZURICH/PROJECTS/UPMEM/upmem-workloads/Microbenchmarks/AI/[ai_output.xlsx]ai_output (4)'!$J$207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{335F5621-237A-D042-B7CF-D9E0BDBAD868}</c15:txfldGUID>
                      <c15:f>'/Users/el1goluj/Documents/ZURICH/PROJECTS/UPMEM/upmem-workloads/Microbenchmarks/AI/[ai_output.xlsx]ai_output (4)'!$J$207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D-051A-7C4B-8DA7-A6CA2798094A}"/>
                </c:ext>
              </c:extLst>
            </c:dLbl>
            <c:dLbl>
              <c:idx val="206"/>
              <c:tx>
                <c:strRef>
                  <c:f>'/Users/el1goluj/Documents/ZURICH/PROJECTS/UPMEM/upmem-workloads/Microbenchmarks/AI/[ai_output.xlsx]ai_output (4)'!$J$208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{FDBDD455-26DE-1644-9654-A625AA5A859A}</c15:txfldGUID>
                      <c15:f>'/Users/el1goluj/Documents/ZURICH/PROJECTS/UPMEM/upmem-workloads/Microbenchmarks/AI/[ai_output.xlsx]ai_output (4)'!$J$208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E-051A-7C4B-8DA7-A6CA2798094A}"/>
                </c:ext>
              </c:extLst>
            </c:dLbl>
            <c:dLbl>
              <c:idx val="207"/>
              <c:tx>
                <c:strRef>
                  <c:f>'/Users/el1goluj/Documents/ZURICH/PROJECTS/UPMEM/upmem-workloads/Microbenchmarks/AI/[ai_output.xlsx]ai_output (4)'!$J$209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{30591DD3-1261-2247-A82C-4D53D64EA6B5}</c15:txfldGUID>
                      <c15:f>'/Users/el1goluj/Documents/ZURICH/PROJECTS/UPMEM/upmem-workloads/Microbenchmarks/AI/[ai_output.xlsx]ai_output (4)'!$J$209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F-051A-7C4B-8DA7-A6CA2798094A}"/>
                </c:ext>
              </c:extLst>
            </c:dLbl>
            <c:dLbl>
              <c:idx val="208"/>
              <c:tx>
                <c:strRef>
                  <c:f>'/Users/el1goluj/Documents/ZURICH/PROJECTS/UPMEM/upmem-workloads/Microbenchmarks/AI/[ai_output.xlsx]ai_output (4)'!$J$210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{76D43F9E-1EC7-6242-AC46-C0C752BE96D8}</c15:txfldGUID>
                      <c15:f>'/Users/el1goluj/Documents/ZURICH/PROJECTS/UPMEM/upmem-workloads/Microbenchmarks/AI/[ai_output.xlsx]ai_output (4)'!$J$210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0-051A-7C4B-8DA7-A6CA2798094A}"/>
                </c:ext>
              </c:extLst>
            </c:dLbl>
            <c:dLbl>
              <c:idx val="209"/>
              <c:tx>
                <c:strRef>
                  <c:f>'/Users/el1goluj/Documents/ZURICH/PROJECTS/UPMEM/upmem-workloads/Microbenchmarks/AI/[ai_output.xlsx]ai_output (4)'!$J$211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{E038B555-1E23-1847-AA24-7BA8C9BC8291}</c15:txfldGUID>
                      <c15:f>'/Users/el1goluj/Documents/ZURICH/PROJECTS/UPMEM/upmem-workloads/Microbenchmarks/AI/[ai_output.xlsx]ai_output (4)'!$J$211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1-051A-7C4B-8DA7-A6CA2798094A}"/>
                </c:ext>
              </c:extLst>
            </c:dLbl>
            <c:dLbl>
              <c:idx val="210"/>
              <c:tx>
                <c:strRef>
                  <c:f>'/Users/el1goluj/Documents/ZURICH/PROJECTS/UPMEM/upmem-workloads/Microbenchmarks/AI/[ai_output.xlsx]ai_output (4)'!$J$212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{6BE2E4CA-F814-C847-8D54-9F1E506845D9}</c15:txfldGUID>
                      <c15:f>'/Users/el1goluj/Documents/ZURICH/PROJECTS/UPMEM/upmem-workloads/Microbenchmarks/AI/[ai_output.xlsx]ai_output (4)'!$J$212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2-051A-7C4B-8DA7-A6CA2798094A}"/>
                </c:ext>
              </c:extLst>
            </c:dLbl>
            <c:dLbl>
              <c:idx val="211"/>
              <c:tx>
                <c:strRef>
                  <c:f>'/Users/el1goluj/Documents/ZURICH/PROJECTS/UPMEM/upmem-workloads/Microbenchmarks/AI/[ai_output.xlsx]ai_output (4)'!$J$213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{04E047CE-A573-C647-B5B5-CFEB794731D0}</c15:txfldGUID>
                      <c15:f>'/Users/el1goluj/Documents/ZURICH/PROJECTS/UPMEM/upmem-workloads/Microbenchmarks/AI/[ai_output.xlsx]ai_output (4)'!$J$213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3-051A-7C4B-8DA7-A6CA2798094A}"/>
                </c:ext>
              </c:extLst>
            </c:dLbl>
            <c:dLbl>
              <c:idx val="212"/>
              <c:tx>
                <c:strRef>
                  <c:f>'/Users/el1goluj/Documents/ZURICH/PROJECTS/UPMEM/upmem-workloads/Microbenchmarks/AI/[ai_output.xlsx]ai_output (4)'!$J$214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{B0FACD8D-B9AF-0E45-AB08-92663C0D0650}</c15:txfldGUID>
                      <c15:f>'/Users/el1goluj/Documents/ZURICH/PROJECTS/UPMEM/upmem-workloads/Microbenchmarks/AI/[ai_output.xlsx]ai_output (4)'!$J$214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4-051A-7C4B-8DA7-A6CA2798094A}"/>
                </c:ext>
              </c:extLst>
            </c:dLbl>
            <c:dLbl>
              <c:idx val="213"/>
              <c:tx>
                <c:strRef>
                  <c:f>'/Users/el1goluj/Documents/ZURICH/PROJECTS/UPMEM/upmem-workloads/Microbenchmarks/AI/[ai_output.xlsx]ai_output (4)'!$J$215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{8C9F7FB5-3A51-ED4A-97AF-12955A5988D5}</c15:txfldGUID>
                      <c15:f>'/Users/el1goluj/Documents/ZURICH/PROJECTS/UPMEM/upmem-workloads/Microbenchmarks/AI/[ai_output.xlsx]ai_output (4)'!$J$215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5-051A-7C4B-8DA7-A6CA2798094A}"/>
                </c:ext>
              </c:extLst>
            </c:dLbl>
            <c:dLbl>
              <c:idx val="214"/>
              <c:tx>
                <c:strRef>
                  <c:f>'/Users/el1goluj/Documents/ZURICH/PROJECTS/UPMEM/upmem-workloads/Microbenchmarks/AI/[ai_output.xlsx]ai_output (4)'!$J$216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{5A27EA6D-6A82-0347-971E-984823B1C67D}</c15:txfldGUID>
                      <c15:f>'/Users/el1goluj/Documents/ZURICH/PROJECTS/UPMEM/upmem-workloads/Microbenchmarks/AI/[ai_output.xlsx]ai_output (4)'!$J$216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6-051A-7C4B-8DA7-A6CA2798094A}"/>
                </c:ext>
              </c:extLst>
            </c:dLbl>
            <c:dLbl>
              <c:idx val="215"/>
              <c:tx>
                <c:strRef>
                  <c:f>'/Users/el1goluj/Documents/ZURICH/PROJECTS/UPMEM/upmem-workloads/Microbenchmarks/AI/[ai_output.xlsx]ai_output (4)'!$J$217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{A74F48F6-9166-DD42-B344-963288557751}</c15:txfldGUID>
                      <c15:f>'/Users/el1goluj/Documents/ZURICH/PROJECTS/UPMEM/upmem-workloads/Microbenchmarks/AI/[ai_output.xlsx]ai_output (4)'!$J$217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7-051A-7C4B-8DA7-A6CA2798094A}"/>
                </c:ext>
              </c:extLst>
            </c:dLbl>
            <c:dLbl>
              <c:idx val="216"/>
              <c:tx>
                <c:strRef>
                  <c:f>'/Users/el1goluj/Documents/ZURICH/PROJECTS/UPMEM/upmem-workloads/Microbenchmarks/AI/[ai_output.xlsx]ai_output (4)'!$J$218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{C56EEBC4-554E-F144-BD5E-DD15EF072BFC}</c15:txfldGUID>
                      <c15:f>'/Users/el1goluj/Documents/ZURICH/PROJECTS/UPMEM/upmem-workloads/Microbenchmarks/AI/[ai_output.xlsx]ai_output (4)'!$J$218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8-051A-7C4B-8DA7-A6CA2798094A}"/>
                </c:ext>
              </c:extLst>
            </c:dLbl>
            <c:dLbl>
              <c:idx val="217"/>
              <c:tx>
                <c:strRef>
                  <c:f>'/Users/el1goluj/Documents/ZURICH/PROJECTS/UPMEM/upmem-workloads/Microbenchmarks/AI/[ai_output.xlsx]ai_output (4)'!$J$219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{AFC13C14-3F6B-4C4C-B696-601FF2460795}</c15:txfldGUID>
                      <c15:f>'/Users/el1goluj/Documents/ZURICH/PROJECTS/UPMEM/upmem-workloads/Microbenchmarks/AI/[ai_output.xlsx]ai_output (4)'!$J$219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9-051A-7C4B-8DA7-A6CA2798094A}"/>
                </c:ext>
              </c:extLst>
            </c:dLbl>
            <c:dLbl>
              <c:idx val="218"/>
              <c:tx>
                <c:strRef>
                  <c:f>'/Users/el1goluj/Documents/ZURICH/PROJECTS/UPMEM/upmem-workloads/Microbenchmarks/AI/[ai_output.xlsx]ai_output (4)'!$J$220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{78EC2F0F-13A6-4C45-B40D-259B9ED5EF52}</c15:txfldGUID>
                      <c15:f>'/Users/el1goluj/Documents/ZURICH/PROJECTS/UPMEM/upmem-workloads/Microbenchmarks/AI/[ai_output.xlsx]ai_output (4)'!$J$220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A-051A-7C4B-8DA7-A6CA2798094A}"/>
                </c:ext>
              </c:extLst>
            </c:dLbl>
            <c:dLbl>
              <c:idx val="219"/>
              <c:tx>
                <c:strRef>
                  <c:f>'/Users/el1goluj/Documents/ZURICH/PROJECTS/UPMEM/upmem-workloads/Microbenchmarks/AI/[ai_output.xlsx]ai_output (4)'!$J$221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{79E85EFF-881E-A541-9D6B-661EF62107FB}</c15:txfldGUID>
                      <c15:f>'/Users/el1goluj/Documents/ZURICH/PROJECTS/UPMEM/upmem-workloads/Microbenchmarks/AI/[ai_output.xlsx]ai_output (4)'!$J$221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B-051A-7C4B-8DA7-A6CA2798094A}"/>
                </c:ext>
              </c:extLst>
            </c:dLbl>
            <c:dLbl>
              <c:idx val="220"/>
              <c:tx>
                <c:strRef>
                  <c:f>'/Users/el1goluj/Documents/ZURICH/PROJECTS/UPMEM/upmem-workloads/Microbenchmarks/AI/[ai_output.xlsx]ai_output (4)'!$J$222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{6B7CBFDB-55BC-FE41-88EE-0C5B3A22C849}</c15:txfldGUID>
                      <c15:f>'/Users/el1goluj/Documents/ZURICH/PROJECTS/UPMEM/upmem-workloads/Microbenchmarks/AI/[ai_output.xlsx]ai_output (4)'!$J$222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C-051A-7C4B-8DA7-A6CA2798094A}"/>
                </c:ext>
              </c:extLst>
            </c:dLbl>
            <c:dLbl>
              <c:idx val="221"/>
              <c:tx>
                <c:strRef>
                  <c:f>'/Users/el1goluj/Documents/ZURICH/PROJECTS/UPMEM/upmem-workloads/Microbenchmarks/AI/[ai_output.xlsx]ai_output (4)'!$J$223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{494F9EBB-6AB0-E849-A7EB-692D8DF6BE0A}</c15:txfldGUID>
                      <c15:f>'/Users/el1goluj/Documents/ZURICH/PROJECTS/UPMEM/upmem-workloads/Microbenchmarks/AI/[ai_output.xlsx]ai_output (4)'!$J$223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D-051A-7C4B-8DA7-A6CA2798094A}"/>
                </c:ext>
              </c:extLst>
            </c:dLbl>
            <c:dLbl>
              <c:idx val="222"/>
              <c:tx>
                <c:strRef>
                  <c:f>'/Users/el1goluj/Documents/ZURICH/PROJECTS/UPMEM/upmem-workloads/Microbenchmarks/AI/[ai_output.xlsx]ai_output (4)'!$J$224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{2DDB496B-FE35-774D-A7F6-BFA1AEA69FA7}</c15:txfldGUID>
                      <c15:f>'/Users/el1goluj/Documents/ZURICH/PROJECTS/UPMEM/upmem-workloads/Microbenchmarks/AI/[ai_output.xlsx]ai_output (4)'!$J$224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E-051A-7C4B-8DA7-A6CA2798094A}"/>
                </c:ext>
              </c:extLst>
            </c:dLbl>
            <c:dLbl>
              <c:idx val="223"/>
              <c:tx>
                <c:strRef>
                  <c:f>'/Users/el1goluj/Documents/ZURICH/PROJECTS/UPMEM/upmem-workloads/Microbenchmarks/AI/[ai_output.xlsx]ai_output (4)'!$J$225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{7662EF39-57AD-8548-A32C-78136F4B5810}</c15:txfldGUID>
                      <c15:f>'/Users/el1goluj/Documents/ZURICH/PROJECTS/UPMEM/upmem-workloads/Microbenchmarks/AI/[ai_output.xlsx]ai_output (4)'!$J$225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F-051A-7C4B-8DA7-A6CA2798094A}"/>
                </c:ext>
              </c:extLst>
            </c:dLbl>
            <c:dLbl>
              <c:idx val="224"/>
              <c:tx>
                <c:strRef>
                  <c:f>'/Users/el1goluj/Documents/ZURICH/PROJECTS/UPMEM/upmem-workloads/Microbenchmarks/AI/[ai_output.xlsx]ai_output (4)'!$J$226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{B309D360-DA97-AB41-8AD4-161F15E916F0}</c15:txfldGUID>
                      <c15:f>'/Users/el1goluj/Documents/ZURICH/PROJECTS/UPMEM/upmem-workloads/Microbenchmarks/AI/[ai_output.xlsx]ai_output (4)'!$J$226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0-051A-7C4B-8DA7-A6CA2798094A}"/>
                </c:ext>
              </c:extLst>
            </c:dLbl>
            <c:dLbl>
              <c:idx val="225"/>
              <c:tx>
                <c:strRef>
                  <c:f>'/Users/el1goluj/Documents/ZURICH/PROJECTS/UPMEM/upmem-workloads/Microbenchmarks/AI/[ai_output.xlsx]ai_output (4)'!$J$227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{1B6434EA-88D3-D749-83A0-7C2151B56844}</c15:txfldGUID>
                      <c15:f>'/Users/el1goluj/Documents/ZURICH/PROJECTS/UPMEM/upmem-workloads/Microbenchmarks/AI/[ai_output.xlsx]ai_output (4)'!$J$227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1-051A-7C4B-8DA7-A6CA2798094A}"/>
                </c:ext>
              </c:extLst>
            </c:dLbl>
            <c:dLbl>
              <c:idx val="226"/>
              <c:tx>
                <c:strRef>
                  <c:f>'/Users/el1goluj/Documents/ZURICH/PROJECTS/UPMEM/upmem-workloads/Microbenchmarks/AI/[ai_output.xlsx]ai_output (4)'!$J$228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{4FFB9931-DC44-514C-B29E-CB08F1FA3509}</c15:txfldGUID>
                      <c15:f>'/Users/el1goluj/Documents/ZURICH/PROJECTS/UPMEM/upmem-workloads/Microbenchmarks/AI/[ai_output.xlsx]ai_output (4)'!$J$228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2-051A-7C4B-8DA7-A6CA2798094A}"/>
                </c:ext>
              </c:extLst>
            </c:dLbl>
            <c:dLbl>
              <c:idx val="227"/>
              <c:tx>
                <c:strRef>
                  <c:f>'/Users/el1goluj/Documents/ZURICH/PROJECTS/UPMEM/upmem-workloads/Microbenchmarks/AI/[ai_output.xlsx]ai_output (4)'!$J$229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{3CF053FC-C6E1-0247-816B-5927D8CC5BBB}</c15:txfldGUID>
                      <c15:f>'/Users/el1goluj/Documents/ZURICH/PROJECTS/UPMEM/upmem-workloads/Microbenchmarks/AI/[ai_output.xlsx]ai_output (4)'!$J$229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3-051A-7C4B-8DA7-A6CA2798094A}"/>
                </c:ext>
              </c:extLst>
            </c:dLbl>
            <c:dLbl>
              <c:idx val="228"/>
              <c:tx>
                <c:strRef>
                  <c:f>'/Users/el1goluj/Documents/ZURICH/PROJECTS/UPMEM/upmem-workloads/Microbenchmarks/AI/[ai_output.xlsx]ai_output (4)'!$J$230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{D359C867-370F-994D-B827-20517767BD31}</c15:txfldGUID>
                      <c15:f>'/Users/el1goluj/Documents/ZURICH/PROJECTS/UPMEM/upmem-workloads/Microbenchmarks/AI/[ai_output.xlsx]ai_output (4)'!$J$230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4-051A-7C4B-8DA7-A6CA2798094A}"/>
                </c:ext>
              </c:extLst>
            </c:dLbl>
            <c:dLbl>
              <c:idx val="229"/>
              <c:tx>
                <c:strRef>
                  <c:f>'/Users/el1goluj/Documents/ZURICH/PROJECTS/UPMEM/upmem-workloads/Microbenchmarks/AI/[ai_output.xlsx]ai_output (4)'!$J$231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{15488742-52DA-8342-BDFD-62D06D82BECD}</c15:txfldGUID>
                      <c15:f>'/Users/el1goluj/Documents/ZURICH/PROJECTS/UPMEM/upmem-workloads/Microbenchmarks/AI/[ai_output.xlsx]ai_output (4)'!$J$231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5-051A-7C4B-8DA7-A6CA2798094A}"/>
                </c:ext>
              </c:extLst>
            </c:dLbl>
            <c:dLbl>
              <c:idx val="230"/>
              <c:tx>
                <c:strRef>
                  <c:f>'/Users/el1goluj/Documents/ZURICH/PROJECTS/UPMEM/upmem-workloads/Microbenchmarks/AI/[ai_output.xlsx]ai_output (4)'!$J$232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{FEB2EA88-7E32-3F4F-8443-310C5E18E370}</c15:txfldGUID>
                      <c15:f>'/Users/el1goluj/Documents/ZURICH/PROJECTS/UPMEM/upmem-workloads/Microbenchmarks/AI/[ai_output.xlsx]ai_output (4)'!$J$232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6-051A-7C4B-8DA7-A6CA2798094A}"/>
                </c:ext>
              </c:extLst>
            </c:dLbl>
            <c:dLbl>
              <c:idx val="231"/>
              <c:tx>
                <c:strRef>
                  <c:f>'/Users/el1goluj/Documents/ZURICH/PROJECTS/UPMEM/upmem-workloads/Microbenchmarks/AI/[ai_output.xlsx]ai_output (4)'!$J$233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{9E1E16E8-755E-7D49-AFD2-F0F6F79A862F}</c15:txfldGUID>
                      <c15:f>'/Users/el1goluj/Documents/ZURICH/PROJECTS/UPMEM/upmem-workloads/Microbenchmarks/AI/[ai_output.xlsx]ai_output (4)'!$J$233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7-051A-7C4B-8DA7-A6CA2798094A}"/>
                </c:ext>
              </c:extLst>
            </c:dLbl>
            <c:dLbl>
              <c:idx val="232"/>
              <c:tx>
                <c:strRef>
                  <c:f>'/Users/el1goluj/Documents/ZURICH/PROJECTS/UPMEM/upmem-workloads/Microbenchmarks/AI/[ai_output.xlsx]ai_output (4)'!$J$234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{51F8D2D8-A84D-514F-9345-9DDD893AB72B}</c15:txfldGUID>
                      <c15:f>'/Users/el1goluj/Documents/ZURICH/PROJECTS/UPMEM/upmem-workloads/Microbenchmarks/AI/[ai_output.xlsx]ai_output (4)'!$J$234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8-051A-7C4B-8DA7-A6CA2798094A}"/>
                </c:ext>
              </c:extLst>
            </c:dLbl>
            <c:dLbl>
              <c:idx val="233"/>
              <c:tx>
                <c:strRef>
                  <c:f>'/Users/el1goluj/Documents/ZURICH/PROJECTS/UPMEM/upmem-workloads/Microbenchmarks/AI/[ai_output.xlsx]ai_output (4)'!$J$235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{79F375A5-A7BC-4449-9D2E-8C9F8D16B2DB}</c15:txfldGUID>
                      <c15:f>'/Users/el1goluj/Documents/ZURICH/PROJECTS/UPMEM/upmem-workloads/Microbenchmarks/AI/[ai_output.xlsx]ai_output (4)'!$J$235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9-051A-7C4B-8DA7-A6CA2798094A}"/>
                </c:ext>
              </c:extLst>
            </c:dLbl>
            <c:dLbl>
              <c:idx val="234"/>
              <c:tx>
                <c:strRef>
                  <c:f>'/Users/el1goluj/Documents/ZURICH/PROJECTS/UPMEM/upmem-workloads/Microbenchmarks/AI/[ai_output.xlsx]ai_output (4)'!$J$236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{3186E220-6DEE-3B4D-914A-AE85E60DCD80}</c15:txfldGUID>
                      <c15:f>'/Users/el1goluj/Documents/ZURICH/PROJECTS/UPMEM/upmem-workloads/Microbenchmarks/AI/[ai_output.xlsx]ai_output (4)'!$J$236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A-051A-7C4B-8DA7-A6CA2798094A}"/>
                </c:ext>
              </c:extLst>
            </c:dLbl>
            <c:dLbl>
              <c:idx val="235"/>
              <c:tx>
                <c:strRef>
                  <c:f>'/Users/el1goluj/Documents/ZURICH/PROJECTS/UPMEM/upmem-workloads/Microbenchmarks/AI/[ai_output.xlsx]ai_output (4)'!$J$237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{DD69BD15-8E19-B84D-8861-546041663837}</c15:txfldGUID>
                      <c15:f>'/Users/el1goluj/Documents/ZURICH/PROJECTS/UPMEM/upmem-workloads/Microbenchmarks/AI/[ai_output.xlsx]ai_output (4)'!$J$237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B-051A-7C4B-8DA7-A6CA2798094A}"/>
                </c:ext>
              </c:extLst>
            </c:dLbl>
            <c:dLbl>
              <c:idx val="236"/>
              <c:tx>
                <c:strRef>
                  <c:f>'/Users/el1goluj/Documents/ZURICH/PROJECTS/UPMEM/upmem-workloads/Microbenchmarks/AI/[ai_output.xlsx]ai_output (4)'!$J$238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{3CCA180B-72DB-D74E-B450-38890E2483DD}</c15:txfldGUID>
                      <c15:f>'/Users/el1goluj/Documents/ZURICH/PROJECTS/UPMEM/upmem-workloads/Microbenchmarks/AI/[ai_output.xlsx]ai_output (4)'!$J$238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C-051A-7C4B-8DA7-A6CA2798094A}"/>
                </c:ext>
              </c:extLst>
            </c:dLbl>
            <c:dLbl>
              <c:idx val="237"/>
              <c:tx>
                <c:strRef>
                  <c:f>'/Users/el1goluj/Documents/ZURICH/PROJECTS/UPMEM/upmem-workloads/Microbenchmarks/AI/[ai_output.xlsx]ai_output (4)'!$J$239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{A6126FAC-28DF-3443-B50F-E7FF91B66BA5}</c15:txfldGUID>
                      <c15:f>'/Users/el1goluj/Documents/ZURICH/PROJECTS/UPMEM/upmem-workloads/Microbenchmarks/AI/[ai_output.xlsx]ai_output (4)'!$J$239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D-051A-7C4B-8DA7-A6CA2798094A}"/>
                </c:ext>
              </c:extLst>
            </c:dLbl>
            <c:dLbl>
              <c:idx val="238"/>
              <c:tx>
                <c:strRef>
                  <c:f>'/Users/el1goluj/Documents/ZURICH/PROJECTS/UPMEM/upmem-workloads/Microbenchmarks/AI/[ai_output.xlsx]ai_output (4)'!$J$240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{75764DCB-3E21-D34E-8DB7-CFC60B3AF614}</c15:txfldGUID>
                      <c15:f>'/Users/el1goluj/Documents/ZURICH/PROJECTS/UPMEM/upmem-workloads/Microbenchmarks/AI/[ai_output.xlsx]ai_output (4)'!$J$240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E-051A-7C4B-8DA7-A6CA2798094A}"/>
                </c:ext>
              </c:extLst>
            </c:dLbl>
            <c:dLbl>
              <c:idx val="239"/>
              <c:tx>
                <c:strRef>
                  <c:f>'/Users/el1goluj/Documents/ZURICH/PROJECTS/UPMEM/upmem-workloads/Microbenchmarks/AI/[ai_output.xlsx]ai_output (4)'!$J$241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{993F64F6-9A07-CC48-B374-D01086078EF4}</c15:txfldGUID>
                      <c15:f>'/Users/el1goluj/Documents/ZURICH/PROJECTS/UPMEM/upmem-workloads/Microbenchmarks/AI/[ai_output.xlsx]ai_output (4)'!$J$241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F-051A-7C4B-8DA7-A6CA2798094A}"/>
                </c:ext>
              </c:extLst>
            </c:dLbl>
            <c:dLbl>
              <c:idx val="240"/>
              <c:tx>
                <c:strRef>
                  <c:f>'/Users/el1goluj/Documents/ZURICH/PROJECTS/UPMEM/upmem-workloads/Microbenchmarks/AI/[ai_output.xlsx]ai_output (4)'!$J$242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{80B45702-64F7-F84E-9D18-79BE8AF1FBAD}</c15:txfldGUID>
                      <c15:f>'/Users/el1goluj/Documents/ZURICH/PROJECTS/UPMEM/upmem-workloads/Microbenchmarks/AI/[ai_output.xlsx]ai_output (4)'!$J$242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0-051A-7C4B-8DA7-A6CA2798094A}"/>
                </c:ext>
              </c:extLst>
            </c:dLbl>
            <c:dLbl>
              <c:idx val="241"/>
              <c:tx>
                <c:strRef>
                  <c:f>'/Users/el1goluj/Documents/ZURICH/PROJECTS/UPMEM/upmem-workloads/Microbenchmarks/AI/[ai_output.xlsx]ai_output (4)'!$J$243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{DA86CC74-282C-9746-B832-45A6AF2A2A6D}</c15:txfldGUID>
                      <c15:f>'/Users/el1goluj/Documents/ZURICH/PROJECTS/UPMEM/upmem-workloads/Microbenchmarks/AI/[ai_output.xlsx]ai_output (4)'!$J$243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1-051A-7C4B-8DA7-A6CA2798094A}"/>
                </c:ext>
              </c:extLst>
            </c:dLbl>
            <c:dLbl>
              <c:idx val="242"/>
              <c:tx>
                <c:strRef>
                  <c:f>'/Users/el1goluj/Documents/ZURICH/PROJECTS/UPMEM/upmem-workloads/Microbenchmarks/AI/[ai_output.xlsx]ai_output (4)'!$J$244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{D49502F4-5FBB-4A46-8E4B-A3DDBC2272FA}</c15:txfldGUID>
                      <c15:f>'/Users/el1goluj/Documents/ZURICH/PROJECTS/UPMEM/upmem-workloads/Microbenchmarks/AI/[ai_output.xlsx]ai_output (4)'!$J$244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2-051A-7C4B-8DA7-A6CA2798094A}"/>
                </c:ext>
              </c:extLst>
            </c:dLbl>
            <c:dLbl>
              <c:idx val="243"/>
              <c:tx>
                <c:strRef>
                  <c:f>'/Users/el1goluj/Documents/ZURICH/PROJECTS/UPMEM/upmem-workloads/Microbenchmarks/AI/[ai_output.xlsx]ai_output (4)'!$J$245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{13A1EB0F-3E94-5848-B7DF-9CBB6EB33B57}</c15:txfldGUID>
                      <c15:f>'/Users/el1goluj/Documents/ZURICH/PROJECTS/UPMEM/upmem-workloads/Microbenchmarks/AI/[ai_output.xlsx]ai_output (4)'!$J$245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3-051A-7C4B-8DA7-A6CA2798094A}"/>
                </c:ext>
              </c:extLst>
            </c:dLbl>
            <c:dLbl>
              <c:idx val="244"/>
              <c:tx>
                <c:strRef>
                  <c:f>'/Users/el1goluj/Documents/ZURICH/PROJECTS/UPMEM/upmem-workloads/Microbenchmarks/AI/[ai_output.xlsx]ai_output (4)'!$J$246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{2D6E8A13-755E-FE47-9782-3B81F551A81D}</c15:txfldGUID>
                      <c15:f>'/Users/el1goluj/Documents/ZURICH/PROJECTS/UPMEM/upmem-workloads/Microbenchmarks/AI/[ai_output.xlsx]ai_output (4)'!$J$246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4-051A-7C4B-8DA7-A6CA2798094A}"/>
                </c:ext>
              </c:extLst>
            </c:dLbl>
            <c:dLbl>
              <c:idx val="245"/>
              <c:tx>
                <c:strRef>
                  <c:f>'/Users/el1goluj/Documents/ZURICH/PROJECTS/UPMEM/upmem-workloads/Microbenchmarks/AI/[ai_output.xlsx]ai_output (4)'!$J$247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{3E1102D9-F536-AB46-877A-337B5219EEA0}</c15:txfldGUID>
                      <c15:f>'/Users/el1goluj/Documents/ZURICH/PROJECTS/UPMEM/upmem-workloads/Microbenchmarks/AI/[ai_output.xlsx]ai_output (4)'!$J$247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5-051A-7C4B-8DA7-A6CA2798094A}"/>
                </c:ext>
              </c:extLst>
            </c:dLbl>
            <c:dLbl>
              <c:idx val="246"/>
              <c:tx>
                <c:strRef>
                  <c:f>'/Users/el1goluj/Documents/ZURICH/PROJECTS/UPMEM/upmem-workloads/Microbenchmarks/AI/[ai_output.xlsx]ai_output (4)'!$J$248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{AAC78C25-01C3-D845-972B-FDF90E2DF2E6}</c15:txfldGUID>
                      <c15:f>'/Users/el1goluj/Documents/ZURICH/PROJECTS/UPMEM/upmem-workloads/Microbenchmarks/AI/[ai_output.xlsx]ai_output (4)'!$J$248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6-051A-7C4B-8DA7-A6CA2798094A}"/>
                </c:ext>
              </c:extLst>
            </c:dLbl>
            <c:dLbl>
              <c:idx val="247"/>
              <c:tx>
                <c:strRef>
                  <c:f>'/Users/el1goluj/Documents/ZURICH/PROJECTS/UPMEM/upmem-workloads/Microbenchmarks/AI/[ai_output.xlsx]ai_output (4)'!$J$249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{09192399-850E-134A-BCCA-5BAD0C18BE51}</c15:txfldGUID>
                      <c15:f>'/Users/el1goluj/Documents/ZURICH/PROJECTS/UPMEM/upmem-workloads/Microbenchmarks/AI/[ai_output.xlsx]ai_output (4)'!$J$249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7-051A-7C4B-8DA7-A6CA2798094A}"/>
                </c:ext>
              </c:extLst>
            </c:dLbl>
            <c:dLbl>
              <c:idx val="248"/>
              <c:tx>
                <c:strRef>
                  <c:f>'/Users/el1goluj/Documents/ZURICH/PROJECTS/UPMEM/upmem-workloads/Microbenchmarks/AI/[ai_output.xlsx]ai_output (4)'!$J$250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{0D2B6A73-5624-6B44-8486-6582DBB3B9BD}</c15:txfldGUID>
                      <c15:f>'/Users/el1goluj/Documents/ZURICH/PROJECTS/UPMEM/upmem-workloads/Microbenchmarks/AI/[ai_output.xlsx]ai_output (4)'!$J$250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8-051A-7C4B-8DA7-A6CA2798094A}"/>
                </c:ext>
              </c:extLst>
            </c:dLbl>
            <c:dLbl>
              <c:idx val="249"/>
              <c:tx>
                <c:strRef>
                  <c:f>'/Users/el1goluj/Documents/ZURICH/PROJECTS/UPMEM/upmem-workloads/Microbenchmarks/AI/[ai_output.xlsx]ai_output (4)'!$J$251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{7C57DD25-D044-144B-AAA9-0939745F157C}</c15:txfldGUID>
                      <c15:f>'/Users/el1goluj/Documents/ZURICH/PROJECTS/UPMEM/upmem-workloads/Microbenchmarks/AI/[ai_output.xlsx]ai_output (4)'!$J$251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9-051A-7C4B-8DA7-A6CA2798094A}"/>
                </c:ext>
              </c:extLst>
            </c:dLbl>
            <c:dLbl>
              <c:idx val="250"/>
              <c:tx>
                <c:strRef>
                  <c:f>'/Users/el1goluj/Documents/ZURICH/PROJECTS/UPMEM/upmem-workloads/Microbenchmarks/AI/[ai_output.xlsx]ai_output (4)'!$J$252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{B8972E13-1C1A-5649-B575-E35816B66635}</c15:txfldGUID>
                      <c15:f>'/Users/el1goluj/Documents/ZURICH/PROJECTS/UPMEM/upmem-workloads/Microbenchmarks/AI/[ai_output.xlsx]ai_output (4)'!$J$252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A-051A-7C4B-8DA7-A6CA2798094A}"/>
                </c:ext>
              </c:extLst>
            </c:dLbl>
            <c:dLbl>
              <c:idx val="251"/>
              <c:tx>
                <c:strRef>
                  <c:f>'/Users/el1goluj/Documents/ZURICH/PROJECTS/UPMEM/upmem-workloads/Microbenchmarks/AI/[ai_output.xlsx]ai_output (4)'!$J$253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{B0169B1C-12A2-B84A-BF4E-E408640C5777}</c15:txfldGUID>
                      <c15:f>'/Users/el1goluj/Documents/ZURICH/PROJECTS/UPMEM/upmem-workloads/Microbenchmarks/AI/[ai_output.xlsx]ai_output (4)'!$J$253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B-051A-7C4B-8DA7-A6CA2798094A}"/>
                </c:ext>
              </c:extLst>
            </c:dLbl>
            <c:dLbl>
              <c:idx val="252"/>
              <c:tx>
                <c:strRef>
                  <c:f>'/Users/el1goluj/Documents/ZURICH/PROJECTS/UPMEM/upmem-workloads/Microbenchmarks/AI/[ai_output.xlsx]ai_output (4)'!$J$254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{2903F00C-118A-D842-B049-19AB6DB256E2}</c15:txfldGUID>
                      <c15:f>'/Users/el1goluj/Documents/ZURICH/PROJECTS/UPMEM/upmem-workloads/Microbenchmarks/AI/[ai_output.xlsx]ai_output (4)'!$J$254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C-051A-7C4B-8DA7-A6CA2798094A}"/>
                </c:ext>
              </c:extLst>
            </c:dLbl>
            <c:dLbl>
              <c:idx val="253"/>
              <c:tx>
                <c:strRef>
                  <c:f>'/Users/el1goluj/Documents/ZURICH/PROJECTS/UPMEM/upmem-workloads/Microbenchmarks/AI/[ai_output.xlsx]ai_output (4)'!$J$255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{97C0A61C-1413-5C42-903C-C67EBDEF268C}</c15:txfldGUID>
                      <c15:f>'/Users/el1goluj/Documents/ZURICH/PROJECTS/UPMEM/upmem-workloads/Microbenchmarks/AI/[ai_output.xlsx]ai_output (4)'!$J$255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D-051A-7C4B-8DA7-A6CA2798094A}"/>
                </c:ext>
              </c:extLst>
            </c:dLbl>
            <c:dLbl>
              <c:idx val="254"/>
              <c:tx>
                <c:strRef>
                  <c:f>'/Users/el1goluj/Documents/ZURICH/PROJECTS/UPMEM/upmem-workloads/Microbenchmarks/AI/[ai_output.xlsx]ai_output (4)'!$J$256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{1F704C56-9569-AA49-8499-49625C6204C3}</c15:txfldGUID>
                      <c15:f>'/Users/el1goluj/Documents/ZURICH/PROJECTS/UPMEM/upmem-workloads/Microbenchmarks/AI/[ai_output.xlsx]ai_output (4)'!$J$256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E-051A-7C4B-8DA7-A6CA2798094A}"/>
                </c:ext>
              </c:extLst>
            </c:dLbl>
            <c:dLbl>
              <c:idx val="255"/>
              <c:tx>
                <c:strRef>
                  <c:f>'/Users/el1goluj/Documents/ZURICH/PROJECTS/UPMEM/upmem-workloads/Microbenchmarks/AI/[ai_output.xlsx]ai_output (4)'!$J$257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{EF791FD2-E0AD-AE4F-B002-BD1AD902EE3F}</c15:txfldGUID>
                      <c15:f>'/Users/el1goluj/Documents/ZURICH/PROJECTS/UPMEM/upmem-workloads/Microbenchmarks/AI/[ai_output.xlsx]ai_output (4)'!$J$257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F-051A-7C4B-8DA7-A6CA2798094A}"/>
                </c:ext>
              </c:extLst>
            </c:dLbl>
            <c:dLbl>
              <c:idx val="256"/>
              <c:tx>
                <c:strRef>
                  <c:f>'/Users/el1goluj/Documents/ZURICH/PROJECTS/UPMEM/upmem-workloads/Microbenchmarks/AI/[ai_output.xlsx]ai_output (4)'!$J$258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{763F50B1-CA11-1644-ABD5-891D06EA5D26}</c15:txfldGUID>
                      <c15:f>'/Users/el1goluj/Documents/ZURICH/PROJECTS/UPMEM/upmem-workloads/Microbenchmarks/AI/[ai_output.xlsx]ai_output (4)'!$J$258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0-051A-7C4B-8DA7-A6CA2798094A}"/>
                </c:ext>
              </c:extLst>
            </c:dLbl>
            <c:dLbl>
              <c:idx val="257"/>
              <c:tx>
                <c:strRef>
                  <c:f>'/Users/el1goluj/Documents/ZURICH/PROJECTS/UPMEM/upmem-workloads/Microbenchmarks/AI/[ai_output.xlsx]ai_output (4)'!$J$259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{4C40AC3D-ECB0-A146-9D83-813F31B20D0A}</c15:txfldGUID>
                      <c15:f>'/Users/el1goluj/Documents/ZURICH/PROJECTS/UPMEM/upmem-workloads/Microbenchmarks/AI/[ai_output.xlsx]ai_output (4)'!$J$259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1-051A-7C4B-8DA7-A6CA2798094A}"/>
                </c:ext>
              </c:extLst>
            </c:dLbl>
            <c:dLbl>
              <c:idx val="258"/>
              <c:tx>
                <c:strRef>
                  <c:f>'/Users/el1goluj/Documents/ZURICH/PROJECTS/UPMEM/upmem-workloads/Microbenchmarks/AI/[ai_output.xlsx]ai_output (4)'!$J$260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{FE130F29-E8E8-8949-B2DE-CFB1BA83DC8B}</c15:txfldGUID>
                      <c15:f>'/Users/el1goluj/Documents/ZURICH/PROJECTS/UPMEM/upmem-workloads/Microbenchmarks/AI/[ai_output.xlsx]ai_output (4)'!$J$260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2-051A-7C4B-8DA7-A6CA2798094A}"/>
                </c:ext>
              </c:extLst>
            </c:dLbl>
            <c:dLbl>
              <c:idx val="259"/>
              <c:tx>
                <c:strRef>
                  <c:f>'/Users/el1goluj/Documents/ZURICH/PROJECTS/UPMEM/upmem-workloads/Microbenchmarks/AI/[ai_output.xlsx]ai_output (4)'!$J$261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{82B65113-0A88-6540-9657-8A0CF5321B73}</c15:txfldGUID>
                      <c15:f>'/Users/el1goluj/Documents/ZURICH/PROJECTS/UPMEM/upmem-workloads/Microbenchmarks/AI/[ai_output.xlsx]ai_output (4)'!$J$261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3-051A-7C4B-8DA7-A6CA2798094A}"/>
                </c:ext>
              </c:extLst>
            </c:dLbl>
            <c:dLbl>
              <c:idx val="260"/>
              <c:tx>
                <c:strRef>
                  <c:f>'/Users/el1goluj/Documents/ZURICH/PROJECTS/UPMEM/upmem-workloads/Microbenchmarks/AI/[ai_output.xlsx]ai_output (4)'!$J$262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{2A1D5F18-FD00-DC41-B331-0DECF76EDF96}</c15:txfldGUID>
                      <c15:f>'/Users/el1goluj/Documents/ZURICH/PROJECTS/UPMEM/upmem-workloads/Microbenchmarks/AI/[ai_output.xlsx]ai_output (4)'!$J$262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4-051A-7C4B-8DA7-A6CA2798094A}"/>
                </c:ext>
              </c:extLst>
            </c:dLbl>
            <c:dLbl>
              <c:idx val="261"/>
              <c:tx>
                <c:strRef>
                  <c:f>'/Users/el1goluj/Documents/ZURICH/PROJECTS/UPMEM/upmem-workloads/Microbenchmarks/AI/[ai_output.xlsx]ai_output (4)'!$J$263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{6E9E8CF4-5581-1345-8FDD-8BB25B5D9835}</c15:txfldGUID>
                      <c15:f>'/Users/el1goluj/Documents/ZURICH/PROJECTS/UPMEM/upmem-workloads/Microbenchmarks/AI/[ai_output.xlsx]ai_output (4)'!$J$263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5-051A-7C4B-8DA7-A6CA2798094A}"/>
                </c:ext>
              </c:extLst>
            </c:dLbl>
            <c:dLbl>
              <c:idx val="262"/>
              <c:tx>
                <c:strRef>
                  <c:f>'/Users/el1goluj/Documents/ZURICH/PROJECTS/UPMEM/upmem-workloads/Microbenchmarks/AI/[ai_output.xlsx]ai_output (4)'!$J$264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{32394C03-CB94-604B-BE31-FCBB394A10AD}</c15:txfldGUID>
                      <c15:f>'/Users/el1goluj/Documents/ZURICH/PROJECTS/UPMEM/upmem-workloads/Microbenchmarks/AI/[ai_output.xlsx]ai_output (4)'!$J$264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6-051A-7C4B-8DA7-A6CA2798094A}"/>
                </c:ext>
              </c:extLst>
            </c:dLbl>
            <c:dLbl>
              <c:idx val="263"/>
              <c:tx>
                <c:strRef>
                  <c:f>'/Users/el1goluj/Documents/ZURICH/PROJECTS/UPMEM/upmem-workloads/Microbenchmarks/AI/[ai_output.xlsx]ai_output (4)'!$J$265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{854944EE-D499-6745-8827-DA49F67E895D}</c15:txfldGUID>
                      <c15:f>'/Users/el1goluj/Documents/ZURICH/PROJECTS/UPMEM/upmem-workloads/Microbenchmarks/AI/[ai_output.xlsx]ai_output (4)'!$J$265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7-051A-7C4B-8DA7-A6CA2798094A}"/>
                </c:ext>
              </c:extLst>
            </c:dLbl>
            <c:dLbl>
              <c:idx val="264"/>
              <c:tx>
                <c:strRef>
                  <c:f>'/Users/el1goluj/Documents/ZURICH/PROJECTS/UPMEM/upmem-workloads/Microbenchmarks/AI/[ai_output.xlsx]ai_output (4)'!$J$266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{F9E33721-D1B6-8A40-BA2D-575F5D005FC1}</c15:txfldGUID>
                      <c15:f>'/Users/el1goluj/Documents/ZURICH/PROJECTS/UPMEM/upmem-workloads/Microbenchmarks/AI/[ai_output.xlsx]ai_output (4)'!$J$266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8-051A-7C4B-8DA7-A6CA2798094A}"/>
                </c:ext>
              </c:extLst>
            </c:dLbl>
            <c:dLbl>
              <c:idx val="265"/>
              <c:tx>
                <c:strRef>
                  <c:f>'/Users/el1goluj/Documents/ZURICH/PROJECTS/UPMEM/upmem-workloads/Microbenchmarks/AI/[ai_output.xlsx]ai_output (4)'!$J$267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{F3A82FCA-5F18-1342-88C2-A81DDECEB057}</c15:txfldGUID>
                      <c15:f>'/Users/el1goluj/Documents/ZURICH/PROJECTS/UPMEM/upmem-workloads/Microbenchmarks/AI/[ai_output.xlsx]ai_output (4)'!$J$267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9-051A-7C4B-8DA7-A6CA2798094A}"/>
                </c:ext>
              </c:extLst>
            </c:dLbl>
            <c:dLbl>
              <c:idx val="266"/>
              <c:tx>
                <c:strRef>
                  <c:f>'/Users/el1goluj/Documents/ZURICH/PROJECTS/UPMEM/upmem-workloads/Microbenchmarks/AI/[ai_output.xlsx]ai_output (4)'!$J$268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{1FB14098-ABF2-2C42-B788-2F00565D42C9}</c15:txfldGUID>
                      <c15:f>'/Users/el1goluj/Documents/ZURICH/PROJECTS/UPMEM/upmem-workloads/Microbenchmarks/AI/[ai_output.xlsx]ai_output (4)'!$J$268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A-051A-7C4B-8DA7-A6CA2798094A}"/>
                </c:ext>
              </c:extLst>
            </c:dLbl>
            <c:dLbl>
              <c:idx val="267"/>
              <c:tx>
                <c:strRef>
                  <c:f>'/Users/el1goluj/Documents/ZURICH/PROJECTS/UPMEM/upmem-workloads/Microbenchmarks/AI/[ai_output.xlsx]ai_output (4)'!$J$269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{A6C14D9E-2C84-AC43-ACCE-A2314E4C5D00}</c15:txfldGUID>
                      <c15:f>'/Users/el1goluj/Documents/ZURICH/PROJECTS/UPMEM/upmem-workloads/Microbenchmarks/AI/[ai_output.xlsx]ai_output (4)'!$J$269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B-051A-7C4B-8DA7-A6CA2798094A}"/>
                </c:ext>
              </c:extLst>
            </c:dLbl>
            <c:dLbl>
              <c:idx val="268"/>
              <c:tx>
                <c:strRef>
                  <c:f>'/Users/el1goluj/Documents/ZURICH/PROJECTS/UPMEM/upmem-workloads/Microbenchmarks/AI/[ai_output.xlsx]ai_output (4)'!$J$270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{2A9EAAEE-454C-6F46-8F95-D96B847B6116}</c15:txfldGUID>
                      <c15:f>'/Users/el1goluj/Documents/ZURICH/PROJECTS/UPMEM/upmem-workloads/Microbenchmarks/AI/[ai_output.xlsx]ai_output (4)'!$J$270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C-051A-7C4B-8DA7-A6CA2798094A}"/>
                </c:ext>
              </c:extLst>
            </c:dLbl>
            <c:dLbl>
              <c:idx val="269"/>
              <c:tx>
                <c:strRef>
                  <c:f>'/Users/el1goluj/Documents/ZURICH/PROJECTS/UPMEM/upmem-workloads/Microbenchmarks/AI/[ai_output.xlsx]ai_output (4)'!$J$271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{85ACF71B-17A3-414C-A26B-43A5F89F8CC9}</c15:txfldGUID>
                      <c15:f>'/Users/el1goluj/Documents/ZURICH/PROJECTS/UPMEM/upmem-workloads/Microbenchmarks/AI/[ai_output.xlsx]ai_output (4)'!$J$271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D-051A-7C4B-8DA7-A6CA2798094A}"/>
                </c:ext>
              </c:extLst>
            </c:dLbl>
            <c:dLbl>
              <c:idx val="270"/>
              <c:tx>
                <c:strRef>
                  <c:f>'/Users/el1goluj/Documents/ZURICH/PROJECTS/UPMEM/upmem-workloads/Microbenchmarks/AI/[ai_output.xlsx]ai_output (4)'!$J$272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{F9A5128E-EFA2-FB4F-86B5-80AD89588E50}</c15:txfldGUID>
                      <c15:f>'/Users/el1goluj/Documents/ZURICH/PROJECTS/UPMEM/upmem-workloads/Microbenchmarks/AI/[ai_output.xlsx]ai_output (4)'!$J$272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E-051A-7C4B-8DA7-A6CA2798094A}"/>
                </c:ext>
              </c:extLst>
            </c:dLbl>
            <c:dLbl>
              <c:idx val="271"/>
              <c:tx>
                <c:strRef>
                  <c:f>'/Users/el1goluj/Documents/ZURICH/PROJECTS/UPMEM/upmem-workloads/Microbenchmarks/AI/[ai_output.xlsx]ai_output (4)'!$J$273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{F9EA21A1-9AC9-0044-9D84-41D94293A467}</c15:txfldGUID>
                      <c15:f>'/Users/el1goluj/Documents/ZURICH/PROJECTS/UPMEM/upmem-workloads/Microbenchmarks/AI/[ai_output.xlsx]ai_output (4)'!$J$273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F-051A-7C4B-8DA7-A6CA2798094A}"/>
                </c:ext>
              </c:extLst>
            </c:dLbl>
            <c:dLbl>
              <c:idx val="272"/>
              <c:tx>
                <c:strRef>
                  <c:f>'/Users/el1goluj/Documents/ZURICH/PROJECTS/UPMEM/upmem-workloads/Microbenchmarks/AI/[ai_output.xlsx]ai_output (4)'!$J$274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{D9676038-4CEC-C64A-9B0B-16A43AB0CC44}</c15:txfldGUID>
                      <c15:f>'/Users/el1goluj/Documents/ZURICH/PROJECTS/UPMEM/upmem-workloads/Microbenchmarks/AI/[ai_output.xlsx]ai_output (4)'!$J$274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0-051A-7C4B-8DA7-A6CA2798094A}"/>
                </c:ext>
              </c:extLst>
            </c:dLbl>
            <c:dLbl>
              <c:idx val="273"/>
              <c:tx>
                <c:strRef>
                  <c:f>'/Users/el1goluj/Documents/ZURICH/PROJECTS/UPMEM/upmem-workloads/Microbenchmarks/AI/[ai_output.xlsx]ai_output (4)'!$J$275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{A16C4087-8490-7644-A3E6-9D3E30947260}</c15:txfldGUID>
                      <c15:f>'/Users/el1goluj/Documents/ZURICH/PROJECTS/UPMEM/upmem-workloads/Microbenchmarks/AI/[ai_output.xlsx]ai_output (4)'!$J$275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1-051A-7C4B-8DA7-A6CA2798094A}"/>
                </c:ext>
              </c:extLst>
            </c:dLbl>
            <c:dLbl>
              <c:idx val="274"/>
              <c:tx>
                <c:strRef>
                  <c:f>'/Users/el1goluj/Documents/ZURICH/PROJECTS/UPMEM/upmem-workloads/Microbenchmarks/AI/[ai_output.xlsx]ai_output (4)'!$J$276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{F27DEDA6-8178-AD40-A9F4-34FD54B24186}</c15:txfldGUID>
                      <c15:f>'/Users/el1goluj/Documents/ZURICH/PROJECTS/UPMEM/upmem-workloads/Microbenchmarks/AI/[ai_output.xlsx]ai_output (4)'!$J$276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2-051A-7C4B-8DA7-A6CA2798094A}"/>
                </c:ext>
              </c:extLst>
            </c:dLbl>
            <c:dLbl>
              <c:idx val="275"/>
              <c:tx>
                <c:strRef>
                  <c:f>'/Users/el1goluj/Documents/ZURICH/PROJECTS/UPMEM/upmem-workloads/Microbenchmarks/AI/[ai_output.xlsx]ai_output (4)'!$J$277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{D41F6F52-9901-C740-85F1-5A019BB3C94F}</c15:txfldGUID>
                      <c15:f>'/Users/el1goluj/Documents/ZURICH/PROJECTS/UPMEM/upmem-workloads/Microbenchmarks/AI/[ai_output.xlsx]ai_output (4)'!$J$277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3-051A-7C4B-8DA7-A6CA2798094A}"/>
                </c:ext>
              </c:extLst>
            </c:dLbl>
            <c:dLbl>
              <c:idx val="276"/>
              <c:tx>
                <c:strRef>
                  <c:f>'/Users/el1goluj/Documents/ZURICH/PROJECTS/UPMEM/upmem-workloads/Microbenchmarks/AI/[ai_output.xlsx]ai_output (4)'!$J$278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{43A34DB0-6EAC-0148-B174-8220553B62AD}</c15:txfldGUID>
                      <c15:f>'/Users/el1goluj/Documents/ZURICH/PROJECTS/UPMEM/upmem-workloads/Microbenchmarks/AI/[ai_output.xlsx]ai_output (4)'!$J$278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4-051A-7C4B-8DA7-A6CA2798094A}"/>
                </c:ext>
              </c:extLst>
            </c:dLbl>
            <c:dLbl>
              <c:idx val="277"/>
              <c:tx>
                <c:strRef>
                  <c:f>'/Users/el1goluj/Documents/ZURICH/PROJECTS/UPMEM/upmem-workloads/Microbenchmarks/AI/[ai_output.xlsx]ai_output (4)'!$J$279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{5597788A-B3BC-7443-8988-D335A7ADBA24}</c15:txfldGUID>
                      <c15:f>'/Users/el1goluj/Documents/ZURICH/PROJECTS/UPMEM/upmem-workloads/Microbenchmarks/AI/[ai_output.xlsx]ai_output (4)'!$J$279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5-051A-7C4B-8DA7-A6CA2798094A}"/>
                </c:ext>
              </c:extLst>
            </c:dLbl>
            <c:dLbl>
              <c:idx val="278"/>
              <c:tx>
                <c:strRef>
                  <c:f>'/Users/el1goluj/Documents/ZURICH/PROJECTS/UPMEM/upmem-workloads/Microbenchmarks/AI/[ai_output.xlsx]ai_output (4)'!$J$280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{7CE25CC0-FC2D-714E-B469-9C0FB7C0C7CC}</c15:txfldGUID>
                      <c15:f>'/Users/el1goluj/Documents/ZURICH/PROJECTS/UPMEM/upmem-workloads/Microbenchmarks/AI/[ai_output.xlsx]ai_output (4)'!$J$280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6-051A-7C4B-8DA7-A6CA2798094A}"/>
                </c:ext>
              </c:extLst>
            </c:dLbl>
            <c:dLbl>
              <c:idx val="279"/>
              <c:tx>
                <c:strRef>
                  <c:f>'/Users/el1goluj/Documents/ZURICH/PROJECTS/UPMEM/upmem-workloads/Microbenchmarks/AI/[ai_output.xlsx]ai_output (4)'!$J$281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{9B74D0EA-D2C6-984C-A719-8F8D90346ACD}</c15:txfldGUID>
                      <c15:f>'/Users/el1goluj/Documents/ZURICH/PROJECTS/UPMEM/upmem-workloads/Microbenchmarks/AI/[ai_output.xlsx]ai_output (4)'!$J$281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7-051A-7C4B-8DA7-A6CA2798094A}"/>
                </c:ext>
              </c:extLst>
            </c:dLbl>
            <c:dLbl>
              <c:idx val="280"/>
              <c:tx>
                <c:strRef>
                  <c:f>'/Users/el1goluj/Documents/ZURICH/PROJECTS/UPMEM/upmem-workloads/Microbenchmarks/AI/[ai_output.xlsx]ai_output (4)'!$J$282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{228D3E91-F284-4145-B1B0-EA438C1611FC}</c15:txfldGUID>
                      <c15:f>'/Users/el1goluj/Documents/ZURICH/PROJECTS/UPMEM/upmem-workloads/Microbenchmarks/AI/[ai_output.xlsx]ai_output (4)'!$J$282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8-051A-7C4B-8DA7-A6CA2798094A}"/>
                </c:ext>
              </c:extLst>
            </c:dLbl>
            <c:dLbl>
              <c:idx val="281"/>
              <c:tx>
                <c:strRef>
                  <c:f>'/Users/el1goluj/Documents/ZURICH/PROJECTS/UPMEM/upmem-workloads/Microbenchmarks/AI/[ai_output.xlsx]ai_output (4)'!$J$283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{A83BD937-3AD5-4C48-AF36-5F9DA3DFCC1A}</c15:txfldGUID>
                      <c15:f>'/Users/el1goluj/Documents/ZURICH/PROJECTS/UPMEM/upmem-workloads/Microbenchmarks/AI/[ai_output.xlsx]ai_output (4)'!$J$283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9-051A-7C4B-8DA7-A6CA2798094A}"/>
                </c:ext>
              </c:extLst>
            </c:dLbl>
            <c:dLbl>
              <c:idx val="282"/>
              <c:tx>
                <c:strRef>
                  <c:f>'/Users/el1goluj/Documents/ZURICH/PROJECTS/UPMEM/upmem-workloads/Microbenchmarks/AI/[ai_output.xlsx]ai_output (4)'!$J$284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{8779EB47-0512-8F46-95EA-F72C53E3E0CD}</c15:txfldGUID>
                      <c15:f>'/Users/el1goluj/Documents/ZURICH/PROJECTS/UPMEM/upmem-workloads/Microbenchmarks/AI/[ai_output.xlsx]ai_output (4)'!$J$284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A-051A-7C4B-8DA7-A6CA2798094A}"/>
                </c:ext>
              </c:extLst>
            </c:dLbl>
            <c:dLbl>
              <c:idx val="283"/>
              <c:tx>
                <c:strRef>
                  <c:f>'/Users/el1goluj/Documents/ZURICH/PROJECTS/UPMEM/upmem-workloads/Microbenchmarks/AI/[ai_output.xlsx]ai_output (4)'!$J$285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{17672D37-44ED-6542-8D73-3D12276D4D7B}</c15:txfldGUID>
                      <c15:f>'/Users/el1goluj/Documents/ZURICH/PROJECTS/UPMEM/upmem-workloads/Microbenchmarks/AI/[ai_output.xlsx]ai_output (4)'!$J$285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B-051A-7C4B-8DA7-A6CA2798094A}"/>
                </c:ext>
              </c:extLst>
            </c:dLbl>
            <c:dLbl>
              <c:idx val="284"/>
              <c:tx>
                <c:strRef>
                  <c:f>'/Users/el1goluj/Documents/ZURICH/PROJECTS/UPMEM/upmem-workloads/Microbenchmarks/AI/[ai_output.xlsx]ai_output (4)'!$J$286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{A5AAA4D5-2BD8-1448-AC25-B8B7BC3C14B6}</c15:txfldGUID>
                      <c15:f>'/Users/el1goluj/Documents/ZURICH/PROJECTS/UPMEM/upmem-workloads/Microbenchmarks/AI/[ai_output.xlsx]ai_output (4)'!$J$286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C-051A-7C4B-8DA7-A6CA2798094A}"/>
                </c:ext>
              </c:extLst>
            </c:dLbl>
            <c:dLbl>
              <c:idx val="285"/>
              <c:tx>
                <c:strRef>
                  <c:f>'/Users/el1goluj/Documents/ZURICH/PROJECTS/UPMEM/upmem-workloads/Microbenchmarks/AI/[ai_output.xlsx]ai_output (4)'!$J$287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{6656117B-8769-D641-8047-DD215434E248}</c15:txfldGUID>
                      <c15:f>'/Users/el1goluj/Documents/ZURICH/PROJECTS/UPMEM/upmem-workloads/Microbenchmarks/AI/[ai_output.xlsx]ai_output (4)'!$J$287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D-051A-7C4B-8DA7-A6CA2798094A}"/>
                </c:ext>
              </c:extLst>
            </c:dLbl>
            <c:dLbl>
              <c:idx val="286"/>
              <c:tx>
                <c:strRef>
                  <c:f>'/Users/el1goluj/Documents/ZURICH/PROJECTS/UPMEM/upmem-workloads/Microbenchmarks/AI/[ai_output.xlsx]ai_output (4)'!$J$288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{3BB31087-FA57-334C-B117-42FA371BE542}</c15:txfldGUID>
                      <c15:f>'/Users/el1goluj/Documents/ZURICH/PROJECTS/UPMEM/upmem-workloads/Microbenchmarks/AI/[ai_output.xlsx]ai_output (4)'!$J$288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E-051A-7C4B-8DA7-A6CA2798094A}"/>
                </c:ext>
              </c:extLst>
            </c:dLbl>
            <c:dLbl>
              <c:idx val="287"/>
              <c:tx>
                <c:strRef>
                  <c:f>'/Users/el1goluj/Documents/ZURICH/PROJECTS/UPMEM/upmem-workloads/Microbenchmarks/AI/[ai_output.xlsx]ai_output (4)'!$J$289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{FFF74384-35AA-654A-93E4-E27840ECB5B7}</c15:txfldGUID>
                      <c15:f>'/Users/el1goluj/Documents/ZURICH/PROJECTS/UPMEM/upmem-workloads/Microbenchmarks/AI/[ai_output.xlsx]ai_output (4)'!$J$289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F-051A-7C4B-8DA7-A6CA2798094A}"/>
                </c:ext>
              </c:extLst>
            </c:dLbl>
            <c:dLbl>
              <c:idx val="288"/>
              <c:tx>
                <c:strRef>
                  <c:f>'/Users/el1goluj/Documents/ZURICH/PROJECTS/UPMEM/upmem-workloads/Microbenchmarks/AI/[ai_output.xlsx]ai_output (4)'!$J$290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{89F5C9A0-0D64-B845-80B0-7B788DB79187}</c15:txfldGUID>
                      <c15:f>'/Users/el1goluj/Documents/ZURICH/PROJECTS/UPMEM/upmem-workloads/Microbenchmarks/AI/[ai_output.xlsx]ai_output (4)'!$J$290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0-051A-7C4B-8DA7-A6CA2798094A}"/>
                </c:ext>
              </c:extLst>
            </c:dLbl>
            <c:dLbl>
              <c:idx val="289"/>
              <c:tx>
                <c:strRef>
                  <c:f>'/Users/el1goluj/Documents/ZURICH/PROJECTS/UPMEM/upmem-workloads/Microbenchmarks/AI/[ai_output.xlsx]ai_output (4)'!$J$291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{4FC7F2C1-88B3-8F45-B19B-759BAEA2C95A}</c15:txfldGUID>
                      <c15:f>'/Users/el1goluj/Documents/ZURICH/PROJECTS/UPMEM/upmem-workloads/Microbenchmarks/AI/[ai_output.xlsx]ai_output (4)'!$J$291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1-051A-7C4B-8DA7-A6CA2798094A}"/>
                </c:ext>
              </c:extLst>
            </c:dLbl>
            <c:dLbl>
              <c:idx val="290"/>
              <c:tx>
                <c:strRef>
                  <c:f>'/Users/el1goluj/Documents/ZURICH/PROJECTS/UPMEM/upmem-workloads/Microbenchmarks/AI/[ai_output.xlsx]ai_output (4)'!$J$292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{C5161342-DF2D-FC4B-B2E6-A102106320D9}</c15:txfldGUID>
                      <c15:f>'/Users/el1goluj/Documents/ZURICH/PROJECTS/UPMEM/upmem-workloads/Microbenchmarks/AI/[ai_output.xlsx]ai_output (4)'!$J$292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2-051A-7C4B-8DA7-A6CA2798094A}"/>
                </c:ext>
              </c:extLst>
            </c:dLbl>
            <c:dLbl>
              <c:idx val="291"/>
              <c:tx>
                <c:strRef>
                  <c:f>'/Users/el1goluj/Documents/ZURICH/PROJECTS/UPMEM/upmem-workloads/Microbenchmarks/AI/[ai_output.xlsx]ai_output (4)'!$J$293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{341C2884-F11B-BA47-B3E0-C4351A227E0D}</c15:txfldGUID>
                      <c15:f>'/Users/el1goluj/Documents/ZURICH/PROJECTS/UPMEM/upmem-workloads/Microbenchmarks/AI/[ai_output.xlsx]ai_output (4)'!$J$293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3-051A-7C4B-8DA7-A6CA2798094A}"/>
                </c:ext>
              </c:extLst>
            </c:dLbl>
            <c:dLbl>
              <c:idx val="292"/>
              <c:tx>
                <c:strRef>
                  <c:f>'/Users/el1goluj/Documents/ZURICH/PROJECTS/UPMEM/upmem-workloads/Microbenchmarks/AI/[ai_output.xlsx]ai_output (4)'!$J$294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{62DE430B-337F-6E4A-A2E3-7FD2AB2A455F}</c15:txfldGUID>
                      <c15:f>'/Users/el1goluj/Documents/ZURICH/PROJECTS/UPMEM/upmem-workloads/Microbenchmarks/AI/[ai_output.xlsx]ai_output (4)'!$J$294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4-051A-7C4B-8DA7-A6CA2798094A}"/>
                </c:ext>
              </c:extLst>
            </c:dLbl>
            <c:dLbl>
              <c:idx val="293"/>
              <c:tx>
                <c:strRef>
                  <c:f>'/Users/el1goluj/Documents/ZURICH/PROJECTS/UPMEM/upmem-workloads/Microbenchmarks/AI/[ai_output.xlsx]ai_output (4)'!$J$295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{C718BE61-F1F8-2E41-B130-90C440107C09}</c15:txfldGUID>
                      <c15:f>'/Users/el1goluj/Documents/ZURICH/PROJECTS/UPMEM/upmem-workloads/Microbenchmarks/AI/[ai_output.xlsx]ai_output (4)'!$J$295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5-051A-7C4B-8DA7-A6CA2798094A}"/>
                </c:ext>
              </c:extLst>
            </c:dLbl>
            <c:dLbl>
              <c:idx val="294"/>
              <c:tx>
                <c:strRef>
                  <c:f>'/Users/el1goluj/Documents/ZURICH/PROJECTS/UPMEM/upmem-workloads/Microbenchmarks/AI/[ai_output.xlsx]ai_output (4)'!$J$296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{ACA28B2D-9816-554E-9061-B18E4D206CA8}</c15:txfldGUID>
                      <c15:f>'/Users/el1goluj/Documents/ZURICH/PROJECTS/UPMEM/upmem-workloads/Microbenchmarks/AI/[ai_output.xlsx]ai_output (4)'!$J$296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6-051A-7C4B-8DA7-A6CA2798094A}"/>
                </c:ext>
              </c:extLst>
            </c:dLbl>
            <c:dLbl>
              <c:idx val="295"/>
              <c:tx>
                <c:strRef>
                  <c:f>'/Users/el1goluj/Documents/ZURICH/PROJECTS/UPMEM/upmem-workloads/Microbenchmarks/AI/[ai_output.xlsx]ai_output (4)'!$J$297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{8103ECAF-414C-E644-BA84-BFED59221518}</c15:txfldGUID>
                      <c15:f>'/Users/el1goluj/Documents/ZURICH/PROJECTS/UPMEM/upmem-workloads/Microbenchmarks/AI/[ai_output.xlsx]ai_output (4)'!$J$297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7-051A-7C4B-8DA7-A6CA2798094A}"/>
                </c:ext>
              </c:extLst>
            </c:dLbl>
            <c:dLbl>
              <c:idx val="296"/>
              <c:tx>
                <c:strRef>
                  <c:f>'/Users/el1goluj/Documents/ZURICH/PROJECTS/UPMEM/upmem-workloads/Microbenchmarks/AI/[ai_output.xlsx]ai_output (4)'!$J$298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{8A3B5719-5B81-F24A-8CB4-040E3A444ED3}</c15:txfldGUID>
                      <c15:f>'/Users/el1goluj/Documents/ZURICH/PROJECTS/UPMEM/upmem-workloads/Microbenchmarks/AI/[ai_output.xlsx]ai_output (4)'!$J$298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8-051A-7C4B-8DA7-A6CA2798094A}"/>
                </c:ext>
              </c:extLst>
            </c:dLbl>
            <c:dLbl>
              <c:idx val="297"/>
              <c:tx>
                <c:strRef>
                  <c:f>'/Users/el1goluj/Documents/ZURICH/PROJECTS/UPMEM/upmem-workloads/Microbenchmarks/AI/[ai_output.xlsx]ai_output (4)'!$J$299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{44CEFD7E-799F-FD4F-8BAD-1DE24511DB26}</c15:txfldGUID>
                      <c15:f>'/Users/el1goluj/Documents/ZURICH/PROJECTS/UPMEM/upmem-workloads/Microbenchmarks/AI/[ai_output.xlsx]ai_output (4)'!$J$299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9-051A-7C4B-8DA7-A6CA2798094A}"/>
                </c:ext>
              </c:extLst>
            </c:dLbl>
            <c:dLbl>
              <c:idx val="298"/>
              <c:tx>
                <c:strRef>
                  <c:f>'/Users/el1goluj/Documents/ZURICH/PROJECTS/UPMEM/upmem-workloads/Microbenchmarks/AI/[ai_output.xlsx]ai_output (4)'!$J$300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{7F1F6375-E202-344B-BA08-C017DBBFDB4A}</c15:txfldGUID>
                      <c15:f>'/Users/el1goluj/Documents/ZURICH/PROJECTS/UPMEM/upmem-workloads/Microbenchmarks/AI/[ai_output.xlsx]ai_output (4)'!$J$300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A-051A-7C4B-8DA7-A6CA2798094A}"/>
                </c:ext>
              </c:extLst>
            </c:dLbl>
            <c:dLbl>
              <c:idx val="299"/>
              <c:tx>
                <c:strRef>
                  <c:f>'/Users/el1goluj/Documents/ZURICH/PROJECTS/UPMEM/upmem-workloads/Microbenchmarks/AI/[ai_output.xlsx]ai_output (4)'!$J$301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{D2CC2621-BC48-1141-978E-936013D79E83}</c15:txfldGUID>
                      <c15:f>'/Users/el1goluj/Documents/ZURICH/PROJECTS/UPMEM/upmem-workloads/Microbenchmarks/AI/[ai_output.xlsx]ai_output (4)'!$J$301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B-051A-7C4B-8DA7-A6CA2798094A}"/>
                </c:ext>
              </c:extLst>
            </c:dLbl>
            <c:dLbl>
              <c:idx val="300"/>
              <c:tx>
                <c:strRef>
                  <c:f>'/Users/el1goluj/Documents/ZURICH/PROJECTS/UPMEM/upmem-workloads/Microbenchmarks/AI/[ai_output.xlsx]ai_output (4)'!$J$302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{7A6595F2-9FF4-6B49-AA90-FFE4E7444720}</c15:txfldGUID>
                      <c15:f>'/Users/el1goluj/Documents/ZURICH/PROJECTS/UPMEM/upmem-workloads/Microbenchmarks/AI/[ai_output.xlsx]ai_output (4)'!$J$302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C-051A-7C4B-8DA7-A6CA2798094A}"/>
                </c:ext>
              </c:extLst>
            </c:dLbl>
            <c:dLbl>
              <c:idx val="301"/>
              <c:tx>
                <c:strRef>
                  <c:f>'/Users/el1goluj/Documents/ZURICH/PROJECTS/UPMEM/upmem-workloads/Microbenchmarks/AI/[ai_output.xlsx]ai_output (4)'!$J$303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{F0F901C8-F39A-5E47-9C23-B79597A2BDE4}</c15:txfldGUID>
                      <c15:f>'/Users/el1goluj/Documents/ZURICH/PROJECTS/UPMEM/upmem-workloads/Microbenchmarks/AI/[ai_output.xlsx]ai_output (4)'!$J$303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D-051A-7C4B-8DA7-A6CA2798094A}"/>
                </c:ext>
              </c:extLst>
            </c:dLbl>
            <c:dLbl>
              <c:idx val="302"/>
              <c:tx>
                <c:strRef>
                  <c:f>'/Users/el1goluj/Documents/ZURICH/PROJECTS/UPMEM/upmem-workloads/Microbenchmarks/AI/[ai_output.xlsx]ai_output (4)'!$J$304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{2C564694-8773-7143-8128-96F8482C27F8}</c15:txfldGUID>
                      <c15:f>'/Users/el1goluj/Documents/ZURICH/PROJECTS/UPMEM/upmem-workloads/Microbenchmarks/AI/[ai_output.xlsx]ai_output (4)'!$J$304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E-051A-7C4B-8DA7-A6CA2798094A}"/>
                </c:ext>
              </c:extLst>
            </c:dLbl>
            <c:dLbl>
              <c:idx val="303"/>
              <c:tx>
                <c:strRef>
                  <c:f>'/Users/el1goluj/Documents/ZURICH/PROJECTS/UPMEM/upmem-workloads/Microbenchmarks/AI/[ai_output.xlsx]ai_output (4)'!$J$305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{1D51BED0-F215-0C44-9FCB-00C654B8DEB7}</c15:txfldGUID>
                      <c15:f>'/Users/el1goluj/Documents/ZURICH/PROJECTS/UPMEM/upmem-workloads/Microbenchmarks/AI/[ai_output.xlsx]ai_output (4)'!$J$305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F-051A-7C4B-8DA7-A6CA279809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'ai_output-frac'!$K$610:$K$849</c:f>
              <c:numCache>
                <c:formatCode>#\ ????/????</c:formatCode>
                <c:ptCount val="240"/>
                <c:pt idx="0">
                  <c:v>4.8825000000000002E-4</c:v>
                </c:pt>
                <c:pt idx="1">
                  <c:v>4.8825000000000002E-4</c:v>
                </c:pt>
                <c:pt idx="2">
                  <c:v>4.8825000000000002E-4</c:v>
                </c:pt>
                <c:pt idx="3">
                  <c:v>4.8825000000000002E-4</c:v>
                </c:pt>
                <c:pt idx="4">
                  <c:v>4.8825000000000002E-4</c:v>
                </c:pt>
                <c:pt idx="5">
                  <c:v>4.8825000000000002E-4</c:v>
                </c:pt>
                <c:pt idx="6">
                  <c:v>4.8825000000000002E-4</c:v>
                </c:pt>
                <c:pt idx="7">
                  <c:v>4.8825000000000002E-4</c:v>
                </c:pt>
                <c:pt idx="8">
                  <c:v>4.8825000000000002E-4</c:v>
                </c:pt>
                <c:pt idx="9">
                  <c:v>4.8825000000000002E-4</c:v>
                </c:pt>
                <c:pt idx="10">
                  <c:v>4.8825000000000002E-4</c:v>
                </c:pt>
                <c:pt idx="11">
                  <c:v>4.8825000000000002E-4</c:v>
                </c:pt>
                <c:pt idx="12">
                  <c:v>4.8825000000000002E-4</c:v>
                </c:pt>
                <c:pt idx="13">
                  <c:v>4.8825000000000002E-4</c:v>
                </c:pt>
                <c:pt idx="14">
                  <c:v>4.8825000000000002E-4</c:v>
                </c:pt>
                <c:pt idx="15">
                  <c:v>4.8825000000000002E-4</c:v>
                </c:pt>
                <c:pt idx="16">
                  <c:v>9.7650000000000005E-4</c:v>
                </c:pt>
                <c:pt idx="17">
                  <c:v>9.7650000000000005E-4</c:v>
                </c:pt>
                <c:pt idx="18">
                  <c:v>9.7650000000000005E-4</c:v>
                </c:pt>
                <c:pt idx="19">
                  <c:v>9.7650000000000005E-4</c:v>
                </c:pt>
                <c:pt idx="20">
                  <c:v>9.7650000000000005E-4</c:v>
                </c:pt>
                <c:pt idx="21">
                  <c:v>9.7650000000000005E-4</c:v>
                </c:pt>
                <c:pt idx="22">
                  <c:v>9.7650000000000005E-4</c:v>
                </c:pt>
                <c:pt idx="23">
                  <c:v>9.7650000000000005E-4</c:v>
                </c:pt>
                <c:pt idx="24">
                  <c:v>9.7650000000000005E-4</c:v>
                </c:pt>
                <c:pt idx="25">
                  <c:v>9.7650000000000005E-4</c:v>
                </c:pt>
                <c:pt idx="26">
                  <c:v>9.7650000000000005E-4</c:v>
                </c:pt>
                <c:pt idx="27">
                  <c:v>9.7650000000000005E-4</c:v>
                </c:pt>
                <c:pt idx="28">
                  <c:v>9.7650000000000005E-4</c:v>
                </c:pt>
                <c:pt idx="29">
                  <c:v>9.7650000000000005E-4</c:v>
                </c:pt>
                <c:pt idx="30">
                  <c:v>9.7650000000000005E-4</c:v>
                </c:pt>
                <c:pt idx="31">
                  <c:v>9.7650000000000005E-4</c:v>
                </c:pt>
                <c:pt idx="32">
                  <c:v>1.9530000000000001E-3</c:v>
                </c:pt>
                <c:pt idx="33">
                  <c:v>1.9530000000000001E-3</c:v>
                </c:pt>
                <c:pt idx="34">
                  <c:v>1.9530000000000001E-3</c:v>
                </c:pt>
                <c:pt idx="35">
                  <c:v>1.9530000000000001E-3</c:v>
                </c:pt>
                <c:pt idx="36">
                  <c:v>1.9530000000000001E-3</c:v>
                </c:pt>
                <c:pt idx="37">
                  <c:v>1.9530000000000001E-3</c:v>
                </c:pt>
                <c:pt idx="38">
                  <c:v>1.9530000000000001E-3</c:v>
                </c:pt>
                <c:pt idx="39">
                  <c:v>1.9530000000000001E-3</c:v>
                </c:pt>
                <c:pt idx="40">
                  <c:v>1.9530000000000001E-3</c:v>
                </c:pt>
                <c:pt idx="41">
                  <c:v>1.9530000000000001E-3</c:v>
                </c:pt>
                <c:pt idx="42">
                  <c:v>1.9530000000000001E-3</c:v>
                </c:pt>
                <c:pt idx="43">
                  <c:v>1.9530000000000001E-3</c:v>
                </c:pt>
                <c:pt idx="44">
                  <c:v>1.9530000000000001E-3</c:v>
                </c:pt>
                <c:pt idx="45">
                  <c:v>1.9530000000000001E-3</c:v>
                </c:pt>
                <c:pt idx="46">
                  <c:v>1.9530000000000001E-3</c:v>
                </c:pt>
                <c:pt idx="47">
                  <c:v>1.9530000000000001E-3</c:v>
                </c:pt>
                <c:pt idx="48">
                  <c:v>3.90625E-3</c:v>
                </c:pt>
                <c:pt idx="49">
                  <c:v>3.90625E-3</c:v>
                </c:pt>
                <c:pt idx="50">
                  <c:v>3.90625E-3</c:v>
                </c:pt>
                <c:pt idx="51">
                  <c:v>3.90625E-3</c:v>
                </c:pt>
                <c:pt idx="52">
                  <c:v>3.90625E-3</c:v>
                </c:pt>
                <c:pt idx="53">
                  <c:v>3.90625E-3</c:v>
                </c:pt>
                <c:pt idx="54">
                  <c:v>3.90625E-3</c:v>
                </c:pt>
                <c:pt idx="55">
                  <c:v>3.90625E-3</c:v>
                </c:pt>
                <c:pt idx="56">
                  <c:v>3.90625E-3</c:v>
                </c:pt>
                <c:pt idx="57">
                  <c:v>3.90625E-3</c:v>
                </c:pt>
                <c:pt idx="58">
                  <c:v>3.90625E-3</c:v>
                </c:pt>
                <c:pt idx="59">
                  <c:v>3.90625E-3</c:v>
                </c:pt>
                <c:pt idx="60">
                  <c:v>3.90625E-3</c:v>
                </c:pt>
                <c:pt idx="61">
                  <c:v>3.90625E-3</c:v>
                </c:pt>
                <c:pt idx="62">
                  <c:v>3.90625E-3</c:v>
                </c:pt>
                <c:pt idx="63">
                  <c:v>3.90625E-3</c:v>
                </c:pt>
                <c:pt idx="64">
                  <c:v>7.8125E-3</c:v>
                </c:pt>
                <c:pt idx="65">
                  <c:v>7.8125E-3</c:v>
                </c:pt>
                <c:pt idx="66">
                  <c:v>7.8125E-3</c:v>
                </c:pt>
                <c:pt idx="67">
                  <c:v>7.8125E-3</c:v>
                </c:pt>
                <c:pt idx="68">
                  <c:v>7.8125E-3</c:v>
                </c:pt>
                <c:pt idx="69">
                  <c:v>7.8125E-3</c:v>
                </c:pt>
                <c:pt idx="70">
                  <c:v>7.8125E-3</c:v>
                </c:pt>
                <c:pt idx="71">
                  <c:v>7.8125E-3</c:v>
                </c:pt>
                <c:pt idx="72">
                  <c:v>7.8125E-3</c:v>
                </c:pt>
                <c:pt idx="73">
                  <c:v>7.8125E-3</c:v>
                </c:pt>
                <c:pt idx="74">
                  <c:v>7.8125E-3</c:v>
                </c:pt>
                <c:pt idx="75">
                  <c:v>7.8125E-3</c:v>
                </c:pt>
                <c:pt idx="76">
                  <c:v>7.8125E-3</c:v>
                </c:pt>
                <c:pt idx="77">
                  <c:v>7.8125E-3</c:v>
                </c:pt>
                <c:pt idx="78">
                  <c:v>7.8125E-3</c:v>
                </c:pt>
                <c:pt idx="79">
                  <c:v>7.8125E-3</c:v>
                </c:pt>
                <c:pt idx="80">
                  <c:v>1.5625E-2</c:v>
                </c:pt>
                <c:pt idx="81">
                  <c:v>1.5625E-2</c:v>
                </c:pt>
                <c:pt idx="82">
                  <c:v>1.5625E-2</c:v>
                </c:pt>
                <c:pt idx="83">
                  <c:v>1.5625E-2</c:v>
                </c:pt>
                <c:pt idx="84">
                  <c:v>1.5625E-2</c:v>
                </c:pt>
                <c:pt idx="85">
                  <c:v>1.5625E-2</c:v>
                </c:pt>
                <c:pt idx="86">
                  <c:v>1.5625E-2</c:v>
                </c:pt>
                <c:pt idx="87">
                  <c:v>1.5625E-2</c:v>
                </c:pt>
                <c:pt idx="88">
                  <c:v>1.5625E-2</c:v>
                </c:pt>
                <c:pt idx="89">
                  <c:v>1.5625E-2</c:v>
                </c:pt>
                <c:pt idx="90">
                  <c:v>1.5625E-2</c:v>
                </c:pt>
                <c:pt idx="91">
                  <c:v>1.5625E-2</c:v>
                </c:pt>
                <c:pt idx="92">
                  <c:v>1.5625E-2</c:v>
                </c:pt>
                <c:pt idx="93">
                  <c:v>1.5625E-2</c:v>
                </c:pt>
                <c:pt idx="94">
                  <c:v>1.5625E-2</c:v>
                </c:pt>
                <c:pt idx="95">
                  <c:v>1.5625E-2</c:v>
                </c:pt>
                <c:pt idx="96">
                  <c:v>3.125E-2</c:v>
                </c:pt>
                <c:pt idx="97">
                  <c:v>3.125E-2</c:v>
                </c:pt>
                <c:pt idx="98">
                  <c:v>3.125E-2</c:v>
                </c:pt>
                <c:pt idx="99">
                  <c:v>3.125E-2</c:v>
                </c:pt>
                <c:pt idx="100">
                  <c:v>3.125E-2</c:v>
                </c:pt>
                <c:pt idx="101">
                  <c:v>3.125E-2</c:v>
                </c:pt>
                <c:pt idx="102">
                  <c:v>3.125E-2</c:v>
                </c:pt>
                <c:pt idx="103">
                  <c:v>3.125E-2</c:v>
                </c:pt>
                <c:pt idx="104">
                  <c:v>3.125E-2</c:v>
                </c:pt>
                <c:pt idx="105">
                  <c:v>3.125E-2</c:v>
                </c:pt>
                <c:pt idx="106">
                  <c:v>3.125E-2</c:v>
                </c:pt>
                <c:pt idx="107">
                  <c:v>3.125E-2</c:v>
                </c:pt>
                <c:pt idx="108">
                  <c:v>3.125E-2</c:v>
                </c:pt>
                <c:pt idx="109">
                  <c:v>3.125E-2</c:v>
                </c:pt>
                <c:pt idx="110">
                  <c:v>3.125E-2</c:v>
                </c:pt>
                <c:pt idx="111">
                  <c:v>3.125E-2</c:v>
                </c:pt>
                <c:pt idx="112">
                  <c:v>6.25E-2</c:v>
                </c:pt>
                <c:pt idx="113">
                  <c:v>6.25E-2</c:v>
                </c:pt>
                <c:pt idx="114">
                  <c:v>6.25E-2</c:v>
                </c:pt>
                <c:pt idx="115">
                  <c:v>6.25E-2</c:v>
                </c:pt>
                <c:pt idx="116">
                  <c:v>6.25E-2</c:v>
                </c:pt>
                <c:pt idx="117">
                  <c:v>6.25E-2</c:v>
                </c:pt>
                <c:pt idx="118">
                  <c:v>6.25E-2</c:v>
                </c:pt>
                <c:pt idx="119">
                  <c:v>6.25E-2</c:v>
                </c:pt>
                <c:pt idx="120">
                  <c:v>6.25E-2</c:v>
                </c:pt>
                <c:pt idx="121">
                  <c:v>6.25E-2</c:v>
                </c:pt>
                <c:pt idx="122">
                  <c:v>6.25E-2</c:v>
                </c:pt>
                <c:pt idx="123">
                  <c:v>6.25E-2</c:v>
                </c:pt>
                <c:pt idx="124">
                  <c:v>6.25E-2</c:v>
                </c:pt>
                <c:pt idx="125">
                  <c:v>6.25E-2</c:v>
                </c:pt>
                <c:pt idx="126">
                  <c:v>6.25E-2</c:v>
                </c:pt>
                <c:pt idx="127">
                  <c:v>6.25E-2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</c:numCache>
            </c:numRef>
          </c:xVal>
          <c:yVal>
            <c:numRef>
              <c:f>'ai_output-frac'!$L$610:$L$849</c:f>
              <c:numCache>
                <c:formatCode>0.0000</c:formatCode>
                <c:ptCount val="240"/>
                <c:pt idx="0">
                  <c:v>0.129720096644761</c:v>
                </c:pt>
                <c:pt idx="1">
                  <c:v>0.15234270051520901</c:v>
                </c:pt>
                <c:pt idx="2">
                  <c:v>0.15231421168950299</c:v>
                </c:pt>
                <c:pt idx="3">
                  <c:v>0.15245416825483199</c:v>
                </c:pt>
                <c:pt idx="4">
                  <c:v>0.15226696963388101</c:v>
                </c:pt>
                <c:pt idx="5">
                  <c:v>0.152366665277819</c:v>
                </c:pt>
                <c:pt idx="6">
                  <c:v>0.152222666403318</c:v>
                </c:pt>
                <c:pt idx="7">
                  <c:v>0.152499904213377</c:v>
                </c:pt>
                <c:pt idx="8">
                  <c:v>0.15219002140309101</c:v>
                </c:pt>
                <c:pt idx="9">
                  <c:v>0.15237832653738001</c:v>
                </c:pt>
                <c:pt idx="10">
                  <c:v>0.15225629569521301</c:v>
                </c:pt>
                <c:pt idx="11">
                  <c:v>0.15219616147245599</c:v>
                </c:pt>
                <c:pt idx="12">
                  <c:v>0.15208507056239801</c:v>
                </c:pt>
                <c:pt idx="13">
                  <c:v>0.152284762857816</c:v>
                </c:pt>
                <c:pt idx="14">
                  <c:v>0.15203087578189101</c:v>
                </c:pt>
                <c:pt idx="15">
                  <c:v>0.15252846255173799</c:v>
                </c:pt>
                <c:pt idx="16">
                  <c:v>0.25947917111950902</c:v>
                </c:pt>
                <c:pt idx="17">
                  <c:v>0.30461936071739698</c:v>
                </c:pt>
                <c:pt idx="18">
                  <c:v>0.30461159315089997</c:v>
                </c:pt>
                <c:pt idx="19">
                  <c:v>0.30490833650966498</c:v>
                </c:pt>
                <c:pt idx="20">
                  <c:v>0.30464072356802602</c:v>
                </c:pt>
                <c:pt idx="21">
                  <c:v>0.30484479259615199</c:v>
                </c:pt>
                <c:pt idx="22">
                  <c:v>0.30444533280663599</c:v>
                </c:pt>
                <c:pt idx="23">
                  <c:v>0.30501927761807501</c:v>
                </c:pt>
                <c:pt idx="24">
                  <c:v>0.30450030154596402</c:v>
                </c:pt>
                <c:pt idx="25">
                  <c:v>0.30483895825846102</c:v>
                </c:pt>
                <c:pt idx="26">
                  <c:v>0.304579879698545</c:v>
                </c:pt>
                <c:pt idx="27">
                  <c:v>0.30443175535168099</c:v>
                </c:pt>
                <c:pt idx="28">
                  <c:v>0.304089486773721</c:v>
                </c:pt>
                <c:pt idx="29">
                  <c:v>0.30475665307476102</c:v>
                </c:pt>
                <c:pt idx="30">
                  <c:v>0.30410432396311299</c:v>
                </c:pt>
                <c:pt idx="31">
                  <c:v>0.30501408559069398</c:v>
                </c:pt>
                <c:pt idx="32">
                  <c:v>0.50430006986635301</c:v>
                </c:pt>
                <c:pt idx="33">
                  <c:v>0.60915717082436505</c:v>
                </c:pt>
                <c:pt idx="34">
                  <c:v>0.60943686385212004</c:v>
                </c:pt>
                <c:pt idx="35">
                  <c:v>0.60953663134620295</c:v>
                </c:pt>
                <c:pt idx="36">
                  <c:v>0.60918694073900903</c:v>
                </c:pt>
                <c:pt idx="37">
                  <c:v>0.60988672364866303</c:v>
                </c:pt>
                <c:pt idx="38">
                  <c:v>0.60904200160597499</c:v>
                </c:pt>
                <c:pt idx="39">
                  <c:v>0.60989191322438796</c:v>
                </c:pt>
                <c:pt idx="40">
                  <c:v>0.60895921020547705</c:v>
                </c:pt>
                <c:pt idx="41">
                  <c:v>0.60982315851269497</c:v>
                </c:pt>
                <c:pt idx="42">
                  <c:v>0.60925425736009697</c:v>
                </c:pt>
                <c:pt idx="43">
                  <c:v>0.60892170276211399</c:v>
                </c:pt>
                <c:pt idx="44">
                  <c:v>0.60829510718832203</c:v>
                </c:pt>
                <c:pt idx="45">
                  <c:v>0.60965328411338104</c:v>
                </c:pt>
                <c:pt idx="46">
                  <c:v>0.60812608292272097</c:v>
                </c:pt>
                <c:pt idx="47">
                  <c:v>0.61032555459050697</c:v>
                </c:pt>
                <c:pt idx="48">
                  <c:v>0.913094847599909</c:v>
                </c:pt>
                <c:pt idx="49">
                  <c:v>1.2192627525690101</c:v>
                </c:pt>
                <c:pt idx="50">
                  <c:v>1.2192627525690101</c:v>
                </c:pt>
                <c:pt idx="51">
                  <c:v>1.22086958002801</c:v>
                </c:pt>
                <c:pt idx="52">
                  <c:v>1.2177222071214999</c:v>
                </c:pt>
                <c:pt idx="53">
                  <c:v>1.21933793760419</c:v>
                </c:pt>
                <c:pt idx="54">
                  <c:v>1.21834313492198</c:v>
                </c:pt>
                <c:pt idx="55">
                  <c:v>1.2204382544736301</c:v>
                </c:pt>
                <c:pt idx="56">
                  <c:v>1.2178308237942499</c:v>
                </c:pt>
                <c:pt idx="57">
                  <c:v>1.21871599564744</c:v>
                </c:pt>
                <c:pt idx="58">
                  <c:v>1.21833795790717</c:v>
                </c:pt>
                <c:pt idx="59">
                  <c:v>1.2181024502671101</c:v>
                </c:pt>
                <c:pt idx="60">
                  <c:v>1.2164899902203901</c:v>
                </c:pt>
                <c:pt idx="61">
                  <c:v>1.2188118369958101</c:v>
                </c:pt>
                <c:pt idx="62">
                  <c:v>1.2161442814030199</c:v>
                </c:pt>
                <c:pt idx="63">
                  <c:v>1.2202356886594501</c:v>
                </c:pt>
                <c:pt idx="64">
                  <c:v>1.5570634539199399</c:v>
                </c:pt>
                <c:pt idx="65">
                  <c:v>2.4137778628990598</c:v>
                </c:pt>
                <c:pt idx="66">
                  <c:v>2.4344621759194398</c:v>
                </c:pt>
                <c:pt idx="67">
                  <c:v>2.4338163984661301</c:v>
                </c:pt>
                <c:pt idx="68">
                  <c:v>2.4362618267715099</c:v>
                </c:pt>
                <c:pt idx="69">
                  <c:v>2.43545992962546</c:v>
                </c:pt>
                <c:pt idx="70">
                  <c:v>2.4341779916248698</c:v>
                </c:pt>
                <c:pt idx="71">
                  <c:v>2.4380537745956699</c:v>
                </c:pt>
                <c:pt idx="72">
                  <c:v>2.4352892712903</c:v>
                </c:pt>
                <c:pt idx="73">
                  <c:v>2.4358685725208602</c:v>
                </c:pt>
                <c:pt idx="74">
                  <c:v>2.4347826086956501</c:v>
                </c:pt>
                <c:pt idx="75">
                  <c:v>2.4337492572786599</c:v>
                </c:pt>
                <c:pt idx="76">
                  <c:v>2.4335013834428199</c:v>
                </c:pt>
                <c:pt idx="77">
                  <c:v>2.4362152505613199</c:v>
                </c:pt>
                <c:pt idx="78">
                  <c:v>2.4324845965407098</c:v>
                </c:pt>
                <c:pt idx="79">
                  <c:v>2.4413597263347402</c:v>
                </c:pt>
                <c:pt idx="80">
                  <c:v>2.4077678055949101</c:v>
                </c:pt>
                <c:pt idx="81">
                  <c:v>4.7512184815637903</c:v>
                </c:pt>
                <c:pt idx="82">
                  <c:v>4.8611234735873898</c:v>
                </c:pt>
                <c:pt idx="83">
                  <c:v>4.8647215641694999</c:v>
                </c:pt>
                <c:pt idx="84">
                  <c:v>4.8658154487773704</c:v>
                </c:pt>
                <c:pt idx="85">
                  <c:v>4.8669821129241004</c:v>
                </c:pt>
                <c:pt idx="86">
                  <c:v>4.8645771256121098</c:v>
                </c:pt>
                <c:pt idx="87">
                  <c:v>4.8673642395910397</c:v>
                </c:pt>
                <c:pt idx="88">
                  <c:v>4.8568312953258097</c:v>
                </c:pt>
                <c:pt idx="89">
                  <c:v>4.8646080760094996</c:v>
                </c:pt>
                <c:pt idx="90">
                  <c:v>4.8616180242046498</c:v>
                </c:pt>
                <c:pt idx="91">
                  <c:v>4.8616386326641301</c:v>
                </c:pt>
                <c:pt idx="92">
                  <c:v>4.85429249855033</c:v>
                </c:pt>
                <c:pt idx="93">
                  <c:v>4.8612883126131203</c:v>
                </c:pt>
                <c:pt idx="94">
                  <c:v>4.8528341485706497</c:v>
                </c:pt>
                <c:pt idx="95">
                  <c:v>4.86849031294041</c:v>
                </c:pt>
                <c:pt idx="96">
                  <c:v>3.3092304584932299</c:v>
                </c:pt>
                <c:pt idx="97">
                  <c:v>6.6138235879277802</c:v>
                </c:pt>
                <c:pt idx="98">
                  <c:v>9.5714911640134304</c:v>
                </c:pt>
                <c:pt idx="99">
                  <c:v>9.7467864958463402</c:v>
                </c:pt>
                <c:pt idx="100">
                  <c:v>9.7215876581406597</c:v>
                </c:pt>
                <c:pt idx="101">
                  <c:v>9.7362780095844794</c:v>
                </c:pt>
                <c:pt idx="102">
                  <c:v>9.7188278562106998</c:v>
                </c:pt>
                <c:pt idx="103">
                  <c:v>9.74720067991076</c:v>
                </c:pt>
                <c:pt idx="104">
                  <c:v>9.7144442303334895</c:v>
                </c:pt>
                <c:pt idx="105">
                  <c:v>9.7321883167577408</c:v>
                </c:pt>
                <c:pt idx="106">
                  <c:v>9.7176132163200108</c:v>
                </c:pt>
                <c:pt idx="107">
                  <c:v>9.7309084121347809</c:v>
                </c:pt>
                <c:pt idx="108">
                  <c:v>9.7075372482134998</c:v>
                </c:pt>
                <c:pt idx="109">
                  <c:v>9.7269675952920593</c:v>
                </c:pt>
                <c:pt idx="110">
                  <c:v>9.7138271359209902</c:v>
                </c:pt>
                <c:pt idx="111">
                  <c:v>9.74595823330713</c:v>
                </c:pt>
                <c:pt idx="112">
                  <c:v>4.0847123351096704</c:v>
                </c:pt>
                <c:pt idx="113">
                  <c:v>8.1625564926515004</c:v>
                </c:pt>
                <c:pt idx="114">
                  <c:v>12.2315274744905</c:v>
                </c:pt>
                <c:pt idx="115">
                  <c:v>16.305790440849702</c:v>
                </c:pt>
                <c:pt idx="116">
                  <c:v>19.191030977431002</c:v>
                </c:pt>
                <c:pt idx="117">
                  <c:v>19.466358883834602</c:v>
                </c:pt>
                <c:pt idx="118">
                  <c:v>19.430205101597799</c:v>
                </c:pt>
                <c:pt idx="119">
                  <c:v>19.476689635262101</c:v>
                </c:pt>
                <c:pt idx="120">
                  <c:v>19.422924666900901</c:v>
                </c:pt>
                <c:pt idx="121">
                  <c:v>19.4533989763422</c:v>
                </c:pt>
                <c:pt idx="122">
                  <c:v>19.431851153728001</c:v>
                </c:pt>
                <c:pt idx="123">
                  <c:v>19.453357730317201</c:v>
                </c:pt>
                <c:pt idx="124">
                  <c:v>19.4368733356918</c:v>
                </c:pt>
                <c:pt idx="125">
                  <c:v>19.447214026520101</c:v>
                </c:pt>
                <c:pt idx="126">
                  <c:v>19.416594714476702</c:v>
                </c:pt>
                <c:pt idx="127">
                  <c:v>19.4604958958152</c:v>
                </c:pt>
                <c:pt idx="128">
                  <c:v>4.6042564722767203</c:v>
                </c:pt>
                <c:pt idx="129">
                  <c:v>9.2057873296811294</c:v>
                </c:pt>
                <c:pt idx="130">
                  <c:v>13.798297590760001</c:v>
                </c:pt>
                <c:pt idx="131">
                  <c:v>18.402896312416601</c:v>
                </c:pt>
                <c:pt idx="132">
                  <c:v>22.969383884950801</c:v>
                </c:pt>
                <c:pt idx="133">
                  <c:v>27.566497312466002</c:v>
                </c:pt>
                <c:pt idx="134">
                  <c:v>32.110199624828503</c:v>
                </c:pt>
                <c:pt idx="135">
                  <c:v>36.681012511469</c:v>
                </c:pt>
                <c:pt idx="136">
                  <c:v>38.758794617303401</c:v>
                </c:pt>
                <c:pt idx="137">
                  <c:v>38.869217831890801</c:v>
                </c:pt>
                <c:pt idx="138">
                  <c:v>38.862138488385803</c:v>
                </c:pt>
                <c:pt idx="139">
                  <c:v>38.839764972822799</c:v>
                </c:pt>
                <c:pt idx="140">
                  <c:v>38.818977425858101</c:v>
                </c:pt>
                <c:pt idx="141">
                  <c:v>38.905643095815499</c:v>
                </c:pt>
                <c:pt idx="142">
                  <c:v>38.803627013127603</c:v>
                </c:pt>
                <c:pt idx="143">
                  <c:v>38.946847865997903</c:v>
                </c:pt>
                <c:pt idx="144">
                  <c:v>4.9238497091989704</c:v>
                </c:pt>
                <c:pt idx="145">
                  <c:v>9.8477126305084504</c:v>
                </c:pt>
                <c:pt idx="146">
                  <c:v>14.7608946591535</c:v>
                </c:pt>
                <c:pt idx="147">
                  <c:v>19.685230777482701</c:v>
                </c:pt>
                <c:pt idx="148">
                  <c:v>24.577536096006</c:v>
                </c:pt>
                <c:pt idx="149">
                  <c:v>29.4981794799662</c:v>
                </c:pt>
                <c:pt idx="150">
                  <c:v>34.377608752669602</c:v>
                </c:pt>
                <c:pt idx="151">
                  <c:v>39.336660321380101</c:v>
                </c:pt>
                <c:pt idx="152">
                  <c:v>44.149081294103702</c:v>
                </c:pt>
                <c:pt idx="153">
                  <c:v>49.0764573103544</c:v>
                </c:pt>
                <c:pt idx="154">
                  <c:v>53.912312813446498</c:v>
                </c:pt>
                <c:pt idx="155">
                  <c:v>57.367484814095697</c:v>
                </c:pt>
                <c:pt idx="156">
                  <c:v>57.3523340110359</c:v>
                </c:pt>
                <c:pt idx="157">
                  <c:v>57.435627774934702</c:v>
                </c:pt>
                <c:pt idx="158">
                  <c:v>57.340684991648899</c:v>
                </c:pt>
                <c:pt idx="159">
                  <c:v>57.539634758177797</c:v>
                </c:pt>
                <c:pt idx="160">
                  <c:v>5.0965012046854197</c:v>
                </c:pt>
                <c:pt idx="161">
                  <c:v>10.193441229651301</c:v>
                </c:pt>
                <c:pt idx="162">
                  <c:v>15.2808139183874</c:v>
                </c:pt>
                <c:pt idx="163">
                  <c:v>20.3819007289135</c:v>
                </c:pt>
                <c:pt idx="164">
                  <c:v>25.451756302229601</c:v>
                </c:pt>
                <c:pt idx="165">
                  <c:v>30.549480369755301</c:v>
                </c:pt>
                <c:pt idx="166">
                  <c:v>35.602706569980299</c:v>
                </c:pt>
                <c:pt idx="167">
                  <c:v>40.743097572077197</c:v>
                </c:pt>
                <c:pt idx="168">
                  <c:v>45.7359910771589</c:v>
                </c:pt>
                <c:pt idx="169">
                  <c:v>50.853433284604698</c:v>
                </c:pt>
                <c:pt idx="170">
                  <c:v>55.8840297234742</c:v>
                </c:pt>
                <c:pt idx="171">
                  <c:v>57.685153603734499</c:v>
                </c:pt>
                <c:pt idx="172">
                  <c:v>57.638949310927003</c:v>
                </c:pt>
                <c:pt idx="173">
                  <c:v>57.723713804872602</c:v>
                </c:pt>
                <c:pt idx="174">
                  <c:v>57.616327171396001</c:v>
                </c:pt>
                <c:pt idx="175">
                  <c:v>57.819201562844597</c:v>
                </c:pt>
                <c:pt idx="176">
                  <c:v>5.1878883831387297</c:v>
                </c:pt>
                <c:pt idx="177">
                  <c:v>10.3751167902299</c:v>
                </c:pt>
                <c:pt idx="178">
                  <c:v>15.5547874735765</c:v>
                </c:pt>
                <c:pt idx="179">
                  <c:v>20.747506211504898</c:v>
                </c:pt>
                <c:pt idx="180">
                  <c:v>25.909180599261902</c:v>
                </c:pt>
                <c:pt idx="181">
                  <c:v>31.1044005754712</c:v>
                </c:pt>
                <c:pt idx="182">
                  <c:v>36.252084238808301</c:v>
                </c:pt>
                <c:pt idx="183">
                  <c:v>41.488679687875297</c:v>
                </c:pt>
                <c:pt idx="184">
                  <c:v>46.579127057658802</c:v>
                </c:pt>
                <c:pt idx="185">
                  <c:v>51.797609134405</c:v>
                </c:pt>
                <c:pt idx="186">
                  <c:v>56.926170801034502</c:v>
                </c:pt>
                <c:pt idx="187">
                  <c:v>57.835146911663898</c:v>
                </c:pt>
                <c:pt idx="188">
                  <c:v>57.789157100792004</c:v>
                </c:pt>
                <c:pt idx="189">
                  <c:v>57.8604497172023</c:v>
                </c:pt>
                <c:pt idx="190">
                  <c:v>57.765962302758403</c:v>
                </c:pt>
                <c:pt idx="191">
                  <c:v>57.963255878230299</c:v>
                </c:pt>
                <c:pt idx="192">
                  <c:v>5.23494345180253</c:v>
                </c:pt>
                <c:pt idx="193">
                  <c:v>10.4696068922234</c:v>
                </c:pt>
                <c:pt idx="194">
                  <c:v>15.696490224486601</c:v>
                </c:pt>
                <c:pt idx="195">
                  <c:v>20.9395124595261</c:v>
                </c:pt>
                <c:pt idx="196">
                  <c:v>26.147863027118401</c:v>
                </c:pt>
                <c:pt idx="197">
                  <c:v>31.388650956729599</c:v>
                </c:pt>
                <c:pt idx="198">
                  <c:v>36.584689573533502</c:v>
                </c:pt>
                <c:pt idx="199">
                  <c:v>41.8739479858233</c:v>
                </c:pt>
                <c:pt idx="200">
                  <c:v>47.013213601747204</c:v>
                </c:pt>
                <c:pt idx="201">
                  <c:v>52.280826589029203</c:v>
                </c:pt>
                <c:pt idx="202">
                  <c:v>57.463641096501703</c:v>
                </c:pt>
                <c:pt idx="203">
                  <c:v>57.921289729471603</c:v>
                </c:pt>
                <c:pt idx="204">
                  <c:v>57.859993614933103</c:v>
                </c:pt>
                <c:pt idx="205">
                  <c:v>57.936033845862397</c:v>
                </c:pt>
                <c:pt idx="206">
                  <c:v>57.840274070294498</c:v>
                </c:pt>
                <c:pt idx="207">
                  <c:v>58.026032546612299</c:v>
                </c:pt>
                <c:pt idx="208">
                  <c:v>5.2584676003868598</c:v>
                </c:pt>
                <c:pt idx="209">
                  <c:v>10.516841021232301</c:v>
                </c:pt>
                <c:pt idx="210">
                  <c:v>15.7676790840178</c:v>
                </c:pt>
                <c:pt idx="211">
                  <c:v>21.035528106954001</c:v>
                </c:pt>
                <c:pt idx="212">
                  <c:v>26.2645841160789</c:v>
                </c:pt>
                <c:pt idx="213">
                  <c:v>31.528162064355399</c:v>
                </c:pt>
                <c:pt idx="214">
                  <c:v>36.756673385329897</c:v>
                </c:pt>
                <c:pt idx="215">
                  <c:v>42.0580989421059</c:v>
                </c:pt>
                <c:pt idx="216">
                  <c:v>47.222517451024501</c:v>
                </c:pt>
                <c:pt idx="217">
                  <c:v>52.528698328070298</c:v>
                </c:pt>
                <c:pt idx="218">
                  <c:v>57.738698131760003</c:v>
                </c:pt>
                <c:pt idx="219">
                  <c:v>57.943808959936803</c:v>
                </c:pt>
                <c:pt idx="220">
                  <c:v>57.898102938276402</c:v>
                </c:pt>
                <c:pt idx="221">
                  <c:v>57.965544609188299</c:v>
                </c:pt>
                <c:pt idx="222">
                  <c:v>57.872424974128997</c:v>
                </c:pt>
                <c:pt idx="223">
                  <c:v>58.074467916765499</c:v>
                </c:pt>
                <c:pt idx="224">
                  <c:v>5.2708579019886797</c:v>
                </c:pt>
                <c:pt idx="225">
                  <c:v>10.5414792474508</c:v>
                </c:pt>
                <c:pt idx="226">
                  <c:v>15.804303101096499</c:v>
                </c:pt>
                <c:pt idx="227">
                  <c:v>21.0829206467746</c:v>
                </c:pt>
                <c:pt idx="228">
                  <c:v>26.3262277038401</c:v>
                </c:pt>
                <c:pt idx="229">
                  <c:v>31.6063944538339</c:v>
                </c:pt>
                <c:pt idx="230">
                  <c:v>36.836685967366499</c:v>
                </c:pt>
                <c:pt idx="231">
                  <c:v>42.1612243359384</c:v>
                </c:pt>
                <c:pt idx="232">
                  <c:v>47.337484481563202</c:v>
                </c:pt>
                <c:pt idx="233">
                  <c:v>52.648560733418499</c:v>
                </c:pt>
                <c:pt idx="234">
                  <c:v>57.861590004335604</c:v>
                </c:pt>
                <c:pt idx="235">
                  <c:v>57.973842774281103</c:v>
                </c:pt>
                <c:pt idx="236">
                  <c:v>57.917233556735802</c:v>
                </c:pt>
                <c:pt idx="237">
                  <c:v>57.990446234143299</c:v>
                </c:pt>
                <c:pt idx="238">
                  <c:v>57.8898264397221</c:v>
                </c:pt>
                <c:pt idx="239">
                  <c:v>58.087681152251903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130-051A-7C4B-8DA7-A6CA27980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850848"/>
        <c:axId val="119669536"/>
      </c:scatterChart>
      <c:valAx>
        <c:axId val="123850848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sz="1200" b="0"/>
                  <a:t>Operational Intensity (OP/B)</a:t>
                </a:r>
              </a:p>
            </c:rich>
          </c:tx>
          <c:layout>
            <c:manualLayout>
              <c:xMode val="edge"/>
              <c:yMode val="edge"/>
              <c:x val="0.36643746180033554"/>
              <c:y val="0.93376597222222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\ ????/????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119669536"/>
        <c:crossesAt val="1.0000000000000002E-3"/>
        <c:crossBetween val="midCat"/>
        <c:majorUnit val="2"/>
        <c:minorUnit val="2"/>
      </c:valAx>
      <c:valAx>
        <c:axId val="119669536"/>
        <c:scaling>
          <c:logBase val="2"/>
          <c:orientation val="minMax"/>
          <c:max val="64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Arithmetic Throughput (MOPS,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3850848"/>
        <c:crossesAt val="4.8830000000000019E-5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Performance (GOPS)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6729053696268284E-3"/>
                  <c:y val="6.1548611111111109E-2"/>
                </c:manualLayout>
              </c:layout>
              <c:tx>
                <c:strRef>
                  <c:f>Sheet3!$A$3</c:f>
                  <c:strCache>
                    <c:ptCount val="1"/>
                    <c:pt idx="0">
                      <c:v>BFS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{ABDAF24E-9A73-6646-A7A7-F3CA6F5B7046}</c15:txfldGUID>
                      <c15:f>Sheet3!$A$3</c15:f>
                      <c15:dlblFieldTableCache>
                        <c:ptCount val="1"/>
                        <c:pt idx="0">
                          <c:v>BFS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2654-FD47-8C27-FB62404161D0}"/>
                </c:ext>
              </c:extLst>
            </c:dLbl>
            <c:dLbl>
              <c:idx val="1"/>
              <c:layout>
                <c:manualLayout>
                  <c:x val="-7.8087044231218636E-2"/>
                  <c:y val="-4.5972222222222222E-3"/>
                </c:manualLayout>
              </c:layout>
              <c:tx>
                <c:strRef>
                  <c:f>Sheet3!$A$4</c:f>
                  <c:strCache>
                    <c:ptCount val="1"/>
                    <c:pt idx="0">
                      <c:v>BS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{93C0BD69-21B8-4242-9760-BB6D9DFF924C}</c15:txfldGUID>
                      <c15:f>Sheet3!$A$4</c15:f>
                      <c15:dlblFieldTableCache>
                        <c:ptCount val="1"/>
                        <c:pt idx="0">
                          <c:v>BS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2654-FD47-8C27-FB62404161D0}"/>
                </c:ext>
              </c:extLst>
            </c:dLbl>
            <c:dLbl>
              <c:idx val="2"/>
              <c:layout>
                <c:manualLayout>
                  <c:x val="-9.9986435487223385E-2"/>
                  <c:y val="-2.1265972222222221E-2"/>
                </c:manualLayout>
              </c:layout>
              <c:tx>
                <c:strRef>
                  <c:f>Sheet3!$A$5</c:f>
                  <c:strCache>
                    <c:ptCount val="1"/>
                    <c:pt idx="0">
                      <c:v>GEMV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{7DAE5A7E-F878-714F-BA7E-DAFAC32A05A6}</c15:txfldGUID>
                      <c15:f>Sheet3!$A$5</c15:f>
                      <c15:dlblFieldTableCache>
                        <c:ptCount val="1"/>
                        <c:pt idx="0">
                          <c:v>GEMV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2654-FD47-8C27-FB62404161D0}"/>
                </c:ext>
              </c:extLst>
            </c:dLbl>
            <c:dLbl>
              <c:idx val="3"/>
              <c:layout>
                <c:manualLayout>
                  <c:x val="4.7944331116668995E-3"/>
                  <c:y val="-4.5972222222222222E-3"/>
                </c:manualLayout>
              </c:layout>
              <c:tx>
                <c:strRef>
                  <c:f>Sheet3!$A$6</c:f>
                  <c:strCache>
                    <c:ptCount val="1"/>
                    <c:pt idx="0">
                      <c:v>MLP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{2F978D22-6DEF-364B-8550-73C8CC6467A9}</c15:txfldGUID>
                      <c15:f>Sheet3!$A$6</c15:f>
                      <c15:dlblFieldTableCache>
                        <c:ptCount val="1"/>
                        <c:pt idx="0">
                          <c:v>MLP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2654-FD47-8C27-FB62404161D0}"/>
                </c:ext>
              </c:extLst>
            </c:dLbl>
            <c:dLbl>
              <c:idx val="4"/>
              <c:layout>
                <c:manualLayout>
                  <c:x val="-7.5263075506714433E-2"/>
                  <c:y val="1.7451388888888888E-2"/>
                </c:manualLayout>
              </c:layout>
              <c:tx>
                <c:strRef>
                  <c:f>Sheet3!$A$7</c:f>
                  <c:strCache>
                    <c:ptCount val="1"/>
                    <c:pt idx="0">
                      <c:v>SEL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{746FE383-CEFF-314A-8C27-AA58940A8A9F}</c15:txfldGUID>
                      <c15:f>Sheet3!$A$7</c15:f>
                      <c15:dlblFieldTableCache>
                        <c:ptCount val="1"/>
                        <c:pt idx="0">
                          <c:v>SEL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2654-FD47-8C27-FB62404161D0}"/>
                </c:ext>
              </c:extLst>
            </c:dLbl>
            <c:dLbl>
              <c:idx val="5"/>
              <c:layout>
                <c:manualLayout>
                  <c:x val="-0.12572936139410623"/>
                  <c:y val="-2.1265972222222221E-2"/>
                </c:manualLayout>
              </c:layout>
              <c:tx>
                <c:strRef>
                  <c:f>Sheet3!$A$8</c:f>
                  <c:strCache>
                    <c:ptCount val="1"/>
                    <c:pt idx="0">
                      <c:v>SpMV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{D6D34837-8B96-C446-843E-6E2A504C228A}</c15:txfldGUID>
                      <c15:f>Sheet3!$A$8</c15:f>
                      <c15:dlblFieldTableCache>
                        <c:ptCount val="1"/>
                        <c:pt idx="0">
                          <c:v>SpMV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2654-FD47-8C27-FB62404161D0}"/>
                </c:ext>
              </c:extLst>
            </c:dLbl>
            <c:dLbl>
              <c:idx val="6"/>
              <c:layout>
                <c:manualLayout>
                  <c:x val="-5.3831759793524461E-2"/>
                  <c:y val="3.5090277777777776E-2"/>
                </c:manualLayout>
              </c:layout>
              <c:tx>
                <c:strRef>
                  <c:f>Sheet3!$A$9</c:f>
                  <c:strCache>
                    <c:ptCount val="1"/>
                    <c:pt idx="0">
                      <c:v>TS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{82D05EB1-4A3E-B843-B10B-AAD58E8681B5}</c15:txfldGUID>
                      <c15:f>Sheet3!$A$9</c15:f>
                      <c15:dlblFieldTableCache>
                        <c:ptCount val="1"/>
                        <c:pt idx="0">
                          <c:v>TS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2654-FD47-8C27-FB62404161D0}"/>
                </c:ext>
              </c:extLst>
            </c:dLbl>
            <c:dLbl>
              <c:idx val="7"/>
              <c:layout>
                <c:manualLayout>
                  <c:x val="2.3996744516933599E-3"/>
                  <c:y val="-9.0069444444444442E-3"/>
                </c:manualLayout>
              </c:layout>
              <c:tx>
                <c:strRef>
                  <c:f>Sheet3!$A$10</c:f>
                  <c:strCache>
                    <c:ptCount val="1"/>
                    <c:pt idx="0">
                      <c:v>UNI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{0B72D97A-6833-924F-AAA8-B02C315E6990}</c15:txfldGUID>
                      <c15:f>Sheet3!$A$10</c15:f>
                      <c15:dlblFieldTableCache>
                        <c:ptCount val="1"/>
                        <c:pt idx="0">
                          <c:v>UNI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2654-FD47-8C27-FB62404161D0}"/>
                </c:ext>
              </c:extLst>
            </c:dLbl>
            <c:dLbl>
              <c:idx val="8"/>
              <c:layout>
                <c:manualLayout>
                  <c:x val="5.9496441658078117E-4"/>
                  <c:y val="-1.8750000000004042E-4"/>
                </c:manualLayout>
              </c:layout>
              <c:tx>
                <c:strRef>
                  <c:f>Sheet3!$A$11</c:f>
                  <c:strCache>
                    <c:ptCount val="1"/>
                    <c:pt idx="0">
                      <c:v>VA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{80715785-0040-3642-91B7-7806BA557D9D}</c15:txfldGUID>
                      <c15:f>Sheet3!$A$11</c15:f>
                      <c15:dlblFieldTableCache>
                        <c:ptCount val="1"/>
                        <c:pt idx="0">
                          <c:v>VA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2654-FD47-8C27-FB62404161D0}"/>
                </c:ext>
              </c:extLst>
            </c:dLbl>
            <c:dLbl>
              <c:idx val="9"/>
              <c:layout>
                <c:manualLayout>
                  <c:x val="2.0630963373818464E-3"/>
                  <c:y val="-3.9875000000000001E-2"/>
                </c:manualLayout>
              </c:layout>
              <c:tx>
                <c:strRef>
                  <c:f>Sheet3!$A$12</c:f>
                  <c:strCache>
                    <c:ptCount val="1"/>
                    <c:pt idx="0">
                      <c:v>HST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{861F97B8-54BD-8147-A546-D409A8EFD788}</c15:txfldGUID>
                      <c15:f>Sheet3!$A$12</c15:f>
                      <c15:dlblFieldTableCache>
                        <c:ptCount val="1"/>
                        <c:pt idx="0">
                          <c:v>HST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2654-FD47-8C27-FB62404161D0}"/>
                </c:ext>
              </c:extLst>
            </c:dLbl>
            <c:dLbl>
              <c:idx val="10"/>
              <c:layout>
                <c:manualLayout>
                  <c:x val="9.266267391724748E-4"/>
                  <c:y val="4.2222222222222218E-3"/>
                </c:manualLayout>
              </c:layout>
              <c:tx>
                <c:strRef>
                  <c:f>Sheet3!$A$13</c:f>
                  <c:strCache>
                    <c:ptCount val="1"/>
                    <c:pt idx="0">
                      <c:v>RED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{935619EA-5894-6245-BE48-8046842689D8}</c15:txfldGUID>
                      <c15:f>Sheet3!$A$13</c15:f>
                      <c15:dlblFieldTableCache>
                        <c:ptCount val="1"/>
                        <c:pt idx="0">
                          <c:v>RED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2654-FD47-8C27-FB62404161D0}"/>
                </c:ext>
              </c:extLst>
            </c:dLbl>
            <c:dLbl>
              <c:idx val="11"/>
              <c:layout>
                <c:manualLayout>
                  <c:x val="-5.5172311557349002E-2"/>
                  <c:y val="9.3386979166666662E-2"/>
                </c:manualLayout>
              </c:layout>
              <c:tx>
                <c:strRef>
                  <c:f>Sheet3!$A$14</c:f>
                  <c:strCache>
                    <c:ptCount val="1"/>
                    <c:pt idx="0">
                      <c:v>SCAN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209606440178718E-2"/>
                      <c:h val="6.8990277777777761E-2"/>
                    </c:manualLayout>
                  </c15:layout>
                  <c15:dlblFieldTable>
                    <c15:dlblFTEntry>
                      <c15:txfldGUID>{4EFC0C8D-814D-654A-A7D5-E88B195D0DAC}</c15:txfldGUID>
                      <c15:f>Sheet3!$A$14</c15:f>
                      <c15:dlblFieldTableCache>
                        <c:ptCount val="1"/>
                        <c:pt idx="0">
                          <c:v>SCAN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2654-FD47-8C27-FB62404161D0}"/>
                </c:ext>
              </c:extLst>
            </c:dLbl>
            <c:dLbl>
              <c:idx val="12"/>
              <c:layout>
                <c:manualLayout>
                  <c:x val="6.3502811909673653E-3"/>
                  <c:y val="-9.0069444444444442E-3"/>
                </c:manualLayout>
              </c:layout>
              <c:tx>
                <c:strRef>
                  <c:f>Sheet3!$A$15</c:f>
                  <c:strCache>
                    <c:ptCount val="1"/>
                    <c:pt idx="0">
                      <c:v>NW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{401137F5-4D69-2643-BD0D-79DB9A3A14D8}</c15:txfldGUID>
                      <c15:f>Sheet3!$A$15</c15:f>
                      <c15:dlblFieldTableCache>
                        <c:ptCount val="1"/>
                        <c:pt idx="0">
                          <c:v>NW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2654-FD47-8C27-FB62404161D0}"/>
                </c:ext>
              </c:extLst>
            </c:dLbl>
            <c:dLbl>
              <c:idx val="13"/>
              <c:layout>
                <c:manualLayout>
                  <c:x val="1.2071494660298054E-2"/>
                  <c:y val="-8.0368055555555557E-3"/>
                </c:manualLayout>
              </c:layout>
              <c:tx>
                <c:strRef>
                  <c:f>Sheet3!$A$16</c:f>
                  <c:strCache>
                    <c:ptCount val="1"/>
                    <c:pt idx="0">
                      <c:v>TRNS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{8CA55676-7F7B-0E4D-A51F-ACE311CA8778}</c15:txfldGUID>
                      <c15:f>Sheet3!$A$16</c15:f>
                      <c15:dlblFieldTableCache>
                        <c:ptCount val="1"/>
                        <c:pt idx="0">
                          <c:v>TRNS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2654-FD47-8C27-FB62404161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002060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Sheet3!$B$3:$B$16</c:f>
              <c:numCache>
                <c:formatCode>General</c:formatCode>
                <c:ptCount val="14"/>
                <c:pt idx="0">
                  <c:v>0.14799999999999999</c:v>
                </c:pt>
                <c:pt idx="1">
                  <c:v>8.3000000000000004E-2</c:v>
                </c:pt>
                <c:pt idx="2">
                  <c:v>8.7999999999999995E-2</c:v>
                </c:pt>
                <c:pt idx="3">
                  <c:v>0.107</c:v>
                </c:pt>
                <c:pt idx="4">
                  <c:v>0.1</c:v>
                </c:pt>
                <c:pt idx="5">
                  <c:v>0.11</c:v>
                </c:pt>
                <c:pt idx="6">
                  <c:v>9.7000000000000003E-2</c:v>
                </c:pt>
                <c:pt idx="7">
                  <c:v>0.125</c:v>
                </c:pt>
                <c:pt idx="8">
                  <c:v>0.15</c:v>
                </c:pt>
                <c:pt idx="9">
                  <c:v>0.14299999999999999</c:v>
                </c:pt>
                <c:pt idx="10">
                  <c:v>0.25</c:v>
                </c:pt>
                <c:pt idx="11">
                  <c:v>0.125</c:v>
                </c:pt>
                <c:pt idx="12">
                  <c:v>0.25</c:v>
                </c:pt>
                <c:pt idx="13">
                  <c:v>0.16300000000000001</c:v>
                </c:pt>
              </c:numCache>
            </c:numRef>
          </c:xVal>
          <c:yVal>
            <c:numRef>
              <c:f>Sheet3!$C$3:$C$16</c:f>
              <c:numCache>
                <c:formatCode>General</c:formatCode>
                <c:ptCount val="14"/>
                <c:pt idx="0">
                  <c:v>0.79100000000000004</c:v>
                </c:pt>
                <c:pt idx="1">
                  <c:v>2.7490000000000001</c:v>
                </c:pt>
                <c:pt idx="2">
                  <c:v>4.774</c:v>
                </c:pt>
                <c:pt idx="3">
                  <c:v>8.9879999999999995</c:v>
                </c:pt>
                <c:pt idx="4">
                  <c:v>0.69299999999999995</c:v>
                </c:pt>
                <c:pt idx="5">
                  <c:v>0.95</c:v>
                </c:pt>
                <c:pt idx="6">
                  <c:v>2.331</c:v>
                </c:pt>
                <c:pt idx="7">
                  <c:v>1.5249999999999999</c:v>
                </c:pt>
                <c:pt idx="8">
                  <c:v>5.5510000000000002</c:v>
                </c:pt>
                <c:pt idx="9">
                  <c:v>2.1190000000000002</c:v>
                </c:pt>
                <c:pt idx="10">
                  <c:v>0.74099999999999999</c:v>
                </c:pt>
                <c:pt idx="11">
                  <c:v>0.76200000000000001</c:v>
                </c:pt>
                <c:pt idx="12">
                  <c:v>1.68</c:v>
                </c:pt>
                <c:pt idx="13">
                  <c:v>1.0669999999999999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2654-FD47-8C27-FB6240416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5797215"/>
        <c:axId val="526351823"/>
      </c:scatterChart>
      <c:valAx>
        <c:axId val="525797215"/>
        <c:scaling>
          <c:logBase val="10"/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Intensity (OP/B)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351823"/>
        <c:crossesAt val="1.0000000000000002E-2"/>
        <c:crossBetween val="midCat"/>
      </c:valAx>
      <c:valAx>
        <c:axId val="526351823"/>
        <c:scaling>
          <c:logBase val="2"/>
          <c:orientation val="minMax"/>
          <c:max val="24"/>
          <c:min val="0.1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Performance (GOPS)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5797215"/>
        <c:crossesAt val="1.0000000000000002E-3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/>
              <a:t>VA</a:t>
            </a:r>
            <a:endParaRPr lang="en-US" sz="1800"/>
          </a:p>
        </c:rich>
      </c:tx>
      <c:layout>
        <c:manualLayout>
          <c:xMode val="edge"/>
          <c:yMode val="edge"/>
          <c:x val="6.4999317592466216E-2"/>
          <c:y val="0.7972628472222221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57778333333333332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VA!$S$50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VA!$S$51:$S$55</c:f>
              <c:numCache>
                <c:formatCode>0.00</c:formatCode>
                <c:ptCount val="5"/>
                <c:pt idx="0">
                  <c:v>883.81200000000001</c:v>
                </c:pt>
                <c:pt idx="1">
                  <c:v>443.16500000000002</c:v>
                </c:pt>
                <c:pt idx="2">
                  <c:v>228.26499999999999</c:v>
                </c:pt>
                <c:pt idx="3">
                  <c:v>114.315</c:v>
                </c:pt>
                <c:pt idx="4">
                  <c:v>76.322999999999993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D5-4249-AB31-39B58F9AFD8A}"/>
            </c:ext>
          </c:extLst>
        </c:ser>
        <c:ser>
          <c:idx val="2"/>
          <c:order val="1"/>
          <c:tx>
            <c:strRef>
              <c:f>VA!$T$50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VA!$T$51:$T$55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D5-4249-AB31-39B58F9AFD8A}"/>
            </c:ext>
          </c:extLst>
        </c:ser>
        <c:ser>
          <c:idx val="3"/>
          <c:order val="2"/>
          <c:tx>
            <c:strRef>
              <c:f>VA!$U$50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VA!$U$51:$U$55</c:f>
              <c:numCache>
                <c:formatCode>0.00</c:formatCode>
                <c:ptCount val="5"/>
                <c:pt idx="0">
                  <c:v>94.190400000000011</c:v>
                </c:pt>
                <c:pt idx="1">
                  <c:v>94.190400000000011</c:v>
                </c:pt>
                <c:pt idx="2">
                  <c:v>94.190400000000011</c:v>
                </c:pt>
                <c:pt idx="3">
                  <c:v>94.190400000000011</c:v>
                </c:pt>
                <c:pt idx="4">
                  <c:v>94.190400000000011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D5-4249-AB31-39B58F9AFD8A}"/>
            </c:ext>
          </c:extLst>
        </c:ser>
        <c:ser>
          <c:idx val="4"/>
          <c:order val="3"/>
          <c:tx>
            <c:strRef>
              <c:f>VA!$V$50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VA!$V$51:$V$55</c:f>
              <c:numCache>
                <c:formatCode>0.00</c:formatCode>
                <c:ptCount val="5"/>
                <c:pt idx="0">
                  <c:v>87.730400000000003</c:v>
                </c:pt>
                <c:pt idx="1">
                  <c:v>87.730400000000003</c:v>
                </c:pt>
                <c:pt idx="2">
                  <c:v>87.730400000000003</c:v>
                </c:pt>
                <c:pt idx="3">
                  <c:v>87.730400000000003</c:v>
                </c:pt>
                <c:pt idx="4">
                  <c:v>87.730400000000003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D5-4249-AB31-39B58F9AF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4"/>
          <c:tx>
            <c:strRef>
              <c:f>VA!$W$50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VA!$W$51:$W$55</c:f>
              <c:numCache>
                <c:formatCode>0.00</c:formatCode>
                <c:ptCount val="5"/>
                <c:pt idx="0">
                  <c:v>1</c:v>
                </c:pt>
                <c:pt idx="1">
                  <c:v>1.9943181433551838</c:v>
                </c:pt>
                <c:pt idx="2">
                  <c:v>3.8718682233369113</c:v>
                </c:pt>
                <c:pt idx="3">
                  <c:v>7.7313738354546651</c:v>
                </c:pt>
                <c:pt idx="4">
                  <c:v>11.579890727565742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BD5-4249-AB31-39B58F9AF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0758576"/>
        <c:axId val="1954929296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valAx>
        <c:axId val="19549292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0758576"/>
        <c:crosses val="max"/>
        <c:crossBetween val="between"/>
      </c:valAx>
      <c:catAx>
        <c:axId val="192075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4929296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8764812720605873"/>
          <c:y val="1.7201388888888891E-3"/>
          <c:w val="0.31607649788453668"/>
          <c:h val="0.2495677083333333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>
                <a:effectLst/>
              </a:rPr>
              <a:t>HST-L</a:t>
            </a:r>
            <a:r>
              <a:rPr lang="en-US" sz="1800" b="0" i="0" u="none" strike="noStrike" baseline="0"/>
              <a:t> </a:t>
            </a:r>
            <a:endParaRPr lang="en-US" sz="1800"/>
          </a:p>
        </c:rich>
      </c:tx>
      <c:layout>
        <c:manualLayout>
          <c:xMode val="edge"/>
          <c:yMode val="edge"/>
          <c:x val="0"/>
          <c:y val="0.8016725694444444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57778333333333332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HSTL!$S$50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HSTL!$S$51:$S$55</c:f>
              <c:numCache>
                <c:formatCode>0.00</c:formatCode>
                <c:ptCount val="5"/>
                <c:pt idx="0">
                  <c:v>1631.278</c:v>
                </c:pt>
                <c:pt idx="1">
                  <c:v>819.02300000000002</c:v>
                </c:pt>
                <c:pt idx="2">
                  <c:v>411.71</c:v>
                </c:pt>
                <c:pt idx="3">
                  <c:v>303.67399999999998</c:v>
                </c:pt>
                <c:pt idx="4">
                  <c:v>436.30900000000003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9-F247-BA0C-EFA29C2B354D}"/>
            </c:ext>
          </c:extLst>
        </c:ser>
        <c:ser>
          <c:idx val="2"/>
          <c:order val="1"/>
          <c:tx>
            <c:strRef>
              <c:f>HSTL!$T$50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HSTL!$T$51:$T$55</c:f>
              <c:numCache>
                <c:formatCode>0.00</c:formatCode>
                <c:ptCount val="5"/>
                <c:pt idx="0">
                  <c:v>0.185</c:v>
                </c:pt>
                <c:pt idx="1">
                  <c:v>0.127</c:v>
                </c:pt>
                <c:pt idx="2">
                  <c:v>0.151</c:v>
                </c:pt>
                <c:pt idx="3">
                  <c:v>0.14399999999999999</c:v>
                </c:pt>
                <c:pt idx="4">
                  <c:v>0.14199999999999999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9-F247-BA0C-EFA29C2B354D}"/>
            </c:ext>
          </c:extLst>
        </c:ser>
        <c:ser>
          <c:idx val="3"/>
          <c:order val="2"/>
          <c:tx>
            <c:strRef>
              <c:f>HSTL!$U$50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HSTL!$U$51:$U$55</c:f>
              <c:numCache>
                <c:formatCode>0.00</c:formatCode>
                <c:ptCount val="5"/>
                <c:pt idx="0">
                  <c:v>19.9726</c:v>
                </c:pt>
                <c:pt idx="1">
                  <c:v>19.9726</c:v>
                </c:pt>
                <c:pt idx="2">
                  <c:v>19.9726</c:v>
                </c:pt>
                <c:pt idx="3">
                  <c:v>19.9726</c:v>
                </c:pt>
                <c:pt idx="4">
                  <c:v>19.9726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29-F247-BA0C-EFA29C2B354D}"/>
            </c:ext>
          </c:extLst>
        </c:ser>
        <c:ser>
          <c:idx val="4"/>
          <c:order val="3"/>
          <c:tx>
            <c:strRef>
              <c:f>HSTL!$V$50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HSTL!$V$51:$V$55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29-F247-BA0C-EFA29C2B3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4"/>
          <c:tx>
            <c:strRef>
              <c:f>HSTL!$W$50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HSTL!$W$51:$W$55</c:f>
              <c:numCache>
                <c:formatCode>0.00</c:formatCode>
                <c:ptCount val="5"/>
                <c:pt idx="0">
                  <c:v>1</c:v>
                </c:pt>
                <c:pt idx="1">
                  <c:v>1.9917364958004842</c:v>
                </c:pt>
                <c:pt idx="2">
                  <c:v>3.9622015496344516</c:v>
                </c:pt>
                <c:pt idx="3">
                  <c:v>5.3718066084024318</c:v>
                </c:pt>
                <c:pt idx="4">
                  <c:v>3.7388135472795656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929-F247-BA0C-EFA29C2B3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0758576"/>
        <c:axId val="1954929296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valAx>
        <c:axId val="19549292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0758576"/>
        <c:crosses val="max"/>
        <c:crossBetween val="between"/>
      </c:valAx>
      <c:catAx>
        <c:axId val="192075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4929296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0495733525239027"/>
          <c:y val="1.7201388888888891E-3"/>
          <c:w val="0.28986943559165212"/>
          <c:h val="0.2495677083333333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57948965350886"/>
          <c:y val="5.207888888888889E-2"/>
          <c:w val="0.78103602749875078"/>
          <c:h val="0.72228928571428574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(6)'!$V$32</c:f>
              <c:strCache>
                <c:ptCount val="1"/>
                <c:pt idx="0">
                  <c:v>CPU-DPU (serial)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207886646045291E-3"/>
                  <c:y val="-5.671666666666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(6)'!$V$33:$V$39</c:f>
              <c:numCache>
                <c:formatCode>General</c:formatCode>
                <c:ptCount val="7"/>
                <c:pt idx="0">
                  <c:v>0.33247700000000002</c:v>
                </c:pt>
                <c:pt idx="1">
                  <c:v>0.33347300000000002</c:v>
                </c:pt>
                <c:pt idx="2">
                  <c:v>0.33201199999999997</c:v>
                </c:pt>
                <c:pt idx="3">
                  <c:v>0.33126800000000001</c:v>
                </c:pt>
                <c:pt idx="4">
                  <c:v>0.302512</c:v>
                </c:pt>
                <c:pt idx="5">
                  <c:v>0.300481</c:v>
                </c:pt>
                <c:pt idx="6">
                  <c:v>0.27370800000000001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06-2847-B5AF-7B217FFF7B0A}"/>
            </c:ext>
          </c:extLst>
        </c:ser>
        <c:ser>
          <c:idx val="2"/>
          <c:order val="1"/>
          <c:tx>
            <c:strRef>
              <c:f>'cpudpu_output (6)'!$W$32</c:f>
              <c:strCache>
                <c:ptCount val="1"/>
                <c:pt idx="0">
                  <c:v>DPU-CPU (serial)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06-2847-B5AF-7B217FFF7B0A}"/>
              </c:ext>
            </c:extLst>
          </c:dPt>
          <c:dLbls>
            <c:dLbl>
              <c:idx val="6"/>
              <c:layout>
                <c:manualLayout>
                  <c:x val="-2.1320455046503618E-3"/>
                  <c:y val="-1.218611111111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(6)'!$W$33:$W$39</c:f>
              <c:numCache>
                <c:formatCode>General</c:formatCode>
                <c:ptCount val="7"/>
                <c:pt idx="0">
                  <c:v>0.122087</c:v>
                </c:pt>
                <c:pt idx="1">
                  <c:v>0.12213499999999999</c:v>
                </c:pt>
                <c:pt idx="2">
                  <c:v>0.12211900000000001</c:v>
                </c:pt>
                <c:pt idx="3">
                  <c:v>0.122109</c:v>
                </c:pt>
                <c:pt idx="4">
                  <c:v>0.114958</c:v>
                </c:pt>
                <c:pt idx="5">
                  <c:v>0.11515499999999999</c:v>
                </c:pt>
                <c:pt idx="6">
                  <c:v>0.11561100000000001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C06-2847-B5AF-7B217FFF7B0A}"/>
            </c:ext>
          </c:extLst>
        </c:ser>
        <c:ser>
          <c:idx val="0"/>
          <c:order val="2"/>
          <c:tx>
            <c:strRef>
              <c:f>'cpudpu_output (6)'!$X$32</c:f>
              <c:strCache>
                <c:ptCount val="1"/>
                <c:pt idx="0">
                  <c:v>CPU-DPU (parallel)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squar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-1.803849206349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(6)'!$X$33:$X$39</c:f>
              <c:numCache>
                <c:formatCode>General</c:formatCode>
                <c:ptCount val="7"/>
                <c:pt idx="0">
                  <c:v>0.33203700000000003</c:v>
                </c:pt>
                <c:pt idx="1">
                  <c:v>0.54059000000000001</c:v>
                </c:pt>
                <c:pt idx="2">
                  <c:v>0.73244699999999996</c:v>
                </c:pt>
                <c:pt idx="3">
                  <c:v>0.87673100000000004</c:v>
                </c:pt>
                <c:pt idx="4">
                  <c:v>1.810935</c:v>
                </c:pt>
                <c:pt idx="5">
                  <c:v>4.2348889999999999</c:v>
                </c:pt>
                <c:pt idx="6">
                  <c:v>6.682779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06-2847-B5AF-7B217FFF7B0A}"/>
            </c:ext>
          </c:extLst>
        </c:ser>
        <c:ser>
          <c:idx val="3"/>
          <c:order val="3"/>
          <c:tx>
            <c:strRef>
              <c:f>'cpudpu_output (6)'!$Y$32</c:f>
              <c:strCache>
                <c:ptCount val="1"/>
                <c:pt idx="0">
                  <c:v>DPU-CPU (parallel)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5.05896825396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(6)'!$Y$33:$Y$39</c:f>
              <c:numCache>
                <c:formatCode>General</c:formatCode>
                <c:ptCount val="7"/>
                <c:pt idx="0">
                  <c:v>0.12227</c:v>
                </c:pt>
                <c:pt idx="1">
                  <c:v>0.225214</c:v>
                </c:pt>
                <c:pt idx="2">
                  <c:v>0.42436800000000002</c:v>
                </c:pt>
                <c:pt idx="3">
                  <c:v>0.63153499999999996</c:v>
                </c:pt>
                <c:pt idx="4">
                  <c:v>1.4963979999999999</c:v>
                </c:pt>
                <c:pt idx="5">
                  <c:v>3.1702340000000002</c:v>
                </c:pt>
                <c:pt idx="6">
                  <c:v>4.7395189999999996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C06-2847-B5AF-7B217FFF7B0A}"/>
            </c:ext>
          </c:extLst>
        </c:ser>
        <c:ser>
          <c:idx val="4"/>
          <c:order val="4"/>
          <c:tx>
            <c:strRef>
              <c:f>'cpudpu_output (6)'!$Z$32</c:f>
              <c:strCache>
                <c:ptCount val="1"/>
                <c:pt idx="0">
                  <c:v>CPU-DPU (broadcast)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659892069417642E-3"/>
                  <c:y val="-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(6)'!$Z$33:$Z$39</c:f>
              <c:numCache>
                <c:formatCode>General</c:formatCode>
                <c:ptCount val="7"/>
                <c:pt idx="0">
                  <c:v>0.332812</c:v>
                </c:pt>
                <c:pt idx="1">
                  <c:v>0.66767799999999999</c:v>
                </c:pt>
                <c:pt idx="2">
                  <c:v>1.35345</c:v>
                </c:pt>
                <c:pt idx="3">
                  <c:v>2.5642670000000001</c:v>
                </c:pt>
                <c:pt idx="4">
                  <c:v>5.0996030000000001</c:v>
                </c:pt>
                <c:pt idx="5">
                  <c:v>10.14317</c:v>
                </c:pt>
                <c:pt idx="6">
                  <c:v>16.884644999999999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06-2847-B5AF-7B217FFF7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1.0000000000000004E-5"/>
        <c:auto val="1"/>
        <c:lblAlgn val="ctr"/>
        <c:lblOffset val="100"/>
        <c:noMultiLvlLbl val="0"/>
      </c:catAx>
      <c:valAx>
        <c:axId val="1598601583"/>
        <c:scaling>
          <c:logBase val="2"/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0092248315787661"/>
          <c:y val="9.2460317460317466E-5"/>
          <c:w val="0.54512079195506546"/>
          <c:h val="0.1861523809523809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9305555555556"/>
          <c:y val="8.6959999999999996E-2"/>
          <c:w val="0.86444830246913584"/>
          <c:h val="0.5760477272727272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'2021-06-09'!$E$24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'2021-06-09'!$E$25:$E$45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 formatCode="General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A-BC4F-8AC6-005105DA6D2A}"/>
            </c:ext>
          </c:extLst>
        </c:ser>
        <c:ser>
          <c:idx val="1"/>
          <c:order val="1"/>
          <c:tx>
            <c:strRef>
              <c:f>'2021-06-09'!$D$24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'2021-06-09'!$D$25:$D$45</c:f>
              <c:numCache>
                <c:formatCode>0.00</c:formatCode>
                <c:ptCount val="21"/>
                <c:pt idx="0">
                  <c:v>23.54</c:v>
                </c:pt>
                <c:pt idx="1">
                  <c:v>93.55</c:v>
                </c:pt>
                <c:pt idx="2">
                  <c:v>120.25</c:v>
                </c:pt>
                <c:pt idx="3">
                  <c:v>0.06</c:v>
                </c:pt>
                <c:pt idx="4">
                  <c:v>13.74</c:v>
                </c:pt>
                <c:pt idx="5">
                  <c:v>13.74</c:v>
                </c:pt>
                <c:pt idx="6">
                  <c:v>6.56</c:v>
                </c:pt>
                <c:pt idx="7">
                  <c:v>6.73</c:v>
                </c:pt>
                <c:pt idx="8">
                  <c:v>6.73</c:v>
                </c:pt>
                <c:pt idx="9">
                  <c:v>9.75</c:v>
                </c:pt>
                <c:pt idx="11">
                  <c:v>156.18</c:v>
                </c:pt>
                <c:pt idx="12">
                  <c:v>6.23</c:v>
                </c:pt>
                <c:pt idx="13">
                  <c:v>243.97</c:v>
                </c:pt>
                <c:pt idx="14">
                  <c:v>0.36</c:v>
                </c:pt>
                <c:pt idx="15">
                  <c:v>79.239999999999995</c:v>
                </c:pt>
                <c:pt idx="16">
                  <c:v>15.82</c:v>
                </c:pt>
                <c:pt idx="18" formatCode="0.0">
                  <c:v>9.8605210255326767</c:v>
                </c:pt>
                <c:pt idx="19" formatCode="0.0">
                  <c:v>21.793010245270111</c:v>
                </c:pt>
                <c:pt idx="20">
                  <c:v>13.210080701562879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A-BC4F-8AC6-005105DA6D2A}"/>
            </c:ext>
          </c:extLst>
        </c:ser>
        <c:ser>
          <c:idx val="0"/>
          <c:order val="2"/>
          <c:tx>
            <c:strRef>
              <c:f>'2021-06-09'!$C$24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'2021-06-09'!$C$25:$C$45</c:f>
              <c:numCache>
                <c:formatCode>0.00</c:formatCode>
                <c:ptCount val="21"/>
                <c:pt idx="0">
                  <c:v>5.22</c:v>
                </c:pt>
                <c:pt idx="1">
                  <c:v>28.54</c:v>
                </c:pt>
                <c:pt idx="2">
                  <c:v>39.14</c:v>
                </c:pt>
                <c:pt idx="3">
                  <c:v>1.6306</c:v>
                </c:pt>
                <c:pt idx="4">
                  <c:v>16.350000000000001</c:v>
                </c:pt>
                <c:pt idx="5">
                  <c:v>4.13</c:v>
                </c:pt>
                <c:pt idx="6">
                  <c:v>1.28</c:v>
                </c:pt>
                <c:pt idx="7">
                  <c:v>1.79</c:v>
                </c:pt>
                <c:pt idx="8">
                  <c:v>2.4700000000000002</c:v>
                </c:pt>
                <c:pt idx="9">
                  <c:v>6.57</c:v>
                </c:pt>
                <c:pt idx="11">
                  <c:v>4.8550000000000004</c:v>
                </c:pt>
                <c:pt idx="12">
                  <c:v>0.06</c:v>
                </c:pt>
                <c:pt idx="13">
                  <c:v>3.5886</c:v>
                </c:pt>
                <c:pt idx="14" formatCode="0.0000">
                  <c:v>3.7000000000000002E-3</c:v>
                </c:pt>
                <c:pt idx="15">
                  <c:v>0.81679999999999997</c:v>
                </c:pt>
                <c:pt idx="16">
                  <c:v>3.6600000000000001E-2</c:v>
                </c:pt>
                <c:pt idx="18" formatCode="0.0">
                  <c:v>5.4674974142595438</c:v>
                </c:pt>
                <c:pt idx="19" formatCode="0.0">
                  <c:v>0.2207211817262667</c:v>
                </c:pt>
                <c:pt idx="20">
                  <c:v>1.6353742533980469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A-BC4F-8AC6-005105DA6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2E-2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56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Energy savings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1217125"/>
          <c:y val="1.9815656565656564E-2"/>
          <c:w val="0.35107685185185183"/>
          <c:h val="6.8767171717171727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42735042736"/>
          <c:y val="3.4725185185185185E-2"/>
          <c:w val="0.80509358974358969"/>
          <c:h val="0.688691927247920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tx>
                <c:strRef>
                  <c:f>'/Users/el1goluj/Documents/ZURICH/PROJECTS/UPMEM/upmem-workloads/Microbenchmarks/AI/[ai_output.xlsx]ai_output (4)'!$J$2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{D9A3805E-A974-E640-A7B9-D5B61D3F2B43}</c15:txfldGUID>
                      <c15:f>'/Users/el1goluj/Documents/ZURICH/PROJECTS/UPMEM/upmem-workloads/Microbenchmarks/AI/[ai_output.xlsx]ai_output (4)'!$J$2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FF8B-5F4C-8BBF-ED4DE736661E}"/>
                </c:ext>
              </c:extLst>
            </c:dLbl>
            <c:dLbl>
              <c:idx val="1"/>
              <c:tx>
                <c:strRef>
                  <c:f>'/Users/el1goluj/Documents/ZURICH/PROJECTS/UPMEM/upmem-workloads/Microbenchmarks/AI/[ai_output.xlsx]ai_output (4)'!$J$3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{D19374FE-1779-2D4C-BCC1-35F15EAB2F0D}</c15:txfldGUID>
                      <c15:f>'/Users/el1goluj/Documents/ZURICH/PROJECTS/UPMEM/upmem-workloads/Microbenchmarks/AI/[ai_output.xlsx]ai_output (4)'!$J$3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FF8B-5F4C-8BBF-ED4DE736661E}"/>
                </c:ext>
              </c:extLst>
            </c:dLbl>
            <c:dLbl>
              <c:idx val="2"/>
              <c:tx>
                <c:strRef>
                  <c:f>'/Users/el1goluj/Documents/ZURICH/PROJECTS/UPMEM/upmem-workloads/Microbenchmarks/AI/[ai_output.xlsx]ai_output (4)'!$J$4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{CC3C0962-5B72-0B4D-A73D-5C935A68EA4C}</c15:txfldGUID>
                      <c15:f>'/Users/el1goluj/Documents/ZURICH/PROJECTS/UPMEM/upmem-workloads/Microbenchmarks/AI/[ai_output.xlsx]ai_output (4)'!$J$4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FF8B-5F4C-8BBF-ED4DE736661E}"/>
                </c:ext>
              </c:extLst>
            </c:dLbl>
            <c:dLbl>
              <c:idx val="3"/>
              <c:tx>
                <c:strRef>
                  <c:f>'/Users/el1goluj/Documents/ZURICH/PROJECTS/UPMEM/upmem-workloads/Microbenchmarks/AI/[ai_output.xlsx]ai_output (4)'!$J$5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{6CC3DD96-7EDD-4D4D-8E35-DD03EB5A213F}</c15:txfldGUID>
                      <c15:f>'/Users/el1goluj/Documents/ZURICH/PROJECTS/UPMEM/upmem-workloads/Microbenchmarks/AI/[ai_output.xlsx]ai_output (4)'!$J$5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FF8B-5F4C-8BBF-ED4DE736661E}"/>
                </c:ext>
              </c:extLst>
            </c:dLbl>
            <c:dLbl>
              <c:idx val="4"/>
              <c:tx>
                <c:strRef>
                  <c:f>'/Users/el1goluj/Documents/ZURICH/PROJECTS/UPMEM/upmem-workloads/Microbenchmarks/AI/[ai_output.xlsx]ai_output (4)'!$J$6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{28C13518-6654-A849-AE2C-BFC488F0C360}</c15:txfldGUID>
                      <c15:f>'/Users/el1goluj/Documents/ZURICH/PROJECTS/UPMEM/upmem-workloads/Microbenchmarks/AI/[ai_output.xlsx]ai_output (4)'!$J$6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FF8B-5F4C-8BBF-ED4DE736661E}"/>
                </c:ext>
              </c:extLst>
            </c:dLbl>
            <c:dLbl>
              <c:idx val="5"/>
              <c:tx>
                <c:strRef>
                  <c:f>'/Users/el1goluj/Documents/ZURICH/PROJECTS/UPMEM/upmem-workloads/Microbenchmarks/AI/[ai_output.xlsx]ai_output (4)'!$J$7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{6EE1080A-C29B-2046-A103-D1D534ABFF62}</c15:txfldGUID>
                      <c15:f>'/Users/el1goluj/Documents/ZURICH/PROJECTS/UPMEM/upmem-workloads/Microbenchmarks/AI/[ai_output.xlsx]ai_output (4)'!$J$7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FF8B-5F4C-8BBF-ED4DE736661E}"/>
                </c:ext>
              </c:extLst>
            </c:dLbl>
            <c:dLbl>
              <c:idx val="6"/>
              <c:tx>
                <c:strRef>
                  <c:f>'/Users/el1goluj/Documents/ZURICH/PROJECTS/UPMEM/upmem-workloads/Microbenchmarks/AI/[ai_output.xlsx]ai_output (4)'!$J$8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{AC12BDF8-F88C-C74F-8F1B-DABA1BBFCB4B}</c15:txfldGUID>
                      <c15:f>'/Users/el1goluj/Documents/ZURICH/PROJECTS/UPMEM/upmem-workloads/Microbenchmarks/AI/[ai_output.xlsx]ai_output (4)'!$J$8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FF8B-5F4C-8BBF-ED4DE736661E}"/>
                </c:ext>
              </c:extLst>
            </c:dLbl>
            <c:dLbl>
              <c:idx val="7"/>
              <c:tx>
                <c:strRef>
                  <c:f>'/Users/el1goluj/Documents/ZURICH/PROJECTS/UPMEM/upmem-workloads/Microbenchmarks/AI/[ai_output.xlsx]ai_output (4)'!$J$9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{B692CA57-1C6D-0246-A32D-EB9E8BF78379}</c15:txfldGUID>
                      <c15:f>'/Users/el1goluj/Documents/ZURICH/PROJECTS/UPMEM/upmem-workloads/Microbenchmarks/AI/[ai_output.xlsx]ai_output (4)'!$J$9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FF8B-5F4C-8BBF-ED4DE736661E}"/>
                </c:ext>
              </c:extLst>
            </c:dLbl>
            <c:dLbl>
              <c:idx val="8"/>
              <c:tx>
                <c:strRef>
                  <c:f>'/Users/el1goluj/Documents/ZURICH/PROJECTS/UPMEM/upmem-workloads/Microbenchmarks/AI/[ai_output.xlsx]ai_output (4)'!$J$10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{93F23148-6BD8-EE45-9815-470C229B6C37}</c15:txfldGUID>
                      <c15:f>'/Users/el1goluj/Documents/ZURICH/PROJECTS/UPMEM/upmem-workloads/Microbenchmarks/AI/[ai_output.xlsx]ai_output (4)'!$J$10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FF8B-5F4C-8BBF-ED4DE736661E}"/>
                </c:ext>
              </c:extLst>
            </c:dLbl>
            <c:dLbl>
              <c:idx val="9"/>
              <c:tx>
                <c:strRef>
                  <c:f>'/Users/el1goluj/Documents/ZURICH/PROJECTS/UPMEM/upmem-workloads/Microbenchmarks/AI/[ai_output.xlsx]ai_output (4)'!$J$11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{410341AE-5E36-9249-98BF-9D26954B6FC5}</c15:txfldGUID>
                      <c15:f>'/Users/el1goluj/Documents/ZURICH/PROJECTS/UPMEM/upmem-workloads/Microbenchmarks/AI/[ai_output.xlsx]ai_output (4)'!$J$11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FF8B-5F4C-8BBF-ED4DE736661E}"/>
                </c:ext>
              </c:extLst>
            </c:dLbl>
            <c:dLbl>
              <c:idx val="10"/>
              <c:tx>
                <c:strRef>
                  <c:f>'/Users/el1goluj/Documents/ZURICH/PROJECTS/UPMEM/upmem-workloads/Microbenchmarks/AI/[ai_output.xlsx]ai_output (4)'!$J$12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{A510C0B6-DDFD-8E45-980A-ABDBA3BAEDED}</c15:txfldGUID>
                      <c15:f>'/Users/el1goluj/Documents/ZURICH/PROJECTS/UPMEM/upmem-workloads/Microbenchmarks/AI/[ai_output.xlsx]ai_output (4)'!$J$12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FF8B-5F4C-8BBF-ED4DE736661E}"/>
                </c:ext>
              </c:extLst>
            </c:dLbl>
            <c:dLbl>
              <c:idx val="11"/>
              <c:tx>
                <c:strRef>
                  <c:f>'/Users/el1goluj/Documents/ZURICH/PROJECTS/UPMEM/upmem-workloads/Microbenchmarks/AI/[ai_output.xlsx]ai_output (4)'!$J$13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{89BDCA5B-0A11-0D4B-BD9B-5BC9CA4630AE}</c15:txfldGUID>
                      <c15:f>'/Users/el1goluj/Documents/ZURICH/PROJECTS/UPMEM/upmem-workloads/Microbenchmarks/AI/[ai_output.xlsx]ai_output (4)'!$J$13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FF8B-5F4C-8BBF-ED4DE736661E}"/>
                </c:ext>
              </c:extLst>
            </c:dLbl>
            <c:dLbl>
              <c:idx val="12"/>
              <c:tx>
                <c:strRef>
                  <c:f>'/Users/el1goluj/Documents/ZURICH/PROJECTS/UPMEM/upmem-workloads/Microbenchmarks/AI/[ai_output.xlsx]ai_output (4)'!$J$14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{3A3D1860-C308-F34E-83B0-ADBA9504ABD8}</c15:txfldGUID>
                      <c15:f>'/Users/el1goluj/Documents/ZURICH/PROJECTS/UPMEM/upmem-workloads/Microbenchmarks/AI/[ai_output.xlsx]ai_output (4)'!$J$14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FF8B-5F4C-8BBF-ED4DE736661E}"/>
                </c:ext>
              </c:extLst>
            </c:dLbl>
            <c:dLbl>
              <c:idx val="13"/>
              <c:tx>
                <c:strRef>
                  <c:f>'/Users/el1goluj/Documents/ZURICH/PROJECTS/UPMEM/upmem-workloads/Microbenchmarks/AI/[ai_output.xlsx]ai_output (4)'!$J$15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{EE90F1B7-72A3-F648-8B51-573923594476}</c15:txfldGUID>
                      <c15:f>'/Users/el1goluj/Documents/ZURICH/PROJECTS/UPMEM/upmem-workloads/Microbenchmarks/AI/[ai_output.xlsx]ai_output (4)'!$J$15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FF8B-5F4C-8BBF-ED4DE736661E}"/>
                </c:ext>
              </c:extLst>
            </c:dLbl>
            <c:dLbl>
              <c:idx val="14"/>
              <c:tx>
                <c:strRef>
                  <c:f>'/Users/el1goluj/Documents/ZURICH/PROJECTS/UPMEM/upmem-workloads/Microbenchmarks/AI/[ai_output.xlsx]ai_output (4)'!$J$16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{E00833C5-BA76-294E-9165-CC3659E8455A}</c15:txfldGUID>
                      <c15:f>'/Users/el1goluj/Documents/ZURICH/PROJECTS/UPMEM/upmem-workloads/Microbenchmarks/AI/[ai_output.xlsx]ai_output (4)'!$J$16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FF8B-5F4C-8BBF-ED4DE736661E}"/>
                </c:ext>
              </c:extLst>
            </c:dLbl>
            <c:dLbl>
              <c:idx val="15"/>
              <c:tx>
                <c:strRef>
                  <c:f>'/Users/el1goluj/Documents/ZURICH/PROJECTS/UPMEM/upmem-workloads/Microbenchmarks/AI/[ai_output.xlsx]ai_output (4)'!$J$17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{33FA9139-0BDC-864B-9E87-86AB64075A28}</c15:txfldGUID>
                      <c15:f>'/Users/el1goluj/Documents/ZURICH/PROJECTS/UPMEM/upmem-workloads/Microbenchmarks/AI/[ai_output.xlsx]ai_output (4)'!$J$17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FF8B-5F4C-8BBF-ED4DE736661E}"/>
                </c:ext>
              </c:extLst>
            </c:dLbl>
            <c:dLbl>
              <c:idx val="16"/>
              <c:tx>
                <c:strRef>
                  <c:f>'/Users/el1goluj/Documents/ZURICH/PROJECTS/UPMEM/upmem-workloads/Microbenchmarks/AI/[ai_output.xlsx]ai_output (4)'!$J$18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{097DB7EC-8689-F747-A48D-552C867DA9CE}</c15:txfldGUID>
                      <c15:f>'/Users/el1goluj/Documents/ZURICH/PROJECTS/UPMEM/upmem-workloads/Microbenchmarks/AI/[ai_output.xlsx]ai_output (4)'!$J$18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FF8B-5F4C-8BBF-ED4DE736661E}"/>
                </c:ext>
              </c:extLst>
            </c:dLbl>
            <c:dLbl>
              <c:idx val="17"/>
              <c:tx>
                <c:strRef>
                  <c:f>'/Users/el1goluj/Documents/ZURICH/PROJECTS/UPMEM/upmem-workloads/Microbenchmarks/AI/[ai_output.xlsx]ai_output (4)'!$J$19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{79E1AAFB-496F-0041-BC11-4FED38C78AEC}</c15:txfldGUID>
                      <c15:f>'/Users/el1goluj/Documents/ZURICH/PROJECTS/UPMEM/upmem-workloads/Microbenchmarks/AI/[ai_output.xlsx]ai_output (4)'!$J$19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FF8B-5F4C-8BBF-ED4DE736661E}"/>
                </c:ext>
              </c:extLst>
            </c:dLbl>
            <c:dLbl>
              <c:idx val="18"/>
              <c:tx>
                <c:strRef>
                  <c:f>'/Users/el1goluj/Documents/ZURICH/PROJECTS/UPMEM/upmem-workloads/Microbenchmarks/AI/[ai_output.xlsx]ai_output (4)'!$J$20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{C6CC79BD-6F18-0B4C-AFA5-73064779ACC3}</c15:txfldGUID>
                      <c15:f>'/Users/el1goluj/Documents/ZURICH/PROJECTS/UPMEM/upmem-workloads/Microbenchmarks/AI/[ai_output.xlsx]ai_output (4)'!$J$20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FF8B-5F4C-8BBF-ED4DE736661E}"/>
                </c:ext>
              </c:extLst>
            </c:dLbl>
            <c:dLbl>
              <c:idx val="19"/>
              <c:tx>
                <c:strRef>
                  <c:f>'/Users/el1goluj/Documents/ZURICH/PROJECTS/UPMEM/upmem-workloads/Microbenchmarks/AI/[ai_output.xlsx]ai_output (4)'!$J$21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{A494B3D4-895F-6742-AD04-0C152C67C212}</c15:txfldGUID>
                      <c15:f>'/Users/el1goluj/Documents/ZURICH/PROJECTS/UPMEM/upmem-workloads/Microbenchmarks/AI/[ai_output.xlsx]ai_output (4)'!$J$21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FF8B-5F4C-8BBF-ED4DE736661E}"/>
                </c:ext>
              </c:extLst>
            </c:dLbl>
            <c:dLbl>
              <c:idx val="20"/>
              <c:tx>
                <c:strRef>
                  <c:f>'/Users/el1goluj/Documents/ZURICH/PROJECTS/UPMEM/upmem-workloads/Microbenchmarks/AI/[ai_output.xlsx]ai_output (4)'!$J$22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{23E37D0D-5405-C044-A16B-5544EC36C6D0}</c15:txfldGUID>
                      <c15:f>'/Users/el1goluj/Documents/ZURICH/PROJECTS/UPMEM/upmem-workloads/Microbenchmarks/AI/[ai_output.xlsx]ai_output (4)'!$J$22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FF8B-5F4C-8BBF-ED4DE736661E}"/>
                </c:ext>
              </c:extLst>
            </c:dLbl>
            <c:dLbl>
              <c:idx val="21"/>
              <c:tx>
                <c:strRef>
                  <c:f>'/Users/el1goluj/Documents/ZURICH/PROJECTS/UPMEM/upmem-workloads/Microbenchmarks/AI/[ai_output.xlsx]ai_output (4)'!$J$23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{46C305C0-FA8C-9A43-B262-8E39B63A479C}</c15:txfldGUID>
                      <c15:f>'/Users/el1goluj/Documents/ZURICH/PROJECTS/UPMEM/upmem-workloads/Microbenchmarks/AI/[ai_output.xlsx]ai_output (4)'!$J$23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FF8B-5F4C-8BBF-ED4DE736661E}"/>
                </c:ext>
              </c:extLst>
            </c:dLbl>
            <c:dLbl>
              <c:idx val="22"/>
              <c:tx>
                <c:strRef>
                  <c:f>'/Users/el1goluj/Documents/ZURICH/PROJECTS/UPMEM/upmem-workloads/Microbenchmarks/AI/[ai_output.xlsx]ai_output (4)'!$J$24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{324A08CA-D955-554F-B0BA-73B3A3B59EF9}</c15:txfldGUID>
                      <c15:f>'/Users/el1goluj/Documents/ZURICH/PROJECTS/UPMEM/upmem-workloads/Microbenchmarks/AI/[ai_output.xlsx]ai_output (4)'!$J$24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FF8B-5F4C-8BBF-ED4DE736661E}"/>
                </c:ext>
              </c:extLst>
            </c:dLbl>
            <c:dLbl>
              <c:idx val="23"/>
              <c:tx>
                <c:strRef>
                  <c:f>'/Users/el1goluj/Documents/ZURICH/PROJECTS/UPMEM/upmem-workloads/Microbenchmarks/AI/[ai_output.xlsx]ai_output (4)'!$J$25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{9ED591F4-613F-724E-8BC8-B4DD8F350BA1}</c15:txfldGUID>
                      <c15:f>'/Users/el1goluj/Documents/ZURICH/PROJECTS/UPMEM/upmem-workloads/Microbenchmarks/AI/[ai_output.xlsx]ai_output (4)'!$J$25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FF8B-5F4C-8BBF-ED4DE736661E}"/>
                </c:ext>
              </c:extLst>
            </c:dLbl>
            <c:dLbl>
              <c:idx val="24"/>
              <c:tx>
                <c:strRef>
                  <c:f>'/Users/el1goluj/Documents/ZURICH/PROJECTS/UPMEM/upmem-workloads/Microbenchmarks/AI/[ai_output.xlsx]ai_output (4)'!$J$26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{5AAE3172-2C89-E341-881E-891561193A0C}</c15:txfldGUID>
                      <c15:f>'/Users/el1goluj/Documents/ZURICH/PROJECTS/UPMEM/upmem-workloads/Microbenchmarks/AI/[ai_output.xlsx]ai_output (4)'!$J$26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FF8B-5F4C-8BBF-ED4DE736661E}"/>
                </c:ext>
              </c:extLst>
            </c:dLbl>
            <c:dLbl>
              <c:idx val="25"/>
              <c:tx>
                <c:strRef>
                  <c:f>'/Users/el1goluj/Documents/ZURICH/PROJECTS/UPMEM/upmem-workloads/Microbenchmarks/AI/[ai_output.xlsx]ai_output (4)'!$J$27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{9216CAE9-5642-4A4C-941D-2671E4B1AF3B}</c15:txfldGUID>
                      <c15:f>'/Users/el1goluj/Documents/ZURICH/PROJECTS/UPMEM/upmem-workloads/Microbenchmarks/AI/[ai_output.xlsx]ai_output (4)'!$J$27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FF8B-5F4C-8BBF-ED4DE736661E}"/>
                </c:ext>
              </c:extLst>
            </c:dLbl>
            <c:dLbl>
              <c:idx val="26"/>
              <c:tx>
                <c:strRef>
                  <c:f>'/Users/el1goluj/Documents/ZURICH/PROJECTS/UPMEM/upmem-workloads/Microbenchmarks/AI/[ai_output.xlsx]ai_output (4)'!$J$28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{F25EBE13-A8C7-3543-8756-FFE0CF7BAF84}</c15:txfldGUID>
                      <c15:f>'/Users/el1goluj/Documents/ZURICH/PROJECTS/UPMEM/upmem-workloads/Microbenchmarks/AI/[ai_output.xlsx]ai_output (4)'!$J$28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FF8B-5F4C-8BBF-ED4DE736661E}"/>
                </c:ext>
              </c:extLst>
            </c:dLbl>
            <c:dLbl>
              <c:idx val="27"/>
              <c:tx>
                <c:strRef>
                  <c:f>'/Users/el1goluj/Documents/ZURICH/PROJECTS/UPMEM/upmem-workloads/Microbenchmarks/AI/[ai_output.xlsx]ai_output (4)'!$J$29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{17049C06-C225-EB40-89B1-B6BCCA4084CC}</c15:txfldGUID>
                      <c15:f>'/Users/el1goluj/Documents/ZURICH/PROJECTS/UPMEM/upmem-workloads/Microbenchmarks/AI/[ai_output.xlsx]ai_output (4)'!$J$29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FF8B-5F4C-8BBF-ED4DE736661E}"/>
                </c:ext>
              </c:extLst>
            </c:dLbl>
            <c:dLbl>
              <c:idx val="28"/>
              <c:tx>
                <c:strRef>
                  <c:f>'/Users/el1goluj/Documents/ZURICH/PROJECTS/UPMEM/upmem-workloads/Microbenchmarks/AI/[ai_output.xlsx]ai_output (4)'!$J$30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{E150759E-81E1-024F-B11D-BD7B25EBF76A}</c15:txfldGUID>
                      <c15:f>'/Users/el1goluj/Documents/ZURICH/PROJECTS/UPMEM/upmem-workloads/Microbenchmarks/AI/[ai_output.xlsx]ai_output (4)'!$J$30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FF8B-5F4C-8BBF-ED4DE736661E}"/>
                </c:ext>
              </c:extLst>
            </c:dLbl>
            <c:dLbl>
              <c:idx val="29"/>
              <c:tx>
                <c:strRef>
                  <c:f>'/Users/el1goluj/Documents/ZURICH/PROJECTS/UPMEM/upmem-workloads/Microbenchmarks/AI/[ai_output.xlsx]ai_output (4)'!$J$31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{26126E14-EB09-904A-A198-7B1F4D06568E}</c15:txfldGUID>
                      <c15:f>'/Users/el1goluj/Documents/ZURICH/PROJECTS/UPMEM/upmem-workloads/Microbenchmarks/AI/[ai_output.xlsx]ai_output (4)'!$J$31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FF8B-5F4C-8BBF-ED4DE736661E}"/>
                </c:ext>
              </c:extLst>
            </c:dLbl>
            <c:dLbl>
              <c:idx val="30"/>
              <c:tx>
                <c:strRef>
                  <c:f>'/Users/el1goluj/Documents/ZURICH/PROJECTS/UPMEM/upmem-workloads/Microbenchmarks/AI/[ai_output.xlsx]ai_output (4)'!$J$32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{A31CDB42-2B5F-DE48-87F9-D83A29C616E1}</c15:txfldGUID>
                      <c15:f>'/Users/el1goluj/Documents/ZURICH/PROJECTS/UPMEM/upmem-workloads/Microbenchmarks/AI/[ai_output.xlsx]ai_output (4)'!$J$32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FF8B-5F4C-8BBF-ED4DE736661E}"/>
                </c:ext>
              </c:extLst>
            </c:dLbl>
            <c:dLbl>
              <c:idx val="31"/>
              <c:tx>
                <c:strRef>
                  <c:f>'/Users/el1goluj/Documents/ZURICH/PROJECTS/UPMEM/upmem-workloads/Microbenchmarks/AI/[ai_output.xlsx]ai_output (4)'!$J$33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{5C715A86-9B3E-D343-8055-FDAA4780BF16}</c15:txfldGUID>
                      <c15:f>'/Users/el1goluj/Documents/ZURICH/PROJECTS/UPMEM/upmem-workloads/Microbenchmarks/AI/[ai_output.xlsx]ai_output (4)'!$J$33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FF8B-5F4C-8BBF-ED4DE736661E}"/>
                </c:ext>
              </c:extLst>
            </c:dLbl>
            <c:dLbl>
              <c:idx val="32"/>
              <c:tx>
                <c:strRef>
                  <c:f>'/Users/el1goluj/Documents/ZURICH/PROJECTS/UPMEM/upmem-workloads/Microbenchmarks/AI/[ai_output.xlsx]ai_output (4)'!$J$34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{4B96CE99-8515-B84A-8544-8B525ED466B3}</c15:txfldGUID>
                      <c15:f>'/Users/el1goluj/Documents/ZURICH/PROJECTS/UPMEM/upmem-workloads/Microbenchmarks/AI/[ai_output.xlsx]ai_output (4)'!$J$34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FF8B-5F4C-8BBF-ED4DE736661E}"/>
                </c:ext>
              </c:extLst>
            </c:dLbl>
            <c:dLbl>
              <c:idx val="33"/>
              <c:tx>
                <c:strRef>
                  <c:f>'/Users/el1goluj/Documents/ZURICH/PROJECTS/UPMEM/upmem-workloads/Microbenchmarks/AI/[ai_output.xlsx]ai_output (4)'!$J$35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{2455801C-31A1-7249-B28A-66D4A349DF42}</c15:txfldGUID>
                      <c15:f>'/Users/el1goluj/Documents/ZURICH/PROJECTS/UPMEM/upmem-workloads/Microbenchmarks/AI/[ai_output.xlsx]ai_output (4)'!$J$35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FF8B-5F4C-8BBF-ED4DE736661E}"/>
                </c:ext>
              </c:extLst>
            </c:dLbl>
            <c:dLbl>
              <c:idx val="34"/>
              <c:tx>
                <c:strRef>
                  <c:f>'/Users/el1goluj/Documents/ZURICH/PROJECTS/UPMEM/upmem-workloads/Microbenchmarks/AI/[ai_output.xlsx]ai_output (4)'!$J$36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{F53BF447-73DD-A74A-93BB-DE72CEB2EAD0}</c15:txfldGUID>
                      <c15:f>'/Users/el1goluj/Documents/ZURICH/PROJECTS/UPMEM/upmem-workloads/Microbenchmarks/AI/[ai_output.xlsx]ai_output (4)'!$J$36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FF8B-5F4C-8BBF-ED4DE736661E}"/>
                </c:ext>
              </c:extLst>
            </c:dLbl>
            <c:dLbl>
              <c:idx val="35"/>
              <c:tx>
                <c:strRef>
                  <c:f>'/Users/el1goluj/Documents/ZURICH/PROJECTS/UPMEM/upmem-workloads/Microbenchmarks/AI/[ai_output.xlsx]ai_output (4)'!$J$37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{D7E901CB-CE42-264B-965E-2EFB160E70DE}</c15:txfldGUID>
                      <c15:f>'/Users/el1goluj/Documents/ZURICH/PROJECTS/UPMEM/upmem-workloads/Microbenchmarks/AI/[ai_output.xlsx]ai_output (4)'!$J$37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FF8B-5F4C-8BBF-ED4DE736661E}"/>
                </c:ext>
              </c:extLst>
            </c:dLbl>
            <c:dLbl>
              <c:idx val="36"/>
              <c:tx>
                <c:strRef>
                  <c:f>'/Users/el1goluj/Documents/ZURICH/PROJECTS/UPMEM/upmem-workloads/Microbenchmarks/AI/[ai_output.xlsx]ai_output (4)'!$J$38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{327AA931-E345-1744-8262-C224A0AEA59C}</c15:txfldGUID>
                      <c15:f>'/Users/el1goluj/Documents/ZURICH/PROJECTS/UPMEM/upmem-workloads/Microbenchmarks/AI/[ai_output.xlsx]ai_output (4)'!$J$38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FF8B-5F4C-8BBF-ED4DE736661E}"/>
                </c:ext>
              </c:extLst>
            </c:dLbl>
            <c:dLbl>
              <c:idx val="37"/>
              <c:tx>
                <c:strRef>
                  <c:f>'/Users/el1goluj/Documents/ZURICH/PROJECTS/UPMEM/upmem-workloads/Microbenchmarks/AI/[ai_output.xlsx]ai_output (4)'!$J$39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{946AB3DD-D3D2-1A49-A9ED-7DA8EF84A280}</c15:txfldGUID>
                      <c15:f>'/Users/el1goluj/Documents/ZURICH/PROJECTS/UPMEM/upmem-workloads/Microbenchmarks/AI/[ai_output.xlsx]ai_output (4)'!$J$39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FF8B-5F4C-8BBF-ED4DE736661E}"/>
                </c:ext>
              </c:extLst>
            </c:dLbl>
            <c:dLbl>
              <c:idx val="38"/>
              <c:tx>
                <c:strRef>
                  <c:f>'/Users/el1goluj/Documents/ZURICH/PROJECTS/UPMEM/upmem-workloads/Microbenchmarks/AI/[ai_output.xlsx]ai_output (4)'!$J$40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{7F4C0D96-2123-1849-B07C-DF073642B5E0}</c15:txfldGUID>
                      <c15:f>'/Users/el1goluj/Documents/ZURICH/PROJECTS/UPMEM/upmem-workloads/Microbenchmarks/AI/[ai_output.xlsx]ai_output (4)'!$J$40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FF8B-5F4C-8BBF-ED4DE736661E}"/>
                </c:ext>
              </c:extLst>
            </c:dLbl>
            <c:dLbl>
              <c:idx val="39"/>
              <c:tx>
                <c:strRef>
                  <c:f>'/Users/el1goluj/Documents/ZURICH/PROJECTS/UPMEM/upmem-workloads/Microbenchmarks/AI/[ai_output.xlsx]ai_output (4)'!$J$41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{311742A7-E1A3-3A41-B2E9-3474242A76AA}</c15:txfldGUID>
                      <c15:f>'/Users/el1goluj/Documents/ZURICH/PROJECTS/UPMEM/upmem-workloads/Microbenchmarks/AI/[ai_output.xlsx]ai_output (4)'!$J$41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FF8B-5F4C-8BBF-ED4DE736661E}"/>
                </c:ext>
              </c:extLst>
            </c:dLbl>
            <c:dLbl>
              <c:idx val="40"/>
              <c:tx>
                <c:strRef>
                  <c:f>'/Users/el1goluj/Documents/ZURICH/PROJECTS/UPMEM/upmem-workloads/Microbenchmarks/AI/[ai_output.xlsx]ai_output (4)'!$J$42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{FD8F614F-F816-DD47-81AA-1065299CE34D}</c15:txfldGUID>
                      <c15:f>'/Users/el1goluj/Documents/ZURICH/PROJECTS/UPMEM/upmem-workloads/Microbenchmarks/AI/[ai_output.xlsx]ai_output (4)'!$J$42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FF8B-5F4C-8BBF-ED4DE736661E}"/>
                </c:ext>
              </c:extLst>
            </c:dLbl>
            <c:dLbl>
              <c:idx val="41"/>
              <c:tx>
                <c:strRef>
                  <c:f>'/Users/el1goluj/Documents/ZURICH/PROJECTS/UPMEM/upmem-workloads/Microbenchmarks/AI/[ai_output.xlsx]ai_output (4)'!$J$43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{4DA412C7-7EE9-384F-B764-09250827A391}</c15:txfldGUID>
                      <c15:f>'/Users/el1goluj/Documents/ZURICH/PROJECTS/UPMEM/upmem-workloads/Microbenchmarks/AI/[ai_output.xlsx]ai_output (4)'!$J$43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FF8B-5F4C-8BBF-ED4DE736661E}"/>
                </c:ext>
              </c:extLst>
            </c:dLbl>
            <c:dLbl>
              <c:idx val="42"/>
              <c:tx>
                <c:strRef>
                  <c:f>'/Users/el1goluj/Documents/ZURICH/PROJECTS/UPMEM/upmem-workloads/Microbenchmarks/AI/[ai_output.xlsx]ai_output (4)'!$J$44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{90CF9CEA-A455-ED4B-851D-F421A23589D1}</c15:txfldGUID>
                      <c15:f>'/Users/el1goluj/Documents/ZURICH/PROJECTS/UPMEM/upmem-workloads/Microbenchmarks/AI/[ai_output.xlsx]ai_output (4)'!$J$44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A-FF8B-5F4C-8BBF-ED4DE736661E}"/>
                </c:ext>
              </c:extLst>
            </c:dLbl>
            <c:dLbl>
              <c:idx val="43"/>
              <c:tx>
                <c:strRef>
                  <c:f>'/Users/el1goluj/Documents/ZURICH/PROJECTS/UPMEM/upmem-workloads/Microbenchmarks/AI/[ai_output.xlsx]ai_output (4)'!$J$45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{AEAE3C84-EEE7-0741-B1EB-0CCE6B3A8E3E}</c15:txfldGUID>
                      <c15:f>'/Users/el1goluj/Documents/ZURICH/PROJECTS/UPMEM/upmem-workloads/Microbenchmarks/AI/[ai_output.xlsx]ai_output (4)'!$J$45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B-FF8B-5F4C-8BBF-ED4DE736661E}"/>
                </c:ext>
              </c:extLst>
            </c:dLbl>
            <c:dLbl>
              <c:idx val="44"/>
              <c:tx>
                <c:strRef>
                  <c:f>'/Users/el1goluj/Documents/ZURICH/PROJECTS/UPMEM/upmem-workloads/Microbenchmarks/AI/[ai_output.xlsx]ai_output (4)'!$J$46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{59BFCE5C-2C28-4949-9E45-B0C6B1C935BC}</c15:txfldGUID>
                      <c15:f>'/Users/el1goluj/Documents/ZURICH/PROJECTS/UPMEM/upmem-workloads/Microbenchmarks/AI/[ai_output.xlsx]ai_output (4)'!$J$46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C-FF8B-5F4C-8BBF-ED4DE736661E}"/>
                </c:ext>
              </c:extLst>
            </c:dLbl>
            <c:dLbl>
              <c:idx val="45"/>
              <c:tx>
                <c:strRef>
                  <c:f>'/Users/el1goluj/Documents/ZURICH/PROJECTS/UPMEM/upmem-workloads/Microbenchmarks/AI/[ai_output.xlsx]ai_output (4)'!$J$47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{32B47E74-223B-DD4A-92CA-76F997BF2A20}</c15:txfldGUID>
                      <c15:f>'/Users/el1goluj/Documents/ZURICH/PROJECTS/UPMEM/upmem-workloads/Microbenchmarks/AI/[ai_output.xlsx]ai_output (4)'!$J$47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D-FF8B-5F4C-8BBF-ED4DE736661E}"/>
                </c:ext>
              </c:extLst>
            </c:dLbl>
            <c:dLbl>
              <c:idx val="46"/>
              <c:tx>
                <c:strRef>
                  <c:f>'/Users/el1goluj/Documents/ZURICH/PROJECTS/UPMEM/upmem-workloads/Microbenchmarks/AI/[ai_output.xlsx]ai_output (4)'!$J$48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{6CD96242-1F0C-7D4F-A83B-709699DA416B}</c15:txfldGUID>
                      <c15:f>'/Users/el1goluj/Documents/ZURICH/PROJECTS/UPMEM/upmem-workloads/Microbenchmarks/AI/[ai_output.xlsx]ai_output (4)'!$J$48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E-FF8B-5F4C-8BBF-ED4DE736661E}"/>
                </c:ext>
              </c:extLst>
            </c:dLbl>
            <c:dLbl>
              <c:idx val="47"/>
              <c:tx>
                <c:strRef>
                  <c:f>'/Users/el1goluj/Documents/ZURICH/PROJECTS/UPMEM/upmem-workloads/Microbenchmarks/AI/[ai_output.xlsx]ai_output (4)'!$J$49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{2CF230A1-C4DB-9941-B51B-06B7371FB226}</c15:txfldGUID>
                      <c15:f>'/Users/el1goluj/Documents/ZURICH/PROJECTS/UPMEM/upmem-workloads/Microbenchmarks/AI/[ai_output.xlsx]ai_output (4)'!$J$49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F-FF8B-5F4C-8BBF-ED4DE736661E}"/>
                </c:ext>
              </c:extLst>
            </c:dLbl>
            <c:dLbl>
              <c:idx val="48"/>
              <c:tx>
                <c:strRef>
                  <c:f>'/Users/el1goluj/Documents/ZURICH/PROJECTS/UPMEM/upmem-workloads/Microbenchmarks/AI/[ai_output.xlsx]ai_output (4)'!$J$50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{F562AE39-892A-CB4D-87EB-F23733D9FAF6}</c15:txfldGUID>
                      <c15:f>'/Users/el1goluj/Documents/ZURICH/PROJECTS/UPMEM/upmem-workloads/Microbenchmarks/AI/[ai_output.xlsx]ai_output (4)'!$J$50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0-FF8B-5F4C-8BBF-ED4DE736661E}"/>
                </c:ext>
              </c:extLst>
            </c:dLbl>
            <c:dLbl>
              <c:idx val="49"/>
              <c:tx>
                <c:strRef>
                  <c:f>'/Users/el1goluj/Documents/ZURICH/PROJECTS/UPMEM/upmem-workloads/Microbenchmarks/AI/[ai_output.xlsx]ai_output (4)'!$J$51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{6BEC73B2-F9C0-8E4A-B563-060A9015B1AB}</c15:txfldGUID>
                      <c15:f>'/Users/el1goluj/Documents/ZURICH/PROJECTS/UPMEM/upmem-workloads/Microbenchmarks/AI/[ai_output.xlsx]ai_output (4)'!$J$51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1-FF8B-5F4C-8BBF-ED4DE736661E}"/>
                </c:ext>
              </c:extLst>
            </c:dLbl>
            <c:dLbl>
              <c:idx val="50"/>
              <c:tx>
                <c:strRef>
                  <c:f>'/Users/el1goluj/Documents/ZURICH/PROJECTS/UPMEM/upmem-workloads/Microbenchmarks/AI/[ai_output.xlsx]ai_output (4)'!$J$52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{3ED7BEF1-F9BE-6B48-AD1A-E0BAE0DB4D5F}</c15:txfldGUID>
                      <c15:f>'/Users/el1goluj/Documents/ZURICH/PROJECTS/UPMEM/upmem-workloads/Microbenchmarks/AI/[ai_output.xlsx]ai_output (4)'!$J$52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2-FF8B-5F4C-8BBF-ED4DE736661E}"/>
                </c:ext>
              </c:extLst>
            </c:dLbl>
            <c:dLbl>
              <c:idx val="51"/>
              <c:tx>
                <c:strRef>
                  <c:f>'/Users/el1goluj/Documents/ZURICH/PROJECTS/UPMEM/upmem-workloads/Microbenchmarks/AI/[ai_output.xlsx]ai_output (4)'!$J$53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{028DA275-7144-7143-8045-0B91A941730B}</c15:txfldGUID>
                      <c15:f>'/Users/el1goluj/Documents/ZURICH/PROJECTS/UPMEM/upmem-workloads/Microbenchmarks/AI/[ai_output.xlsx]ai_output (4)'!$J$53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3-FF8B-5F4C-8BBF-ED4DE736661E}"/>
                </c:ext>
              </c:extLst>
            </c:dLbl>
            <c:dLbl>
              <c:idx val="52"/>
              <c:tx>
                <c:strRef>
                  <c:f>'/Users/el1goluj/Documents/ZURICH/PROJECTS/UPMEM/upmem-workloads/Microbenchmarks/AI/[ai_output.xlsx]ai_output (4)'!$J$54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{B292B2F6-041C-E04E-94CE-21FDC3D4AA88}</c15:txfldGUID>
                      <c15:f>'/Users/el1goluj/Documents/ZURICH/PROJECTS/UPMEM/upmem-workloads/Microbenchmarks/AI/[ai_output.xlsx]ai_output (4)'!$J$54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4-FF8B-5F4C-8BBF-ED4DE736661E}"/>
                </c:ext>
              </c:extLst>
            </c:dLbl>
            <c:dLbl>
              <c:idx val="53"/>
              <c:tx>
                <c:strRef>
                  <c:f>'/Users/el1goluj/Documents/ZURICH/PROJECTS/UPMEM/upmem-workloads/Microbenchmarks/AI/[ai_output.xlsx]ai_output (4)'!$J$55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{CC542B7F-D4F6-3C48-AF0A-7A805A8E3080}</c15:txfldGUID>
                      <c15:f>'/Users/el1goluj/Documents/ZURICH/PROJECTS/UPMEM/upmem-workloads/Microbenchmarks/AI/[ai_output.xlsx]ai_output (4)'!$J$55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5-FF8B-5F4C-8BBF-ED4DE736661E}"/>
                </c:ext>
              </c:extLst>
            </c:dLbl>
            <c:dLbl>
              <c:idx val="54"/>
              <c:tx>
                <c:strRef>
                  <c:f>'/Users/el1goluj/Documents/ZURICH/PROJECTS/UPMEM/upmem-workloads/Microbenchmarks/AI/[ai_output.xlsx]ai_output (4)'!$J$56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{ECA76574-EEF2-3049-9795-7FDFEDBC507D}</c15:txfldGUID>
                      <c15:f>'/Users/el1goluj/Documents/ZURICH/PROJECTS/UPMEM/upmem-workloads/Microbenchmarks/AI/[ai_output.xlsx]ai_output (4)'!$J$56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6-FF8B-5F4C-8BBF-ED4DE736661E}"/>
                </c:ext>
              </c:extLst>
            </c:dLbl>
            <c:dLbl>
              <c:idx val="55"/>
              <c:tx>
                <c:strRef>
                  <c:f>'/Users/el1goluj/Documents/ZURICH/PROJECTS/UPMEM/upmem-workloads/Microbenchmarks/AI/[ai_output.xlsx]ai_output (4)'!$J$57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{C804660F-A871-614E-924C-CA54AB2983F1}</c15:txfldGUID>
                      <c15:f>'/Users/el1goluj/Documents/ZURICH/PROJECTS/UPMEM/upmem-workloads/Microbenchmarks/AI/[ai_output.xlsx]ai_output (4)'!$J$57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7-FF8B-5F4C-8BBF-ED4DE736661E}"/>
                </c:ext>
              </c:extLst>
            </c:dLbl>
            <c:dLbl>
              <c:idx val="56"/>
              <c:tx>
                <c:strRef>
                  <c:f>'/Users/el1goluj/Documents/ZURICH/PROJECTS/UPMEM/upmem-workloads/Microbenchmarks/AI/[ai_output.xlsx]ai_output (4)'!$J$58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{DC433E23-6FA5-BE47-86EF-32EE4FD01E69}</c15:txfldGUID>
                      <c15:f>'/Users/el1goluj/Documents/ZURICH/PROJECTS/UPMEM/upmem-workloads/Microbenchmarks/AI/[ai_output.xlsx]ai_output (4)'!$J$58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8-FF8B-5F4C-8BBF-ED4DE736661E}"/>
                </c:ext>
              </c:extLst>
            </c:dLbl>
            <c:dLbl>
              <c:idx val="57"/>
              <c:tx>
                <c:strRef>
                  <c:f>'/Users/el1goluj/Documents/ZURICH/PROJECTS/UPMEM/upmem-workloads/Microbenchmarks/AI/[ai_output.xlsx]ai_output (4)'!$J$59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{64C964CC-6955-4244-B2E8-70396817A7A2}</c15:txfldGUID>
                      <c15:f>'/Users/el1goluj/Documents/ZURICH/PROJECTS/UPMEM/upmem-workloads/Microbenchmarks/AI/[ai_output.xlsx]ai_output (4)'!$J$59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9-FF8B-5F4C-8BBF-ED4DE736661E}"/>
                </c:ext>
              </c:extLst>
            </c:dLbl>
            <c:dLbl>
              <c:idx val="58"/>
              <c:tx>
                <c:strRef>
                  <c:f>'/Users/el1goluj/Documents/ZURICH/PROJECTS/UPMEM/upmem-workloads/Microbenchmarks/AI/[ai_output.xlsx]ai_output (4)'!$J$60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{0E0D5982-37A0-184B-89FE-21002267B80E}</c15:txfldGUID>
                      <c15:f>'/Users/el1goluj/Documents/ZURICH/PROJECTS/UPMEM/upmem-workloads/Microbenchmarks/AI/[ai_output.xlsx]ai_output (4)'!$J$60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A-FF8B-5F4C-8BBF-ED4DE736661E}"/>
                </c:ext>
              </c:extLst>
            </c:dLbl>
            <c:dLbl>
              <c:idx val="59"/>
              <c:tx>
                <c:strRef>
                  <c:f>'/Users/el1goluj/Documents/ZURICH/PROJECTS/UPMEM/upmem-workloads/Microbenchmarks/AI/[ai_output.xlsx]ai_output (4)'!$J$61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{4EA81241-88D4-AA46-B8E8-44D42083A040}</c15:txfldGUID>
                      <c15:f>'/Users/el1goluj/Documents/ZURICH/PROJECTS/UPMEM/upmem-workloads/Microbenchmarks/AI/[ai_output.xlsx]ai_output (4)'!$J$61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B-FF8B-5F4C-8BBF-ED4DE736661E}"/>
                </c:ext>
              </c:extLst>
            </c:dLbl>
            <c:dLbl>
              <c:idx val="60"/>
              <c:tx>
                <c:strRef>
                  <c:f>'/Users/el1goluj/Documents/ZURICH/PROJECTS/UPMEM/upmem-workloads/Microbenchmarks/AI/[ai_output.xlsx]ai_output (4)'!$J$62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{06AE9877-C1A1-CA49-8BF4-1D035F27075F}</c15:txfldGUID>
                      <c15:f>'/Users/el1goluj/Documents/ZURICH/PROJECTS/UPMEM/upmem-workloads/Microbenchmarks/AI/[ai_output.xlsx]ai_output (4)'!$J$62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C-FF8B-5F4C-8BBF-ED4DE736661E}"/>
                </c:ext>
              </c:extLst>
            </c:dLbl>
            <c:dLbl>
              <c:idx val="61"/>
              <c:tx>
                <c:strRef>
                  <c:f>'/Users/el1goluj/Documents/ZURICH/PROJECTS/UPMEM/upmem-workloads/Microbenchmarks/AI/[ai_output.xlsx]ai_output (4)'!$J$63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{A4162561-4C81-2C4E-A062-56D0282BD199}</c15:txfldGUID>
                      <c15:f>'/Users/el1goluj/Documents/ZURICH/PROJECTS/UPMEM/upmem-workloads/Microbenchmarks/AI/[ai_output.xlsx]ai_output (4)'!$J$63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D-FF8B-5F4C-8BBF-ED4DE736661E}"/>
                </c:ext>
              </c:extLst>
            </c:dLbl>
            <c:dLbl>
              <c:idx val="62"/>
              <c:tx>
                <c:strRef>
                  <c:f>'/Users/el1goluj/Documents/ZURICH/PROJECTS/UPMEM/upmem-workloads/Microbenchmarks/AI/[ai_output.xlsx]ai_output (4)'!$J$64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{CDED98DB-4DB0-6D40-9482-AA035B754858}</c15:txfldGUID>
                      <c15:f>'/Users/el1goluj/Documents/ZURICH/PROJECTS/UPMEM/upmem-workloads/Microbenchmarks/AI/[ai_output.xlsx]ai_output (4)'!$J$64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E-FF8B-5F4C-8BBF-ED4DE736661E}"/>
                </c:ext>
              </c:extLst>
            </c:dLbl>
            <c:dLbl>
              <c:idx val="63"/>
              <c:tx>
                <c:strRef>
                  <c:f>'/Users/el1goluj/Documents/ZURICH/PROJECTS/UPMEM/upmem-workloads/Microbenchmarks/AI/[ai_output.xlsx]ai_output (4)'!$J$65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{84E5B545-1580-A849-93EF-2200E0BDD3FF}</c15:txfldGUID>
                      <c15:f>'/Users/el1goluj/Documents/ZURICH/PROJECTS/UPMEM/upmem-workloads/Microbenchmarks/AI/[ai_output.xlsx]ai_output (4)'!$J$65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F-FF8B-5F4C-8BBF-ED4DE736661E}"/>
                </c:ext>
              </c:extLst>
            </c:dLbl>
            <c:dLbl>
              <c:idx val="64"/>
              <c:tx>
                <c:strRef>
                  <c:f>'/Users/el1goluj/Documents/ZURICH/PROJECTS/UPMEM/upmem-workloads/Microbenchmarks/AI/[ai_output.xlsx]ai_output (4)'!$J$66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{1218D422-5DA8-D347-B99D-34DD4E505750}</c15:txfldGUID>
                      <c15:f>'/Users/el1goluj/Documents/ZURICH/PROJECTS/UPMEM/upmem-workloads/Microbenchmarks/AI/[ai_output.xlsx]ai_output (4)'!$J$66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0-FF8B-5F4C-8BBF-ED4DE736661E}"/>
                </c:ext>
              </c:extLst>
            </c:dLbl>
            <c:dLbl>
              <c:idx val="65"/>
              <c:tx>
                <c:strRef>
                  <c:f>'/Users/el1goluj/Documents/ZURICH/PROJECTS/UPMEM/upmem-workloads/Microbenchmarks/AI/[ai_output.xlsx]ai_output (4)'!$J$67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{3EC89F53-6A22-DE41-99D4-BFF41EC2DE72}</c15:txfldGUID>
                      <c15:f>'/Users/el1goluj/Documents/ZURICH/PROJECTS/UPMEM/upmem-workloads/Microbenchmarks/AI/[ai_output.xlsx]ai_output (4)'!$J$67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1-FF8B-5F4C-8BBF-ED4DE736661E}"/>
                </c:ext>
              </c:extLst>
            </c:dLbl>
            <c:dLbl>
              <c:idx val="66"/>
              <c:tx>
                <c:strRef>
                  <c:f>'/Users/el1goluj/Documents/ZURICH/PROJECTS/UPMEM/upmem-workloads/Microbenchmarks/AI/[ai_output.xlsx]ai_output (4)'!$J$68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{B6A4BB43-F7B0-A945-AAEC-83013A107942}</c15:txfldGUID>
                      <c15:f>'/Users/el1goluj/Documents/ZURICH/PROJECTS/UPMEM/upmem-workloads/Microbenchmarks/AI/[ai_output.xlsx]ai_output (4)'!$J$68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2-FF8B-5F4C-8BBF-ED4DE736661E}"/>
                </c:ext>
              </c:extLst>
            </c:dLbl>
            <c:dLbl>
              <c:idx val="67"/>
              <c:tx>
                <c:strRef>
                  <c:f>'/Users/el1goluj/Documents/ZURICH/PROJECTS/UPMEM/upmem-workloads/Microbenchmarks/AI/[ai_output.xlsx]ai_output (4)'!$J$69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{8299508F-C067-B340-AA6C-0EC9DCF6FA39}</c15:txfldGUID>
                      <c15:f>'/Users/el1goluj/Documents/ZURICH/PROJECTS/UPMEM/upmem-workloads/Microbenchmarks/AI/[ai_output.xlsx]ai_output (4)'!$J$69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3-FF8B-5F4C-8BBF-ED4DE736661E}"/>
                </c:ext>
              </c:extLst>
            </c:dLbl>
            <c:dLbl>
              <c:idx val="68"/>
              <c:tx>
                <c:strRef>
                  <c:f>'/Users/el1goluj/Documents/ZURICH/PROJECTS/UPMEM/upmem-workloads/Microbenchmarks/AI/[ai_output.xlsx]ai_output (4)'!$J$70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{A4A0A743-FF1B-7349-9FA9-1B725BE9F3B9}</c15:txfldGUID>
                      <c15:f>'/Users/el1goluj/Documents/ZURICH/PROJECTS/UPMEM/upmem-workloads/Microbenchmarks/AI/[ai_output.xlsx]ai_output (4)'!$J$70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4-FF8B-5F4C-8BBF-ED4DE736661E}"/>
                </c:ext>
              </c:extLst>
            </c:dLbl>
            <c:dLbl>
              <c:idx val="69"/>
              <c:tx>
                <c:strRef>
                  <c:f>'/Users/el1goluj/Documents/ZURICH/PROJECTS/UPMEM/upmem-workloads/Microbenchmarks/AI/[ai_output.xlsx]ai_output (4)'!$J$71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{3482587F-A0AF-1941-92C3-2C936E6ECDFD}</c15:txfldGUID>
                      <c15:f>'/Users/el1goluj/Documents/ZURICH/PROJECTS/UPMEM/upmem-workloads/Microbenchmarks/AI/[ai_output.xlsx]ai_output (4)'!$J$71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5-FF8B-5F4C-8BBF-ED4DE736661E}"/>
                </c:ext>
              </c:extLst>
            </c:dLbl>
            <c:dLbl>
              <c:idx val="70"/>
              <c:tx>
                <c:strRef>
                  <c:f>'/Users/el1goluj/Documents/ZURICH/PROJECTS/UPMEM/upmem-workloads/Microbenchmarks/AI/[ai_output.xlsx]ai_output (4)'!$J$72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{323D1585-9669-A049-88AB-986B74886E2E}</c15:txfldGUID>
                      <c15:f>'/Users/el1goluj/Documents/ZURICH/PROJECTS/UPMEM/upmem-workloads/Microbenchmarks/AI/[ai_output.xlsx]ai_output (4)'!$J$72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6-FF8B-5F4C-8BBF-ED4DE736661E}"/>
                </c:ext>
              </c:extLst>
            </c:dLbl>
            <c:dLbl>
              <c:idx val="71"/>
              <c:tx>
                <c:strRef>
                  <c:f>'/Users/el1goluj/Documents/ZURICH/PROJECTS/UPMEM/upmem-workloads/Microbenchmarks/AI/[ai_output.xlsx]ai_output (4)'!$J$73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{9A06500C-059C-7D48-A5EB-DDD5A5C5ECA0}</c15:txfldGUID>
                      <c15:f>'/Users/el1goluj/Documents/ZURICH/PROJECTS/UPMEM/upmem-workloads/Microbenchmarks/AI/[ai_output.xlsx]ai_output (4)'!$J$73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7-FF8B-5F4C-8BBF-ED4DE736661E}"/>
                </c:ext>
              </c:extLst>
            </c:dLbl>
            <c:dLbl>
              <c:idx val="72"/>
              <c:tx>
                <c:strRef>
                  <c:f>'/Users/el1goluj/Documents/ZURICH/PROJECTS/UPMEM/upmem-workloads/Microbenchmarks/AI/[ai_output.xlsx]ai_output (4)'!$J$74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{524B0295-297A-B847-AB32-A08147D9639B}</c15:txfldGUID>
                      <c15:f>'/Users/el1goluj/Documents/ZURICH/PROJECTS/UPMEM/upmem-workloads/Microbenchmarks/AI/[ai_output.xlsx]ai_output (4)'!$J$74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8-FF8B-5F4C-8BBF-ED4DE736661E}"/>
                </c:ext>
              </c:extLst>
            </c:dLbl>
            <c:dLbl>
              <c:idx val="73"/>
              <c:tx>
                <c:strRef>
                  <c:f>'/Users/el1goluj/Documents/ZURICH/PROJECTS/UPMEM/upmem-workloads/Microbenchmarks/AI/[ai_output.xlsx]ai_output (4)'!$J$75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{357CE88E-6E09-C441-AC0C-940C074E4E1F}</c15:txfldGUID>
                      <c15:f>'/Users/el1goluj/Documents/ZURICH/PROJECTS/UPMEM/upmem-workloads/Microbenchmarks/AI/[ai_output.xlsx]ai_output (4)'!$J$75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9-FF8B-5F4C-8BBF-ED4DE736661E}"/>
                </c:ext>
              </c:extLst>
            </c:dLbl>
            <c:dLbl>
              <c:idx val="74"/>
              <c:tx>
                <c:strRef>
                  <c:f>'/Users/el1goluj/Documents/ZURICH/PROJECTS/UPMEM/upmem-workloads/Microbenchmarks/AI/[ai_output.xlsx]ai_output (4)'!$J$76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{4E4E4AD6-C591-6D48-B254-CCA366B41CD5}</c15:txfldGUID>
                      <c15:f>'/Users/el1goluj/Documents/ZURICH/PROJECTS/UPMEM/upmem-workloads/Microbenchmarks/AI/[ai_output.xlsx]ai_output (4)'!$J$76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A-FF8B-5F4C-8BBF-ED4DE736661E}"/>
                </c:ext>
              </c:extLst>
            </c:dLbl>
            <c:dLbl>
              <c:idx val="75"/>
              <c:tx>
                <c:strRef>
                  <c:f>'/Users/el1goluj/Documents/ZURICH/PROJECTS/UPMEM/upmem-workloads/Microbenchmarks/AI/[ai_output.xlsx]ai_output (4)'!$J$77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{46D0FBB4-14D9-384D-A25C-544B38F12849}</c15:txfldGUID>
                      <c15:f>'/Users/el1goluj/Documents/ZURICH/PROJECTS/UPMEM/upmem-workloads/Microbenchmarks/AI/[ai_output.xlsx]ai_output (4)'!$J$77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B-FF8B-5F4C-8BBF-ED4DE736661E}"/>
                </c:ext>
              </c:extLst>
            </c:dLbl>
            <c:dLbl>
              <c:idx val="76"/>
              <c:tx>
                <c:strRef>
                  <c:f>'/Users/el1goluj/Documents/ZURICH/PROJECTS/UPMEM/upmem-workloads/Microbenchmarks/AI/[ai_output.xlsx]ai_output (4)'!$J$78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{11664F6E-E291-8143-8B4D-CC15D029CBF7}</c15:txfldGUID>
                      <c15:f>'/Users/el1goluj/Documents/ZURICH/PROJECTS/UPMEM/upmem-workloads/Microbenchmarks/AI/[ai_output.xlsx]ai_output (4)'!$J$78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C-FF8B-5F4C-8BBF-ED4DE736661E}"/>
                </c:ext>
              </c:extLst>
            </c:dLbl>
            <c:dLbl>
              <c:idx val="77"/>
              <c:tx>
                <c:strRef>
                  <c:f>'/Users/el1goluj/Documents/ZURICH/PROJECTS/UPMEM/upmem-workloads/Microbenchmarks/AI/[ai_output.xlsx]ai_output (4)'!$J$79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{00A59AEA-14C6-3747-8BCE-D6495C57EE5D}</c15:txfldGUID>
                      <c15:f>'/Users/el1goluj/Documents/ZURICH/PROJECTS/UPMEM/upmem-workloads/Microbenchmarks/AI/[ai_output.xlsx]ai_output (4)'!$J$79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D-FF8B-5F4C-8BBF-ED4DE736661E}"/>
                </c:ext>
              </c:extLst>
            </c:dLbl>
            <c:dLbl>
              <c:idx val="78"/>
              <c:tx>
                <c:strRef>
                  <c:f>'/Users/el1goluj/Documents/ZURICH/PROJECTS/UPMEM/upmem-workloads/Microbenchmarks/AI/[ai_output.xlsx]ai_output (4)'!$J$80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{B9CEFB42-C62B-D741-BBF0-DBF6104FC6E0}</c15:txfldGUID>
                      <c15:f>'/Users/el1goluj/Documents/ZURICH/PROJECTS/UPMEM/upmem-workloads/Microbenchmarks/AI/[ai_output.xlsx]ai_output (4)'!$J$80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E-FF8B-5F4C-8BBF-ED4DE736661E}"/>
                </c:ext>
              </c:extLst>
            </c:dLbl>
            <c:dLbl>
              <c:idx val="79"/>
              <c:tx>
                <c:strRef>
                  <c:f>'/Users/el1goluj/Documents/ZURICH/PROJECTS/UPMEM/upmem-workloads/Microbenchmarks/AI/[ai_output.xlsx]ai_output (4)'!$J$81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{D2CA7A6D-3DD7-424F-8B80-95271EB6017E}</c15:txfldGUID>
                      <c15:f>'/Users/el1goluj/Documents/ZURICH/PROJECTS/UPMEM/upmem-workloads/Microbenchmarks/AI/[ai_output.xlsx]ai_output (4)'!$J$81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F-FF8B-5F4C-8BBF-ED4DE736661E}"/>
                </c:ext>
              </c:extLst>
            </c:dLbl>
            <c:dLbl>
              <c:idx val="80"/>
              <c:tx>
                <c:strRef>
                  <c:f>'/Users/el1goluj/Documents/ZURICH/PROJECTS/UPMEM/upmem-workloads/Microbenchmarks/AI/[ai_output.xlsx]ai_output (4)'!$J$82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{17D6F8DE-876B-F644-86CE-7CAE94AF70F6}</c15:txfldGUID>
                      <c15:f>'/Users/el1goluj/Documents/ZURICH/PROJECTS/UPMEM/upmem-workloads/Microbenchmarks/AI/[ai_output.xlsx]ai_output (4)'!$J$82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0-FF8B-5F4C-8BBF-ED4DE736661E}"/>
                </c:ext>
              </c:extLst>
            </c:dLbl>
            <c:dLbl>
              <c:idx val="81"/>
              <c:tx>
                <c:strRef>
                  <c:f>'/Users/el1goluj/Documents/ZURICH/PROJECTS/UPMEM/upmem-workloads/Microbenchmarks/AI/[ai_output.xlsx]ai_output (4)'!$J$83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{FBD3E6EB-FC02-8046-A8CF-DE21704FB4AE}</c15:txfldGUID>
                      <c15:f>'/Users/el1goluj/Documents/ZURICH/PROJECTS/UPMEM/upmem-workloads/Microbenchmarks/AI/[ai_output.xlsx]ai_output (4)'!$J$83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1-FF8B-5F4C-8BBF-ED4DE736661E}"/>
                </c:ext>
              </c:extLst>
            </c:dLbl>
            <c:dLbl>
              <c:idx val="82"/>
              <c:tx>
                <c:strRef>
                  <c:f>'/Users/el1goluj/Documents/ZURICH/PROJECTS/UPMEM/upmem-workloads/Microbenchmarks/AI/[ai_output.xlsx]ai_output (4)'!$J$84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{DF9683B1-4AB7-864F-9747-10A6BC20D093}</c15:txfldGUID>
                      <c15:f>'/Users/el1goluj/Documents/ZURICH/PROJECTS/UPMEM/upmem-workloads/Microbenchmarks/AI/[ai_output.xlsx]ai_output (4)'!$J$84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2-FF8B-5F4C-8BBF-ED4DE736661E}"/>
                </c:ext>
              </c:extLst>
            </c:dLbl>
            <c:dLbl>
              <c:idx val="83"/>
              <c:tx>
                <c:strRef>
                  <c:f>'/Users/el1goluj/Documents/ZURICH/PROJECTS/UPMEM/upmem-workloads/Microbenchmarks/AI/[ai_output.xlsx]ai_output (4)'!$J$85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{514CFBE7-DF5C-564A-AEB4-4EE969ED7FE9}</c15:txfldGUID>
                      <c15:f>'/Users/el1goluj/Documents/ZURICH/PROJECTS/UPMEM/upmem-workloads/Microbenchmarks/AI/[ai_output.xlsx]ai_output (4)'!$J$85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3-FF8B-5F4C-8BBF-ED4DE736661E}"/>
                </c:ext>
              </c:extLst>
            </c:dLbl>
            <c:dLbl>
              <c:idx val="84"/>
              <c:tx>
                <c:strRef>
                  <c:f>'/Users/el1goluj/Documents/ZURICH/PROJECTS/UPMEM/upmem-workloads/Microbenchmarks/AI/[ai_output.xlsx]ai_output (4)'!$J$86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{41CBA7CC-EA8B-1242-8D00-E6BDB0DFE1C2}</c15:txfldGUID>
                      <c15:f>'/Users/el1goluj/Documents/ZURICH/PROJECTS/UPMEM/upmem-workloads/Microbenchmarks/AI/[ai_output.xlsx]ai_output (4)'!$J$86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4-FF8B-5F4C-8BBF-ED4DE736661E}"/>
                </c:ext>
              </c:extLst>
            </c:dLbl>
            <c:dLbl>
              <c:idx val="85"/>
              <c:tx>
                <c:strRef>
                  <c:f>'/Users/el1goluj/Documents/ZURICH/PROJECTS/UPMEM/upmem-workloads/Microbenchmarks/AI/[ai_output.xlsx]ai_output (4)'!$J$87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{27B5A0EE-D701-114A-927F-F2D78CA7C62B}</c15:txfldGUID>
                      <c15:f>'/Users/el1goluj/Documents/ZURICH/PROJECTS/UPMEM/upmem-workloads/Microbenchmarks/AI/[ai_output.xlsx]ai_output (4)'!$J$87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5-FF8B-5F4C-8BBF-ED4DE736661E}"/>
                </c:ext>
              </c:extLst>
            </c:dLbl>
            <c:dLbl>
              <c:idx val="86"/>
              <c:tx>
                <c:strRef>
                  <c:f>'/Users/el1goluj/Documents/ZURICH/PROJECTS/UPMEM/upmem-workloads/Microbenchmarks/AI/[ai_output.xlsx]ai_output (4)'!$J$88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{DA6F6CD5-F207-6044-8008-8ED00BBCE85D}</c15:txfldGUID>
                      <c15:f>'/Users/el1goluj/Documents/ZURICH/PROJECTS/UPMEM/upmem-workloads/Microbenchmarks/AI/[ai_output.xlsx]ai_output (4)'!$J$88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6-FF8B-5F4C-8BBF-ED4DE736661E}"/>
                </c:ext>
              </c:extLst>
            </c:dLbl>
            <c:dLbl>
              <c:idx val="87"/>
              <c:tx>
                <c:strRef>
                  <c:f>'/Users/el1goluj/Documents/ZURICH/PROJECTS/UPMEM/upmem-workloads/Microbenchmarks/AI/[ai_output.xlsx]ai_output (4)'!$J$89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{73EB2AFB-C028-2C40-BAA3-4F713C3A64C6}</c15:txfldGUID>
                      <c15:f>'/Users/el1goluj/Documents/ZURICH/PROJECTS/UPMEM/upmem-workloads/Microbenchmarks/AI/[ai_output.xlsx]ai_output (4)'!$J$89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7-FF8B-5F4C-8BBF-ED4DE736661E}"/>
                </c:ext>
              </c:extLst>
            </c:dLbl>
            <c:dLbl>
              <c:idx val="88"/>
              <c:tx>
                <c:strRef>
                  <c:f>'/Users/el1goluj/Documents/ZURICH/PROJECTS/UPMEM/upmem-workloads/Microbenchmarks/AI/[ai_output.xlsx]ai_output (4)'!$J$90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{ED91DB1F-A95D-4E49-81C1-B23238A8BDC3}</c15:txfldGUID>
                      <c15:f>'/Users/el1goluj/Documents/ZURICH/PROJECTS/UPMEM/upmem-workloads/Microbenchmarks/AI/[ai_output.xlsx]ai_output (4)'!$J$90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8-FF8B-5F4C-8BBF-ED4DE736661E}"/>
                </c:ext>
              </c:extLst>
            </c:dLbl>
            <c:dLbl>
              <c:idx val="89"/>
              <c:tx>
                <c:strRef>
                  <c:f>'/Users/el1goluj/Documents/ZURICH/PROJECTS/UPMEM/upmem-workloads/Microbenchmarks/AI/[ai_output.xlsx]ai_output (4)'!$J$91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{18C9591B-4F82-7340-BC85-C72FE0037D5B}</c15:txfldGUID>
                      <c15:f>'/Users/el1goluj/Documents/ZURICH/PROJECTS/UPMEM/upmem-workloads/Microbenchmarks/AI/[ai_output.xlsx]ai_output (4)'!$J$91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9-FF8B-5F4C-8BBF-ED4DE736661E}"/>
                </c:ext>
              </c:extLst>
            </c:dLbl>
            <c:dLbl>
              <c:idx val="90"/>
              <c:tx>
                <c:strRef>
                  <c:f>'/Users/el1goluj/Documents/ZURICH/PROJECTS/UPMEM/upmem-workloads/Microbenchmarks/AI/[ai_output.xlsx]ai_output (4)'!$J$92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{676D3715-69BA-9844-9C2A-E56B5E14DEC3}</c15:txfldGUID>
                      <c15:f>'/Users/el1goluj/Documents/ZURICH/PROJECTS/UPMEM/upmem-workloads/Microbenchmarks/AI/[ai_output.xlsx]ai_output (4)'!$J$92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A-FF8B-5F4C-8BBF-ED4DE736661E}"/>
                </c:ext>
              </c:extLst>
            </c:dLbl>
            <c:dLbl>
              <c:idx val="91"/>
              <c:tx>
                <c:strRef>
                  <c:f>'/Users/el1goluj/Documents/ZURICH/PROJECTS/UPMEM/upmem-workloads/Microbenchmarks/AI/[ai_output.xlsx]ai_output (4)'!$J$93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{EB49D2F8-7503-F649-A3FA-DC8FC46C53A4}</c15:txfldGUID>
                      <c15:f>'/Users/el1goluj/Documents/ZURICH/PROJECTS/UPMEM/upmem-workloads/Microbenchmarks/AI/[ai_output.xlsx]ai_output (4)'!$J$93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B-FF8B-5F4C-8BBF-ED4DE736661E}"/>
                </c:ext>
              </c:extLst>
            </c:dLbl>
            <c:dLbl>
              <c:idx val="92"/>
              <c:tx>
                <c:strRef>
                  <c:f>'/Users/el1goluj/Documents/ZURICH/PROJECTS/UPMEM/upmem-workloads/Microbenchmarks/AI/[ai_output.xlsx]ai_output (4)'!$J$94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{051CC333-C880-4F41-B1AC-A7E9DD157B80}</c15:txfldGUID>
                      <c15:f>'/Users/el1goluj/Documents/ZURICH/PROJECTS/UPMEM/upmem-workloads/Microbenchmarks/AI/[ai_output.xlsx]ai_output (4)'!$J$94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C-FF8B-5F4C-8BBF-ED4DE736661E}"/>
                </c:ext>
              </c:extLst>
            </c:dLbl>
            <c:dLbl>
              <c:idx val="93"/>
              <c:tx>
                <c:strRef>
                  <c:f>'/Users/el1goluj/Documents/ZURICH/PROJECTS/UPMEM/upmem-workloads/Microbenchmarks/AI/[ai_output.xlsx]ai_output (4)'!$J$95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{7F07EF82-2F5F-954A-AE61-2A999EA4B2CE}</c15:txfldGUID>
                      <c15:f>'/Users/el1goluj/Documents/ZURICH/PROJECTS/UPMEM/upmem-workloads/Microbenchmarks/AI/[ai_output.xlsx]ai_output (4)'!$J$95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D-FF8B-5F4C-8BBF-ED4DE736661E}"/>
                </c:ext>
              </c:extLst>
            </c:dLbl>
            <c:dLbl>
              <c:idx val="94"/>
              <c:tx>
                <c:strRef>
                  <c:f>'/Users/el1goluj/Documents/ZURICH/PROJECTS/UPMEM/upmem-workloads/Microbenchmarks/AI/[ai_output.xlsx]ai_output (4)'!$J$96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{E12B47B5-554C-084A-8CBF-83166EA7935A}</c15:txfldGUID>
                      <c15:f>'/Users/el1goluj/Documents/ZURICH/PROJECTS/UPMEM/upmem-workloads/Microbenchmarks/AI/[ai_output.xlsx]ai_output (4)'!$J$96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E-FF8B-5F4C-8BBF-ED4DE736661E}"/>
                </c:ext>
              </c:extLst>
            </c:dLbl>
            <c:dLbl>
              <c:idx val="95"/>
              <c:tx>
                <c:strRef>
                  <c:f>'/Users/el1goluj/Documents/ZURICH/PROJECTS/UPMEM/upmem-workloads/Microbenchmarks/AI/[ai_output.xlsx]ai_output (4)'!$J$97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{5BC3AF5B-6857-6C46-A49B-4BAF61D83119}</c15:txfldGUID>
                      <c15:f>'/Users/el1goluj/Documents/ZURICH/PROJECTS/UPMEM/upmem-workloads/Microbenchmarks/AI/[ai_output.xlsx]ai_output (4)'!$J$97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F-FF8B-5F4C-8BBF-ED4DE736661E}"/>
                </c:ext>
              </c:extLst>
            </c:dLbl>
            <c:dLbl>
              <c:idx val="96"/>
              <c:tx>
                <c:strRef>
                  <c:f>'/Users/el1goluj/Documents/ZURICH/PROJECTS/UPMEM/upmem-workloads/Microbenchmarks/AI/[ai_output.xlsx]ai_output (4)'!$J$98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{3F16E38E-8EE6-F640-9BAC-71E85FEDFCEA}</c15:txfldGUID>
                      <c15:f>'/Users/el1goluj/Documents/ZURICH/PROJECTS/UPMEM/upmem-workloads/Microbenchmarks/AI/[ai_output.xlsx]ai_output (4)'!$J$98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0-FF8B-5F4C-8BBF-ED4DE736661E}"/>
                </c:ext>
              </c:extLst>
            </c:dLbl>
            <c:dLbl>
              <c:idx val="97"/>
              <c:tx>
                <c:strRef>
                  <c:f>'/Users/el1goluj/Documents/ZURICH/PROJECTS/UPMEM/upmem-workloads/Microbenchmarks/AI/[ai_output.xlsx]ai_output (4)'!$J$99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{12D4BD72-58B6-3148-8EDF-6E021E3764E1}</c15:txfldGUID>
                      <c15:f>'/Users/el1goluj/Documents/ZURICH/PROJECTS/UPMEM/upmem-workloads/Microbenchmarks/AI/[ai_output.xlsx]ai_output (4)'!$J$99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1-FF8B-5F4C-8BBF-ED4DE736661E}"/>
                </c:ext>
              </c:extLst>
            </c:dLbl>
            <c:dLbl>
              <c:idx val="98"/>
              <c:tx>
                <c:strRef>
                  <c:f>'/Users/el1goluj/Documents/ZURICH/PROJECTS/UPMEM/upmem-workloads/Microbenchmarks/AI/[ai_output.xlsx]ai_output (4)'!$J$100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{DD2AC4B3-A56F-0649-9E77-F6C4C613E2BD}</c15:txfldGUID>
                      <c15:f>'/Users/el1goluj/Documents/ZURICH/PROJECTS/UPMEM/upmem-workloads/Microbenchmarks/AI/[ai_output.xlsx]ai_output (4)'!$J$100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2-FF8B-5F4C-8BBF-ED4DE736661E}"/>
                </c:ext>
              </c:extLst>
            </c:dLbl>
            <c:dLbl>
              <c:idx val="99"/>
              <c:tx>
                <c:strRef>
                  <c:f>'/Users/el1goluj/Documents/ZURICH/PROJECTS/UPMEM/upmem-workloads/Microbenchmarks/AI/[ai_output.xlsx]ai_output (4)'!$J$101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{96E178F6-2790-F84B-B82C-0761A6B33036}</c15:txfldGUID>
                      <c15:f>'/Users/el1goluj/Documents/ZURICH/PROJECTS/UPMEM/upmem-workloads/Microbenchmarks/AI/[ai_output.xlsx]ai_output (4)'!$J$101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3-FF8B-5F4C-8BBF-ED4DE736661E}"/>
                </c:ext>
              </c:extLst>
            </c:dLbl>
            <c:dLbl>
              <c:idx val="100"/>
              <c:tx>
                <c:strRef>
                  <c:f>'/Users/el1goluj/Documents/ZURICH/PROJECTS/UPMEM/upmem-workloads/Microbenchmarks/AI/[ai_output.xlsx]ai_output (4)'!$J$102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{8840BE64-4A33-104D-9C16-33DA68D3C2F2}</c15:txfldGUID>
                      <c15:f>'/Users/el1goluj/Documents/ZURICH/PROJECTS/UPMEM/upmem-workloads/Microbenchmarks/AI/[ai_output.xlsx]ai_output (4)'!$J$102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4-FF8B-5F4C-8BBF-ED4DE736661E}"/>
                </c:ext>
              </c:extLst>
            </c:dLbl>
            <c:dLbl>
              <c:idx val="101"/>
              <c:tx>
                <c:strRef>
                  <c:f>'/Users/el1goluj/Documents/ZURICH/PROJECTS/UPMEM/upmem-workloads/Microbenchmarks/AI/[ai_output.xlsx]ai_output (4)'!$J$103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{B73820F4-A679-E94F-9149-B492818562D0}</c15:txfldGUID>
                      <c15:f>'/Users/el1goluj/Documents/ZURICH/PROJECTS/UPMEM/upmem-workloads/Microbenchmarks/AI/[ai_output.xlsx]ai_output (4)'!$J$103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5-FF8B-5F4C-8BBF-ED4DE736661E}"/>
                </c:ext>
              </c:extLst>
            </c:dLbl>
            <c:dLbl>
              <c:idx val="102"/>
              <c:tx>
                <c:strRef>
                  <c:f>'/Users/el1goluj/Documents/ZURICH/PROJECTS/UPMEM/upmem-workloads/Microbenchmarks/AI/[ai_output.xlsx]ai_output (4)'!$J$104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{063A0965-8889-DC44-B5A8-72F94B26D46B}</c15:txfldGUID>
                      <c15:f>'/Users/el1goluj/Documents/ZURICH/PROJECTS/UPMEM/upmem-workloads/Microbenchmarks/AI/[ai_output.xlsx]ai_output (4)'!$J$104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6-FF8B-5F4C-8BBF-ED4DE736661E}"/>
                </c:ext>
              </c:extLst>
            </c:dLbl>
            <c:dLbl>
              <c:idx val="103"/>
              <c:tx>
                <c:strRef>
                  <c:f>'/Users/el1goluj/Documents/ZURICH/PROJECTS/UPMEM/upmem-workloads/Microbenchmarks/AI/[ai_output.xlsx]ai_output (4)'!$J$105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{AC52C586-B2C4-B54E-8E49-DF858129CAF3}</c15:txfldGUID>
                      <c15:f>'/Users/el1goluj/Documents/ZURICH/PROJECTS/UPMEM/upmem-workloads/Microbenchmarks/AI/[ai_output.xlsx]ai_output (4)'!$J$105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7-FF8B-5F4C-8BBF-ED4DE736661E}"/>
                </c:ext>
              </c:extLst>
            </c:dLbl>
            <c:dLbl>
              <c:idx val="104"/>
              <c:tx>
                <c:strRef>
                  <c:f>'/Users/el1goluj/Documents/ZURICH/PROJECTS/UPMEM/upmem-workloads/Microbenchmarks/AI/[ai_output.xlsx]ai_output (4)'!$J$106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{6ED8FB47-4BBC-8E44-BDC6-FB0BD8DAE145}</c15:txfldGUID>
                      <c15:f>'/Users/el1goluj/Documents/ZURICH/PROJECTS/UPMEM/upmem-workloads/Microbenchmarks/AI/[ai_output.xlsx]ai_output (4)'!$J$106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8-FF8B-5F4C-8BBF-ED4DE736661E}"/>
                </c:ext>
              </c:extLst>
            </c:dLbl>
            <c:dLbl>
              <c:idx val="105"/>
              <c:tx>
                <c:strRef>
                  <c:f>'/Users/el1goluj/Documents/ZURICH/PROJECTS/UPMEM/upmem-workloads/Microbenchmarks/AI/[ai_output.xlsx]ai_output (4)'!$J$107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{955F33F9-984B-6341-9C47-71A85969AEAD}</c15:txfldGUID>
                      <c15:f>'/Users/el1goluj/Documents/ZURICH/PROJECTS/UPMEM/upmem-workloads/Microbenchmarks/AI/[ai_output.xlsx]ai_output (4)'!$J$107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9-FF8B-5F4C-8BBF-ED4DE736661E}"/>
                </c:ext>
              </c:extLst>
            </c:dLbl>
            <c:dLbl>
              <c:idx val="106"/>
              <c:tx>
                <c:strRef>
                  <c:f>'/Users/el1goluj/Documents/ZURICH/PROJECTS/UPMEM/upmem-workloads/Microbenchmarks/AI/[ai_output.xlsx]ai_output (4)'!$J$108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{FDC09165-89E2-874D-A988-8D34F6A0FAFB}</c15:txfldGUID>
                      <c15:f>'/Users/el1goluj/Documents/ZURICH/PROJECTS/UPMEM/upmem-workloads/Microbenchmarks/AI/[ai_output.xlsx]ai_output (4)'!$J$108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A-FF8B-5F4C-8BBF-ED4DE736661E}"/>
                </c:ext>
              </c:extLst>
            </c:dLbl>
            <c:dLbl>
              <c:idx val="107"/>
              <c:tx>
                <c:strRef>
                  <c:f>'/Users/el1goluj/Documents/ZURICH/PROJECTS/UPMEM/upmem-workloads/Microbenchmarks/AI/[ai_output.xlsx]ai_output (4)'!$J$109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{6D5F0BA0-577C-3B4B-8597-CBAFF6672686}</c15:txfldGUID>
                      <c15:f>'/Users/el1goluj/Documents/ZURICH/PROJECTS/UPMEM/upmem-workloads/Microbenchmarks/AI/[ai_output.xlsx]ai_output (4)'!$J$109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B-FF8B-5F4C-8BBF-ED4DE736661E}"/>
                </c:ext>
              </c:extLst>
            </c:dLbl>
            <c:dLbl>
              <c:idx val="108"/>
              <c:tx>
                <c:strRef>
                  <c:f>'/Users/el1goluj/Documents/ZURICH/PROJECTS/UPMEM/upmem-workloads/Microbenchmarks/AI/[ai_output.xlsx]ai_output (4)'!$J$110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{A73E0D48-AEAA-8E41-898E-FB7C4654CEC7}</c15:txfldGUID>
                      <c15:f>'/Users/el1goluj/Documents/ZURICH/PROJECTS/UPMEM/upmem-workloads/Microbenchmarks/AI/[ai_output.xlsx]ai_output (4)'!$J$110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C-FF8B-5F4C-8BBF-ED4DE736661E}"/>
                </c:ext>
              </c:extLst>
            </c:dLbl>
            <c:dLbl>
              <c:idx val="109"/>
              <c:tx>
                <c:strRef>
                  <c:f>'/Users/el1goluj/Documents/ZURICH/PROJECTS/UPMEM/upmem-workloads/Microbenchmarks/AI/[ai_output.xlsx]ai_output (4)'!$J$111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{0F13217D-D207-8947-85B9-90A09CB25599}</c15:txfldGUID>
                      <c15:f>'/Users/el1goluj/Documents/ZURICH/PROJECTS/UPMEM/upmem-workloads/Microbenchmarks/AI/[ai_output.xlsx]ai_output (4)'!$J$111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D-FF8B-5F4C-8BBF-ED4DE736661E}"/>
                </c:ext>
              </c:extLst>
            </c:dLbl>
            <c:dLbl>
              <c:idx val="110"/>
              <c:tx>
                <c:strRef>
                  <c:f>'/Users/el1goluj/Documents/ZURICH/PROJECTS/UPMEM/upmem-workloads/Microbenchmarks/AI/[ai_output.xlsx]ai_output (4)'!$J$112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{FA371492-5156-0B44-B453-453A79AE86C3}</c15:txfldGUID>
                      <c15:f>'/Users/el1goluj/Documents/ZURICH/PROJECTS/UPMEM/upmem-workloads/Microbenchmarks/AI/[ai_output.xlsx]ai_output (4)'!$J$112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E-FF8B-5F4C-8BBF-ED4DE736661E}"/>
                </c:ext>
              </c:extLst>
            </c:dLbl>
            <c:dLbl>
              <c:idx val="111"/>
              <c:tx>
                <c:strRef>
                  <c:f>'/Users/el1goluj/Documents/ZURICH/PROJECTS/UPMEM/upmem-workloads/Microbenchmarks/AI/[ai_output.xlsx]ai_output (4)'!$J$113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{B42C2D0E-6DB1-844D-ACAF-96A51DACD8ED}</c15:txfldGUID>
                      <c15:f>'/Users/el1goluj/Documents/ZURICH/PROJECTS/UPMEM/upmem-workloads/Microbenchmarks/AI/[ai_output.xlsx]ai_output (4)'!$J$113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F-FF8B-5F4C-8BBF-ED4DE736661E}"/>
                </c:ext>
              </c:extLst>
            </c:dLbl>
            <c:dLbl>
              <c:idx val="112"/>
              <c:tx>
                <c:strRef>
                  <c:f>'/Users/el1goluj/Documents/ZURICH/PROJECTS/UPMEM/upmem-workloads/Microbenchmarks/AI/[ai_output.xlsx]ai_output (4)'!$J$114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{3C37924F-AAB7-F346-B2EB-D0B97DF3890B}</c15:txfldGUID>
                      <c15:f>'/Users/el1goluj/Documents/ZURICH/PROJECTS/UPMEM/upmem-workloads/Microbenchmarks/AI/[ai_output.xlsx]ai_output (4)'!$J$114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0-FF8B-5F4C-8BBF-ED4DE736661E}"/>
                </c:ext>
              </c:extLst>
            </c:dLbl>
            <c:dLbl>
              <c:idx val="113"/>
              <c:tx>
                <c:strRef>
                  <c:f>'/Users/el1goluj/Documents/ZURICH/PROJECTS/UPMEM/upmem-workloads/Microbenchmarks/AI/[ai_output.xlsx]ai_output (4)'!$J$115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{F899AFA4-1840-1248-915B-93FEC84D2B35}</c15:txfldGUID>
                      <c15:f>'/Users/el1goluj/Documents/ZURICH/PROJECTS/UPMEM/upmem-workloads/Microbenchmarks/AI/[ai_output.xlsx]ai_output (4)'!$J$115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1-FF8B-5F4C-8BBF-ED4DE736661E}"/>
                </c:ext>
              </c:extLst>
            </c:dLbl>
            <c:dLbl>
              <c:idx val="114"/>
              <c:tx>
                <c:strRef>
                  <c:f>'/Users/el1goluj/Documents/ZURICH/PROJECTS/UPMEM/upmem-workloads/Microbenchmarks/AI/[ai_output.xlsx]ai_output (4)'!$J$116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{BDC11F2C-8C85-9F4D-897B-C698B3344806}</c15:txfldGUID>
                      <c15:f>'/Users/el1goluj/Documents/ZURICH/PROJECTS/UPMEM/upmem-workloads/Microbenchmarks/AI/[ai_output.xlsx]ai_output (4)'!$J$116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2-FF8B-5F4C-8BBF-ED4DE736661E}"/>
                </c:ext>
              </c:extLst>
            </c:dLbl>
            <c:dLbl>
              <c:idx val="115"/>
              <c:tx>
                <c:strRef>
                  <c:f>'/Users/el1goluj/Documents/ZURICH/PROJECTS/UPMEM/upmem-workloads/Microbenchmarks/AI/[ai_output.xlsx]ai_output (4)'!$J$117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{D23089A8-35CF-674B-AE52-0D43DFC5C920}</c15:txfldGUID>
                      <c15:f>'/Users/el1goluj/Documents/ZURICH/PROJECTS/UPMEM/upmem-workloads/Microbenchmarks/AI/[ai_output.xlsx]ai_output (4)'!$J$117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3-FF8B-5F4C-8BBF-ED4DE736661E}"/>
                </c:ext>
              </c:extLst>
            </c:dLbl>
            <c:dLbl>
              <c:idx val="116"/>
              <c:tx>
                <c:strRef>
                  <c:f>'/Users/el1goluj/Documents/ZURICH/PROJECTS/UPMEM/upmem-workloads/Microbenchmarks/AI/[ai_output.xlsx]ai_output (4)'!$J$118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{65CBE886-22C1-1E49-8CD2-F025031050E8}</c15:txfldGUID>
                      <c15:f>'/Users/el1goluj/Documents/ZURICH/PROJECTS/UPMEM/upmem-workloads/Microbenchmarks/AI/[ai_output.xlsx]ai_output (4)'!$J$118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4-FF8B-5F4C-8BBF-ED4DE736661E}"/>
                </c:ext>
              </c:extLst>
            </c:dLbl>
            <c:dLbl>
              <c:idx val="117"/>
              <c:tx>
                <c:strRef>
                  <c:f>'/Users/el1goluj/Documents/ZURICH/PROJECTS/UPMEM/upmem-workloads/Microbenchmarks/AI/[ai_output.xlsx]ai_output (4)'!$J$119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{A37F637B-A554-5449-9D6F-A6F8667EB440}</c15:txfldGUID>
                      <c15:f>'/Users/el1goluj/Documents/ZURICH/PROJECTS/UPMEM/upmem-workloads/Microbenchmarks/AI/[ai_output.xlsx]ai_output (4)'!$J$119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5-FF8B-5F4C-8BBF-ED4DE736661E}"/>
                </c:ext>
              </c:extLst>
            </c:dLbl>
            <c:dLbl>
              <c:idx val="118"/>
              <c:tx>
                <c:strRef>
                  <c:f>'/Users/el1goluj/Documents/ZURICH/PROJECTS/UPMEM/upmem-workloads/Microbenchmarks/AI/[ai_output.xlsx]ai_output (4)'!$J$120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{45EFEED8-D64E-3A48-A17C-74C4DE04BB7F}</c15:txfldGUID>
                      <c15:f>'/Users/el1goluj/Documents/ZURICH/PROJECTS/UPMEM/upmem-workloads/Microbenchmarks/AI/[ai_output.xlsx]ai_output (4)'!$J$120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6-FF8B-5F4C-8BBF-ED4DE736661E}"/>
                </c:ext>
              </c:extLst>
            </c:dLbl>
            <c:dLbl>
              <c:idx val="119"/>
              <c:tx>
                <c:strRef>
                  <c:f>'/Users/el1goluj/Documents/ZURICH/PROJECTS/UPMEM/upmem-workloads/Microbenchmarks/AI/[ai_output.xlsx]ai_output (4)'!$J$121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{EA8ADFAE-F8ED-1646-842A-14DD64F18531}</c15:txfldGUID>
                      <c15:f>'/Users/el1goluj/Documents/ZURICH/PROJECTS/UPMEM/upmem-workloads/Microbenchmarks/AI/[ai_output.xlsx]ai_output (4)'!$J$121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7-FF8B-5F4C-8BBF-ED4DE736661E}"/>
                </c:ext>
              </c:extLst>
            </c:dLbl>
            <c:dLbl>
              <c:idx val="120"/>
              <c:tx>
                <c:strRef>
                  <c:f>'/Users/el1goluj/Documents/ZURICH/PROJECTS/UPMEM/upmem-workloads/Microbenchmarks/AI/[ai_output.xlsx]ai_output (4)'!$J$122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{A98C4A29-EBA0-AB41-8DC4-0DF7C73801C3}</c15:txfldGUID>
                      <c15:f>'/Users/el1goluj/Documents/ZURICH/PROJECTS/UPMEM/upmem-workloads/Microbenchmarks/AI/[ai_output.xlsx]ai_output (4)'!$J$122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8-FF8B-5F4C-8BBF-ED4DE736661E}"/>
                </c:ext>
              </c:extLst>
            </c:dLbl>
            <c:dLbl>
              <c:idx val="121"/>
              <c:tx>
                <c:strRef>
                  <c:f>'/Users/el1goluj/Documents/ZURICH/PROJECTS/UPMEM/upmem-workloads/Microbenchmarks/AI/[ai_output.xlsx]ai_output (4)'!$J$123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{7346B64C-0D40-5047-A2EC-6751459B87B7}</c15:txfldGUID>
                      <c15:f>'/Users/el1goluj/Documents/ZURICH/PROJECTS/UPMEM/upmem-workloads/Microbenchmarks/AI/[ai_output.xlsx]ai_output (4)'!$J$123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9-FF8B-5F4C-8BBF-ED4DE736661E}"/>
                </c:ext>
              </c:extLst>
            </c:dLbl>
            <c:dLbl>
              <c:idx val="122"/>
              <c:tx>
                <c:strRef>
                  <c:f>'/Users/el1goluj/Documents/ZURICH/PROJECTS/UPMEM/upmem-workloads/Microbenchmarks/AI/[ai_output.xlsx]ai_output (4)'!$J$124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{2A8EC587-07B9-FF49-AB89-26AFEC36EE78}</c15:txfldGUID>
                      <c15:f>'/Users/el1goluj/Documents/ZURICH/PROJECTS/UPMEM/upmem-workloads/Microbenchmarks/AI/[ai_output.xlsx]ai_output (4)'!$J$124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A-FF8B-5F4C-8BBF-ED4DE736661E}"/>
                </c:ext>
              </c:extLst>
            </c:dLbl>
            <c:dLbl>
              <c:idx val="123"/>
              <c:tx>
                <c:strRef>
                  <c:f>'/Users/el1goluj/Documents/ZURICH/PROJECTS/UPMEM/upmem-workloads/Microbenchmarks/AI/[ai_output.xlsx]ai_output (4)'!$J$125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{FD06A82C-35FC-A642-9D43-6AF157B2D6CD}</c15:txfldGUID>
                      <c15:f>'/Users/el1goluj/Documents/ZURICH/PROJECTS/UPMEM/upmem-workloads/Microbenchmarks/AI/[ai_output.xlsx]ai_output (4)'!$J$125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B-FF8B-5F4C-8BBF-ED4DE736661E}"/>
                </c:ext>
              </c:extLst>
            </c:dLbl>
            <c:dLbl>
              <c:idx val="124"/>
              <c:tx>
                <c:strRef>
                  <c:f>'/Users/el1goluj/Documents/ZURICH/PROJECTS/UPMEM/upmem-workloads/Microbenchmarks/AI/[ai_output.xlsx]ai_output (4)'!$J$126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{46812714-9CDA-3840-8F8B-2044F83AD418}</c15:txfldGUID>
                      <c15:f>'/Users/el1goluj/Documents/ZURICH/PROJECTS/UPMEM/upmem-workloads/Microbenchmarks/AI/[ai_output.xlsx]ai_output (4)'!$J$126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C-FF8B-5F4C-8BBF-ED4DE736661E}"/>
                </c:ext>
              </c:extLst>
            </c:dLbl>
            <c:dLbl>
              <c:idx val="125"/>
              <c:tx>
                <c:strRef>
                  <c:f>'/Users/el1goluj/Documents/ZURICH/PROJECTS/UPMEM/upmem-workloads/Microbenchmarks/AI/[ai_output.xlsx]ai_output (4)'!$J$127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{FD50843F-6F8E-C34B-9044-A18FCBE8A728}</c15:txfldGUID>
                      <c15:f>'/Users/el1goluj/Documents/ZURICH/PROJECTS/UPMEM/upmem-workloads/Microbenchmarks/AI/[ai_output.xlsx]ai_output (4)'!$J$127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D-FF8B-5F4C-8BBF-ED4DE736661E}"/>
                </c:ext>
              </c:extLst>
            </c:dLbl>
            <c:dLbl>
              <c:idx val="126"/>
              <c:tx>
                <c:strRef>
                  <c:f>'/Users/el1goluj/Documents/ZURICH/PROJECTS/UPMEM/upmem-workloads/Microbenchmarks/AI/[ai_output.xlsx]ai_output (4)'!$J$128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{A01DF87D-C5CA-EE4F-B7B7-9CB585C8F6E4}</c15:txfldGUID>
                      <c15:f>'/Users/el1goluj/Documents/ZURICH/PROJECTS/UPMEM/upmem-workloads/Microbenchmarks/AI/[ai_output.xlsx]ai_output (4)'!$J$128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E-FF8B-5F4C-8BBF-ED4DE736661E}"/>
                </c:ext>
              </c:extLst>
            </c:dLbl>
            <c:dLbl>
              <c:idx val="127"/>
              <c:tx>
                <c:strRef>
                  <c:f>'/Users/el1goluj/Documents/ZURICH/PROJECTS/UPMEM/upmem-workloads/Microbenchmarks/AI/[ai_output.xlsx]ai_output (4)'!$J$129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{723A4544-6FE1-744A-BA67-FD88BEAEE456}</c15:txfldGUID>
                      <c15:f>'/Users/el1goluj/Documents/ZURICH/PROJECTS/UPMEM/upmem-workloads/Microbenchmarks/AI/[ai_output.xlsx]ai_output (4)'!$J$129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F-FF8B-5F4C-8BBF-ED4DE736661E}"/>
                </c:ext>
              </c:extLst>
            </c:dLbl>
            <c:dLbl>
              <c:idx val="128"/>
              <c:tx>
                <c:strRef>
                  <c:f>'/Users/el1goluj/Documents/ZURICH/PROJECTS/UPMEM/upmem-workloads/Microbenchmarks/AI/[ai_output.xlsx]ai_output (4)'!$J$130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{E3FF1B65-891D-C547-83F7-11CA2D0D971F}</c15:txfldGUID>
                      <c15:f>'/Users/el1goluj/Documents/ZURICH/PROJECTS/UPMEM/upmem-workloads/Microbenchmarks/AI/[ai_output.xlsx]ai_output (4)'!$J$130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0-FF8B-5F4C-8BBF-ED4DE736661E}"/>
                </c:ext>
              </c:extLst>
            </c:dLbl>
            <c:dLbl>
              <c:idx val="129"/>
              <c:tx>
                <c:strRef>
                  <c:f>'/Users/el1goluj/Documents/ZURICH/PROJECTS/UPMEM/upmem-workloads/Microbenchmarks/AI/[ai_output.xlsx]ai_output (4)'!$J$131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{CDC492F3-4918-994F-8BE2-367880D28EEA}</c15:txfldGUID>
                      <c15:f>'/Users/el1goluj/Documents/ZURICH/PROJECTS/UPMEM/upmem-workloads/Microbenchmarks/AI/[ai_output.xlsx]ai_output (4)'!$J$131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1-FF8B-5F4C-8BBF-ED4DE736661E}"/>
                </c:ext>
              </c:extLst>
            </c:dLbl>
            <c:dLbl>
              <c:idx val="130"/>
              <c:tx>
                <c:strRef>
                  <c:f>'/Users/el1goluj/Documents/ZURICH/PROJECTS/UPMEM/upmem-workloads/Microbenchmarks/AI/[ai_output.xlsx]ai_output (4)'!$J$132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{26B10D61-BBD6-4142-8998-03905A1796B5}</c15:txfldGUID>
                      <c15:f>'/Users/el1goluj/Documents/ZURICH/PROJECTS/UPMEM/upmem-workloads/Microbenchmarks/AI/[ai_output.xlsx]ai_output (4)'!$J$132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2-FF8B-5F4C-8BBF-ED4DE736661E}"/>
                </c:ext>
              </c:extLst>
            </c:dLbl>
            <c:dLbl>
              <c:idx val="131"/>
              <c:tx>
                <c:strRef>
                  <c:f>'/Users/el1goluj/Documents/ZURICH/PROJECTS/UPMEM/upmem-workloads/Microbenchmarks/AI/[ai_output.xlsx]ai_output (4)'!$J$133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{CDB9A091-AA1B-9743-9D90-EEFF5CE0C08A}</c15:txfldGUID>
                      <c15:f>'/Users/el1goluj/Documents/ZURICH/PROJECTS/UPMEM/upmem-workloads/Microbenchmarks/AI/[ai_output.xlsx]ai_output (4)'!$J$133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3-FF8B-5F4C-8BBF-ED4DE736661E}"/>
                </c:ext>
              </c:extLst>
            </c:dLbl>
            <c:dLbl>
              <c:idx val="132"/>
              <c:tx>
                <c:strRef>
                  <c:f>'/Users/el1goluj/Documents/ZURICH/PROJECTS/UPMEM/upmem-workloads/Microbenchmarks/AI/[ai_output.xlsx]ai_output (4)'!$J$134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{AC167B6B-2F0E-6B4B-AD88-0C7EF8FFE417}</c15:txfldGUID>
                      <c15:f>'/Users/el1goluj/Documents/ZURICH/PROJECTS/UPMEM/upmem-workloads/Microbenchmarks/AI/[ai_output.xlsx]ai_output (4)'!$J$134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4-FF8B-5F4C-8BBF-ED4DE736661E}"/>
                </c:ext>
              </c:extLst>
            </c:dLbl>
            <c:dLbl>
              <c:idx val="133"/>
              <c:tx>
                <c:strRef>
                  <c:f>'/Users/el1goluj/Documents/ZURICH/PROJECTS/UPMEM/upmem-workloads/Microbenchmarks/AI/[ai_output.xlsx]ai_output (4)'!$J$135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{78D5E87C-0F99-4F4B-9FED-5AB65A47A2B4}</c15:txfldGUID>
                      <c15:f>'/Users/el1goluj/Documents/ZURICH/PROJECTS/UPMEM/upmem-workloads/Microbenchmarks/AI/[ai_output.xlsx]ai_output (4)'!$J$135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5-FF8B-5F4C-8BBF-ED4DE736661E}"/>
                </c:ext>
              </c:extLst>
            </c:dLbl>
            <c:dLbl>
              <c:idx val="134"/>
              <c:tx>
                <c:strRef>
                  <c:f>'/Users/el1goluj/Documents/ZURICH/PROJECTS/UPMEM/upmem-workloads/Microbenchmarks/AI/[ai_output.xlsx]ai_output (4)'!$J$136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{B370102C-2483-794B-B918-8807C6C7A45C}</c15:txfldGUID>
                      <c15:f>'/Users/el1goluj/Documents/ZURICH/PROJECTS/UPMEM/upmem-workloads/Microbenchmarks/AI/[ai_output.xlsx]ai_output (4)'!$J$136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6-FF8B-5F4C-8BBF-ED4DE736661E}"/>
                </c:ext>
              </c:extLst>
            </c:dLbl>
            <c:dLbl>
              <c:idx val="135"/>
              <c:tx>
                <c:strRef>
                  <c:f>'/Users/el1goluj/Documents/ZURICH/PROJECTS/UPMEM/upmem-workloads/Microbenchmarks/AI/[ai_output.xlsx]ai_output (4)'!$J$137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{46953788-743E-1E4C-AEBD-06BEFC75D65F}</c15:txfldGUID>
                      <c15:f>'/Users/el1goluj/Documents/ZURICH/PROJECTS/UPMEM/upmem-workloads/Microbenchmarks/AI/[ai_output.xlsx]ai_output (4)'!$J$137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7-FF8B-5F4C-8BBF-ED4DE736661E}"/>
                </c:ext>
              </c:extLst>
            </c:dLbl>
            <c:dLbl>
              <c:idx val="136"/>
              <c:tx>
                <c:strRef>
                  <c:f>'/Users/el1goluj/Documents/ZURICH/PROJECTS/UPMEM/upmem-workloads/Microbenchmarks/AI/[ai_output.xlsx]ai_output (4)'!$J$138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{38AEF45E-717E-1C46-8600-3EAEAAEC34BE}</c15:txfldGUID>
                      <c15:f>'/Users/el1goluj/Documents/ZURICH/PROJECTS/UPMEM/upmem-workloads/Microbenchmarks/AI/[ai_output.xlsx]ai_output (4)'!$J$138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8-FF8B-5F4C-8BBF-ED4DE736661E}"/>
                </c:ext>
              </c:extLst>
            </c:dLbl>
            <c:dLbl>
              <c:idx val="137"/>
              <c:tx>
                <c:strRef>
                  <c:f>'/Users/el1goluj/Documents/ZURICH/PROJECTS/UPMEM/upmem-workloads/Microbenchmarks/AI/[ai_output.xlsx]ai_output (4)'!$J$139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{04FC1476-16EC-EF41-B3EF-BF7DEBF759C6}</c15:txfldGUID>
                      <c15:f>'/Users/el1goluj/Documents/ZURICH/PROJECTS/UPMEM/upmem-workloads/Microbenchmarks/AI/[ai_output.xlsx]ai_output (4)'!$J$139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9-FF8B-5F4C-8BBF-ED4DE736661E}"/>
                </c:ext>
              </c:extLst>
            </c:dLbl>
            <c:dLbl>
              <c:idx val="138"/>
              <c:tx>
                <c:strRef>
                  <c:f>'/Users/el1goluj/Documents/ZURICH/PROJECTS/UPMEM/upmem-workloads/Microbenchmarks/AI/[ai_output.xlsx]ai_output (4)'!$J$140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{568B4D66-0D03-5345-A0BD-BF2EB4BF7338}</c15:txfldGUID>
                      <c15:f>'/Users/el1goluj/Documents/ZURICH/PROJECTS/UPMEM/upmem-workloads/Microbenchmarks/AI/[ai_output.xlsx]ai_output (4)'!$J$140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A-FF8B-5F4C-8BBF-ED4DE736661E}"/>
                </c:ext>
              </c:extLst>
            </c:dLbl>
            <c:dLbl>
              <c:idx val="139"/>
              <c:tx>
                <c:strRef>
                  <c:f>'/Users/el1goluj/Documents/ZURICH/PROJECTS/UPMEM/upmem-workloads/Microbenchmarks/AI/[ai_output.xlsx]ai_output (4)'!$J$141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{4F268E2B-0BDA-6645-BEA6-76CC2E7457C3}</c15:txfldGUID>
                      <c15:f>'/Users/el1goluj/Documents/ZURICH/PROJECTS/UPMEM/upmem-workloads/Microbenchmarks/AI/[ai_output.xlsx]ai_output (4)'!$J$141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B-FF8B-5F4C-8BBF-ED4DE736661E}"/>
                </c:ext>
              </c:extLst>
            </c:dLbl>
            <c:dLbl>
              <c:idx val="140"/>
              <c:tx>
                <c:strRef>
                  <c:f>'/Users/el1goluj/Documents/ZURICH/PROJECTS/UPMEM/upmem-workloads/Microbenchmarks/AI/[ai_output.xlsx]ai_output (4)'!$J$142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{69D0EF95-2904-E342-B98C-058A9282646B}</c15:txfldGUID>
                      <c15:f>'/Users/el1goluj/Documents/ZURICH/PROJECTS/UPMEM/upmem-workloads/Microbenchmarks/AI/[ai_output.xlsx]ai_output (4)'!$J$142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C-FF8B-5F4C-8BBF-ED4DE736661E}"/>
                </c:ext>
              </c:extLst>
            </c:dLbl>
            <c:dLbl>
              <c:idx val="141"/>
              <c:tx>
                <c:strRef>
                  <c:f>'/Users/el1goluj/Documents/ZURICH/PROJECTS/UPMEM/upmem-workloads/Microbenchmarks/AI/[ai_output.xlsx]ai_output (4)'!$J$143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{9C13DC09-ECCA-864F-AB34-363BA2BF181F}</c15:txfldGUID>
                      <c15:f>'/Users/el1goluj/Documents/ZURICH/PROJECTS/UPMEM/upmem-workloads/Microbenchmarks/AI/[ai_output.xlsx]ai_output (4)'!$J$143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D-FF8B-5F4C-8BBF-ED4DE736661E}"/>
                </c:ext>
              </c:extLst>
            </c:dLbl>
            <c:dLbl>
              <c:idx val="142"/>
              <c:tx>
                <c:strRef>
                  <c:f>'/Users/el1goluj/Documents/ZURICH/PROJECTS/UPMEM/upmem-workloads/Microbenchmarks/AI/[ai_output.xlsx]ai_output (4)'!$J$144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{2486F8E3-D788-EE47-A359-0553EE86482B}</c15:txfldGUID>
                      <c15:f>'/Users/el1goluj/Documents/ZURICH/PROJECTS/UPMEM/upmem-workloads/Microbenchmarks/AI/[ai_output.xlsx]ai_output (4)'!$J$144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E-FF8B-5F4C-8BBF-ED4DE736661E}"/>
                </c:ext>
              </c:extLst>
            </c:dLbl>
            <c:dLbl>
              <c:idx val="143"/>
              <c:tx>
                <c:strRef>
                  <c:f>'/Users/el1goluj/Documents/ZURICH/PROJECTS/UPMEM/upmem-workloads/Microbenchmarks/AI/[ai_output.xlsx]ai_output (4)'!$J$145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{7513DA69-ED8E-E14D-81CF-9DB9900C19D8}</c15:txfldGUID>
                      <c15:f>'/Users/el1goluj/Documents/ZURICH/PROJECTS/UPMEM/upmem-workloads/Microbenchmarks/AI/[ai_output.xlsx]ai_output (4)'!$J$145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F-FF8B-5F4C-8BBF-ED4DE736661E}"/>
                </c:ext>
              </c:extLst>
            </c:dLbl>
            <c:dLbl>
              <c:idx val="144"/>
              <c:tx>
                <c:strRef>
                  <c:f>'/Users/el1goluj/Documents/ZURICH/PROJECTS/UPMEM/upmem-workloads/Microbenchmarks/AI/[ai_output.xlsx]ai_output (4)'!$J$146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{AC3B58EC-3F8F-7C4B-891F-5AFB8F8CA819}</c15:txfldGUID>
                      <c15:f>'/Users/el1goluj/Documents/ZURICH/PROJECTS/UPMEM/upmem-workloads/Microbenchmarks/AI/[ai_output.xlsx]ai_output (4)'!$J$146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0-FF8B-5F4C-8BBF-ED4DE736661E}"/>
                </c:ext>
              </c:extLst>
            </c:dLbl>
            <c:dLbl>
              <c:idx val="145"/>
              <c:tx>
                <c:strRef>
                  <c:f>'/Users/el1goluj/Documents/ZURICH/PROJECTS/UPMEM/upmem-workloads/Microbenchmarks/AI/[ai_output.xlsx]ai_output (4)'!$J$147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{F84BF69D-FC5E-3E48-B15A-3BEDF8C1E689}</c15:txfldGUID>
                      <c15:f>'/Users/el1goluj/Documents/ZURICH/PROJECTS/UPMEM/upmem-workloads/Microbenchmarks/AI/[ai_output.xlsx]ai_output (4)'!$J$147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1-FF8B-5F4C-8BBF-ED4DE736661E}"/>
                </c:ext>
              </c:extLst>
            </c:dLbl>
            <c:dLbl>
              <c:idx val="146"/>
              <c:tx>
                <c:strRef>
                  <c:f>'/Users/el1goluj/Documents/ZURICH/PROJECTS/UPMEM/upmem-workloads/Microbenchmarks/AI/[ai_output.xlsx]ai_output (4)'!$J$148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{A1158E65-A8E2-DA4F-A34A-DE9E00DA1ACC}</c15:txfldGUID>
                      <c15:f>'/Users/el1goluj/Documents/ZURICH/PROJECTS/UPMEM/upmem-workloads/Microbenchmarks/AI/[ai_output.xlsx]ai_output (4)'!$J$148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2-FF8B-5F4C-8BBF-ED4DE736661E}"/>
                </c:ext>
              </c:extLst>
            </c:dLbl>
            <c:dLbl>
              <c:idx val="147"/>
              <c:tx>
                <c:strRef>
                  <c:f>'/Users/el1goluj/Documents/ZURICH/PROJECTS/UPMEM/upmem-workloads/Microbenchmarks/AI/[ai_output.xlsx]ai_output (4)'!$J$149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{FEC1922A-9A8E-F14B-8D69-E0DAC93F351C}</c15:txfldGUID>
                      <c15:f>'/Users/el1goluj/Documents/ZURICH/PROJECTS/UPMEM/upmem-workloads/Microbenchmarks/AI/[ai_output.xlsx]ai_output (4)'!$J$149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3-FF8B-5F4C-8BBF-ED4DE736661E}"/>
                </c:ext>
              </c:extLst>
            </c:dLbl>
            <c:dLbl>
              <c:idx val="148"/>
              <c:tx>
                <c:strRef>
                  <c:f>'/Users/el1goluj/Documents/ZURICH/PROJECTS/UPMEM/upmem-workloads/Microbenchmarks/AI/[ai_output.xlsx]ai_output (4)'!$J$150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{63B08C5C-38A1-2543-9010-249DF99E306C}</c15:txfldGUID>
                      <c15:f>'/Users/el1goluj/Documents/ZURICH/PROJECTS/UPMEM/upmem-workloads/Microbenchmarks/AI/[ai_output.xlsx]ai_output (4)'!$J$150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4-FF8B-5F4C-8BBF-ED4DE736661E}"/>
                </c:ext>
              </c:extLst>
            </c:dLbl>
            <c:dLbl>
              <c:idx val="149"/>
              <c:tx>
                <c:strRef>
                  <c:f>'/Users/el1goluj/Documents/ZURICH/PROJECTS/UPMEM/upmem-workloads/Microbenchmarks/AI/[ai_output.xlsx]ai_output (4)'!$J$151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{266DB573-45CC-FD4D-B416-324CF93CA640}</c15:txfldGUID>
                      <c15:f>'/Users/el1goluj/Documents/ZURICH/PROJECTS/UPMEM/upmem-workloads/Microbenchmarks/AI/[ai_output.xlsx]ai_output (4)'!$J$151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5-FF8B-5F4C-8BBF-ED4DE736661E}"/>
                </c:ext>
              </c:extLst>
            </c:dLbl>
            <c:dLbl>
              <c:idx val="150"/>
              <c:tx>
                <c:strRef>
                  <c:f>'/Users/el1goluj/Documents/ZURICH/PROJECTS/UPMEM/upmem-workloads/Microbenchmarks/AI/[ai_output.xlsx]ai_output (4)'!$J$152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{8A01C914-2F76-874A-82C8-4E7D89BFA1C9}</c15:txfldGUID>
                      <c15:f>'/Users/el1goluj/Documents/ZURICH/PROJECTS/UPMEM/upmem-workloads/Microbenchmarks/AI/[ai_output.xlsx]ai_output (4)'!$J$152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6-FF8B-5F4C-8BBF-ED4DE736661E}"/>
                </c:ext>
              </c:extLst>
            </c:dLbl>
            <c:dLbl>
              <c:idx val="151"/>
              <c:tx>
                <c:strRef>
                  <c:f>'/Users/el1goluj/Documents/ZURICH/PROJECTS/UPMEM/upmem-workloads/Microbenchmarks/AI/[ai_output.xlsx]ai_output (4)'!$J$153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{3C64891D-E844-2A4A-8C55-A374083ED2A9}</c15:txfldGUID>
                      <c15:f>'/Users/el1goluj/Documents/ZURICH/PROJECTS/UPMEM/upmem-workloads/Microbenchmarks/AI/[ai_output.xlsx]ai_output (4)'!$J$153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7-FF8B-5F4C-8BBF-ED4DE736661E}"/>
                </c:ext>
              </c:extLst>
            </c:dLbl>
            <c:dLbl>
              <c:idx val="152"/>
              <c:tx>
                <c:strRef>
                  <c:f>'/Users/el1goluj/Documents/ZURICH/PROJECTS/UPMEM/upmem-workloads/Microbenchmarks/AI/[ai_output.xlsx]ai_output (4)'!$J$154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{4730DAEC-CE05-164F-8A08-687388A01151}</c15:txfldGUID>
                      <c15:f>'/Users/el1goluj/Documents/ZURICH/PROJECTS/UPMEM/upmem-workloads/Microbenchmarks/AI/[ai_output.xlsx]ai_output (4)'!$J$154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8-FF8B-5F4C-8BBF-ED4DE736661E}"/>
                </c:ext>
              </c:extLst>
            </c:dLbl>
            <c:dLbl>
              <c:idx val="153"/>
              <c:tx>
                <c:strRef>
                  <c:f>'/Users/el1goluj/Documents/ZURICH/PROJECTS/UPMEM/upmem-workloads/Microbenchmarks/AI/[ai_output.xlsx]ai_output (4)'!$J$155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{8CA63CE5-7BFC-364A-B3A4-EC9843AC0C27}</c15:txfldGUID>
                      <c15:f>'/Users/el1goluj/Documents/ZURICH/PROJECTS/UPMEM/upmem-workloads/Microbenchmarks/AI/[ai_output.xlsx]ai_output (4)'!$J$155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9-FF8B-5F4C-8BBF-ED4DE736661E}"/>
                </c:ext>
              </c:extLst>
            </c:dLbl>
            <c:dLbl>
              <c:idx val="154"/>
              <c:tx>
                <c:strRef>
                  <c:f>'/Users/el1goluj/Documents/ZURICH/PROJECTS/UPMEM/upmem-workloads/Microbenchmarks/AI/[ai_output.xlsx]ai_output (4)'!$J$156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{0FB1D67E-39D1-564C-8349-38B13DCB2D14}</c15:txfldGUID>
                      <c15:f>'/Users/el1goluj/Documents/ZURICH/PROJECTS/UPMEM/upmem-workloads/Microbenchmarks/AI/[ai_output.xlsx]ai_output (4)'!$J$156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A-FF8B-5F4C-8BBF-ED4DE736661E}"/>
                </c:ext>
              </c:extLst>
            </c:dLbl>
            <c:dLbl>
              <c:idx val="155"/>
              <c:tx>
                <c:strRef>
                  <c:f>'/Users/el1goluj/Documents/ZURICH/PROJECTS/UPMEM/upmem-workloads/Microbenchmarks/AI/[ai_output.xlsx]ai_output (4)'!$J$157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{985DEBDF-E45C-A542-BB5F-29857271E1D9}</c15:txfldGUID>
                      <c15:f>'/Users/el1goluj/Documents/ZURICH/PROJECTS/UPMEM/upmem-workloads/Microbenchmarks/AI/[ai_output.xlsx]ai_output (4)'!$J$157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B-FF8B-5F4C-8BBF-ED4DE736661E}"/>
                </c:ext>
              </c:extLst>
            </c:dLbl>
            <c:dLbl>
              <c:idx val="156"/>
              <c:tx>
                <c:strRef>
                  <c:f>'/Users/el1goluj/Documents/ZURICH/PROJECTS/UPMEM/upmem-workloads/Microbenchmarks/AI/[ai_output.xlsx]ai_output (4)'!$J$158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{D419B70B-87DC-2941-9103-F5CFEE93C6AC}</c15:txfldGUID>
                      <c15:f>'/Users/el1goluj/Documents/ZURICH/PROJECTS/UPMEM/upmem-workloads/Microbenchmarks/AI/[ai_output.xlsx]ai_output (4)'!$J$158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C-FF8B-5F4C-8BBF-ED4DE736661E}"/>
                </c:ext>
              </c:extLst>
            </c:dLbl>
            <c:dLbl>
              <c:idx val="157"/>
              <c:tx>
                <c:strRef>
                  <c:f>'/Users/el1goluj/Documents/ZURICH/PROJECTS/UPMEM/upmem-workloads/Microbenchmarks/AI/[ai_output.xlsx]ai_output (4)'!$J$159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{9B6555E7-1C11-CA40-BFF2-1F623B7AC761}</c15:txfldGUID>
                      <c15:f>'/Users/el1goluj/Documents/ZURICH/PROJECTS/UPMEM/upmem-workloads/Microbenchmarks/AI/[ai_output.xlsx]ai_output (4)'!$J$159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D-FF8B-5F4C-8BBF-ED4DE736661E}"/>
                </c:ext>
              </c:extLst>
            </c:dLbl>
            <c:dLbl>
              <c:idx val="158"/>
              <c:tx>
                <c:strRef>
                  <c:f>'/Users/el1goluj/Documents/ZURICH/PROJECTS/UPMEM/upmem-workloads/Microbenchmarks/AI/[ai_output.xlsx]ai_output (4)'!$J$160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{A21E1BE0-8F78-D244-BB1D-B2A4194B47E9}</c15:txfldGUID>
                      <c15:f>'/Users/el1goluj/Documents/ZURICH/PROJECTS/UPMEM/upmem-workloads/Microbenchmarks/AI/[ai_output.xlsx]ai_output (4)'!$J$160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E-FF8B-5F4C-8BBF-ED4DE736661E}"/>
                </c:ext>
              </c:extLst>
            </c:dLbl>
            <c:dLbl>
              <c:idx val="159"/>
              <c:tx>
                <c:strRef>
                  <c:f>'/Users/el1goluj/Documents/ZURICH/PROJECTS/UPMEM/upmem-workloads/Microbenchmarks/AI/[ai_output.xlsx]ai_output (4)'!$J$161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{50392918-0C05-EF45-B8E7-FF599E100AF8}</c15:txfldGUID>
                      <c15:f>'/Users/el1goluj/Documents/ZURICH/PROJECTS/UPMEM/upmem-workloads/Microbenchmarks/AI/[ai_output.xlsx]ai_output (4)'!$J$161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F-FF8B-5F4C-8BBF-ED4DE736661E}"/>
                </c:ext>
              </c:extLst>
            </c:dLbl>
            <c:dLbl>
              <c:idx val="160"/>
              <c:tx>
                <c:strRef>
                  <c:f>'/Users/el1goluj/Documents/ZURICH/PROJECTS/UPMEM/upmem-workloads/Microbenchmarks/AI/[ai_output.xlsx]ai_output (4)'!$J$162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{BA0A6E85-818A-BD44-B479-255E1D4E985C}</c15:txfldGUID>
                      <c15:f>'/Users/el1goluj/Documents/ZURICH/PROJECTS/UPMEM/upmem-workloads/Microbenchmarks/AI/[ai_output.xlsx]ai_output (4)'!$J$162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0-FF8B-5F4C-8BBF-ED4DE736661E}"/>
                </c:ext>
              </c:extLst>
            </c:dLbl>
            <c:dLbl>
              <c:idx val="161"/>
              <c:tx>
                <c:strRef>
                  <c:f>'/Users/el1goluj/Documents/ZURICH/PROJECTS/UPMEM/upmem-workloads/Microbenchmarks/AI/[ai_output.xlsx]ai_output (4)'!$J$163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{636092D6-8068-6F44-A4B1-805B01E7365C}</c15:txfldGUID>
                      <c15:f>'/Users/el1goluj/Documents/ZURICH/PROJECTS/UPMEM/upmem-workloads/Microbenchmarks/AI/[ai_output.xlsx]ai_output (4)'!$J$163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1-FF8B-5F4C-8BBF-ED4DE736661E}"/>
                </c:ext>
              </c:extLst>
            </c:dLbl>
            <c:dLbl>
              <c:idx val="162"/>
              <c:tx>
                <c:strRef>
                  <c:f>'/Users/el1goluj/Documents/ZURICH/PROJECTS/UPMEM/upmem-workloads/Microbenchmarks/AI/[ai_output.xlsx]ai_output (4)'!$J$164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{C2726DB4-6F83-144A-A1B5-2A046CF439AB}</c15:txfldGUID>
                      <c15:f>'/Users/el1goluj/Documents/ZURICH/PROJECTS/UPMEM/upmem-workloads/Microbenchmarks/AI/[ai_output.xlsx]ai_output (4)'!$J$164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2-FF8B-5F4C-8BBF-ED4DE736661E}"/>
                </c:ext>
              </c:extLst>
            </c:dLbl>
            <c:dLbl>
              <c:idx val="163"/>
              <c:tx>
                <c:strRef>
                  <c:f>'/Users/el1goluj/Documents/ZURICH/PROJECTS/UPMEM/upmem-workloads/Microbenchmarks/AI/[ai_output.xlsx]ai_output (4)'!$J$165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{19A67059-CB20-BC40-8A0B-A5BA90B8E1D5}</c15:txfldGUID>
                      <c15:f>'/Users/el1goluj/Documents/ZURICH/PROJECTS/UPMEM/upmem-workloads/Microbenchmarks/AI/[ai_output.xlsx]ai_output (4)'!$J$165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3-FF8B-5F4C-8BBF-ED4DE736661E}"/>
                </c:ext>
              </c:extLst>
            </c:dLbl>
            <c:dLbl>
              <c:idx val="164"/>
              <c:tx>
                <c:strRef>
                  <c:f>'/Users/el1goluj/Documents/ZURICH/PROJECTS/UPMEM/upmem-workloads/Microbenchmarks/AI/[ai_output.xlsx]ai_output (4)'!$J$166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{F28FAED8-DB25-D94B-9FE6-317928BDB6A6}</c15:txfldGUID>
                      <c15:f>'/Users/el1goluj/Documents/ZURICH/PROJECTS/UPMEM/upmem-workloads/Microbenchmarks/AI/[ai_output.xlsx]ai_output (4)'!$J$166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4-FF8B-5F4C-8BBF-ED4DE736661E}"/>
                </c:ext>
              </c:extLst>
            </c:dLbl>
            <c:dLbl>
              <c:idx val="165"/>
              <c:tx>
                <c:strRef>
                  <c:f>'/Users/el1goluj/Documents/ZURICH/PROJECTS/UPMEM/upmem-workloads/Microbenchmarks/AI/[ai_output.xlsx]ai_output (4)'!$J$167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{F41DF413-EDAB-6148-8AE4-CABCE84DEE50}</c15:txfldGUID>
                      <c15:f>'/Users/el1goluj/Documents/ZURICH/PROJECTS/UPMEM/upmem-workloads/Microbenchmarks/AI/[ai_output.xlsx]ai_output (4)'!$J$167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5-FF8B-5F4C-8BBF-ED4DE736661E}"/>
                </c:ext>
              </c:extLst>
            </c:dLbl>
            <c:dLbl>
              <c:idx val="166"/>
              <c:tx>
                <c:strRef>
                  <c:f>'/Users/el1goluj/Documents/ZURICH/PROJECTS/UPMEM/upmem-workloads/Microbenchmarks/AI/[ai_output.xlsx]ai_output (4)'!$J$168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{BA2A1ED6-E476-DD4C-ABFF-20F2DFC5F4A2}</c15:txfldGUID>
                      <c15:f>'/Users/el1goluj/Documents/ZURICH/PROJECTS/UPMEM/upmem-workloads/Microbenchmarks/AI/[ai_output.xlsx]ai_output (4)'!$J$168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6-FF8B-5F4C-8BBF-ED4DE736661E}"/>
                </c:ext>
              </c:extLst>
            </c:dLbl>
            <c:dLbl>
              <c:idx val="167"/>
              <c:tx>
                <c:strRef>
                  <c:f>'/Users/el1goluj/Documents/ZURICH/PROJECTS/UPMEM/upmem-workloads/Microbenchmarks/AI/[ai_output.xlsx]ai_output (4)'!$J$169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{2E91EFC8-BCC6-B747-9726-38C76F4BC6E8}</c15:txfldGUID>
                      <c15:f>'/Users/el1goluj/Documents/ZURICH/PROJECTS/UPMEM/upmem-workloads/Microbenchmarks/AI/[ai_output.xlsx]ai_output (4)'!$J$169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7-FF8B-5F4C-8BBF-ED4DE736661E}"/>
                </c:ext>
              </c:extLst>
            </c:dLbl>
            <c:dLbl>
              <c:idx val="168"/>
              <c:tx>
                <c:strRef>
                  <c:f>'/Users/el1goluj/Documents/ZURICH/PROJECTS/UPMEM/upmem-workloads/Microbenchmarks/AI/[ai_output.xlsx]ai_output (4)'!$J$170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{038B1F71-F6EB-FD45-9532-486FEF98BA8E}</c15:txfldGUID>
                      <c15:f>'/Users/el1goluj/Documents/ZURICH/PROJECTS/UPMEM/upmem-workloads/Microbenchmarks/AI/[ai_output.xlsx]ai_output (4)'!$J$170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8-FF8B-5F4C-8BBF-ED4DE736661E}"/>
                </c:ext>
              </c:extLst>
            </c:dLbl>
            <c:dLbl>
              <c:idx val="169"/>
              <c:tx>
                <c:strRef>
                  <c:f>'/Users/el1goluj/Documents/ZURICH/PROJECTS/UPMEM/upmem-workloads/Microbenchmarks/AI/[ai_output.xlsx]ai_output (4)'!$J$171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{95891B26-7671-9646-9F07-EF08180268C3}</c15:txfldGUID>
                      <c15:f>'/Users/el1goluj/Documents/ZURICH/PROJECTS/UPMEM/upmem-workloads/Microbenchmarks/AI/[ai_output.xlsx]ai_output (4)'!$J$171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9-FF8B-5F4C-8BBF-ED4DE736661E}"/>
                </c:ext>
              </c:extLst>
            </c:dLbl>
            <c:dLbl>
              <c:idx val="170"/>
              <c:tx>
                <c:strRef>
                  <c:f>'/Users/el1goluj/Documents/ZURICH/PROJECTS/UPMEM/upmem-workloads/Microbenchmarks/AI/[ai_output.xlsx]ai_output (4)'!$J$172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{8CB0A8F6-F46F-E549-A8EE-B1EBDAB9A28D}</c15:txfldGUID>
                      <c15:f>'/Users/el1goluj/Documents/ZURICH/PROJECTS/UPMEM/upmem-workloads/Microbenchmarks/AI/[ai_output.xlsx]ai_output (4)'!$J$172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A-FF8B-5F4C-8BBF-ED4DE736661E}"/>
                </c:ext>
              </c:extLst>
            </c:dLbl>
            <c:dLbl>
              <c:idx val="171"/>
              <c:tx>
                <c:strRef>
                  <c:f>'/Users/el1goluj/Documents/ZURICH/PROJECTS/UPMEM/upmem-workloads/Microbenchmarks/AI/[ai_output.xlsx]ai_output (4)'!$J$173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{CF15CCC7-A324-084D-96CB-8B31F35A9B09}</c15:txfldGUID>
                      <c15:f>'/Users/el1goluj/Documents/ZURICH/PROJECTS/UPMEM/upmem-workloads/Microbenchmarks/AI/[ai_output.xlsx]ai_output (4)'!$J$173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B-FF8B-5F4C-8BBF-ED4DE736661E}"/>
                </c:ext>
              </c:extLst>
            </c:dLbl>
            <c:dLbl>
              <c:idx val="172"/>
              <c:tx>
                <c:strRef>
                  <c:f>'/Users/el1goluj/Documents/ZURICH/PROJECTS/UPMEM/upmem-workloads/Microbenchmarks/AI/[ai_output.xlsx]ai_output (4)'!$J$174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{8BD790CF-16D3-B54E-B2CC-07F2807FBA15}</c15:txfldGUID>
                      <c15:f>'/Users/el1goluj/Documents/ZURICH/PROJECTS/UPMEM/upmem-workloads/Microbenchmarks/AI/[ai_output.xlsx]ai_output (4)'!$J$174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C-FF8B-5F4C-8BBF-ED4DE736661E}"/>
                </c:ext>
              </c:extLst>
            </c:dLbl>
            <c:dLbl>
              <c:idx val="173"/>
              <c:tx>
                <c:strRef>
                  <c:f>'/Users/el1goluj/Documents/ZURICH/PROJECTS/UPMEM/upmem-workloads/Microbenchmarks/AI/[ai_output.xlsx]ai_output (4)'!$J$175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{7AE35ADC-AA55-514F-9079-7A0CB07C11BF}</c15:txfldGUID>
                      <c15:f>'/Users/el1goluj/Documents/ZURICH/PROJECTS/UPMEM/upmem-workloads/Microbenchmarks/AI/[ai_output.xlsx]ai_output (4)'!$J$175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D-FF8B-5F4C-8BBF-ED4DE736661E}"/>
                </c:ext>
              </c:extLst>
            </c:dLbl>
            <c:dLbl>
              <c:idx val="174"/>
              <c:tx>
                <c:strRef>
                  <c:f>'/Users/el1goluj/Documents/ZURICH/PROJECTS/UPMEM/upmem-workloads/Microbenchmarks/AI/[ai_output.xlsx]ai_output (4)'!$J$176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{2E6927DD-9858-5444-AD66-2DCE9C6916E6}</c15:txfldGUID>
                      <c15:f>'/Users/el1goluj/Documents/ZURICH/PROJECTS/UPMEM/upmem-workloads/Microbenchmarks/AI/[ai_output.xlsx]ai_output (4)'!$J$176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E-FF8B-5F4C-8BBF-ED4DE736661E}"/>
                </c:ext>
              </c:extLst>
            </c:dLbl>
            <c:dLbl>
              <c:idx val="175"/>
              <c:tx>
                <c:strRef>
                  <c:f>'/Users/el1goluj/Documents/ZURICH/PROJECTS/UPMEM/upmem-workloads/Microbenchmarks/AI/[ai_output.xlsx]ai_output (4)'!$J$177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{A6BA3D4E-A316-4940-A2AD-DD14FFCC80EF}</c15:txfldGUID>
                      <c15:f>'/Users/el1goluj/Documents/ZURICH/PROJECTS/UPMEM/upmem-workloads/Microbenchmarks/AI/[ai_output.xlsx]ai_output (4)'!$J$177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F-FF8B-5F4C-8BBF-ED4DE736661E}"/>
                </c:ext>
              </c:extLst>
            </c:dLbl>
            <c:dLbl>
              <c:idx val="176"/>
              <c:tx>
                <c:strRef>
                  <c:f>'/Users/el1goluj/Documents/ZURICH/PROJECTS/UPMEM/upmem-workloads/Microbenchmarks/AI/[ai_output.xlsx]ai_output (4)'!$J$178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{011D9CC5-A1BC-1A49-91E5-129FD6D7ABB7}</c15:txfldGUID>
                      <c15:f>'/Users/el1goluj/Documents/ZURICH/PROJECTS/UPMEM/upmem-workloads/Microbenchmarks/AI/[ai_output.xlsx]ai_output (4)'!$J$178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0-FF8B-5F4C-8BBF-ED4DE736661E}"/>
                </c:ext>
              </c:extLst>
            </c:dLbl>
            <c:dLbl>
              <c:idx val="177"/>
              <c:tx>
                <c:strRef>
                  <c:f>'/Users/el1goluj/Documents/ZURICH/PROJECTS/UPMEM/upmem-workloads/Microbenchmarks/AI/[ai_output.xlsx]ai_output (4)'!$J$179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{038DEE52-3084-874D-97DC-3AD7F24294E8}</c15:txfldGUID>
                      <c15:f>'/Users/el1goluj/Documents/ZURICH/PROJECTS/UPMEM/upmem-workloads/Microbenchmarks/AI/[ai_output.xlsx]ai_output (4)'!$J$179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1-FF8B-5F4C-8BBF-ED4DE736661E}"/>
                </c:ext>
              </c:extLst>
            </c:dLbl>
            <c:dLbl>
              <c:idx val="178"/>
              <c:tx>
                <c:strRef>
                  <c:f>'/Users/el1goluj/Documents/ZURICH/PROJECTS/UPMEM/upmem-workloads/Microbenchmarks/AI/[ai_output.xlsx]ai_output (4)'!$J$180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{A395BC56-F280-0146-9B6D-CF77B8AA6ADB}</c15:txfldGUID>
                      <c15:f>'/Users/el1goluj/Documents/ZURICH/PROJECTS/UPMEM/upmem-workloads/Microbenchmarks/AI/[ai_output.xlsx]ai_output (4)'!$J$180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2-FF8B-5F4C-8BBF-ED4DE736661E}"/>
                </c:ext>
              </c:extLst>
            </c:dLbl>
            <c:dLbl>
              <c:idx val="179"/>
              <c:tx>
                <c:strRef>
                  <c:f>'/Users/el1goluj/Documents/ZURICH/PROJECTS/UPMEM/upmem-workloads/Microbenchmarks/AI/[ai_output.xlsx]ai_output (4)'!$J$181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{CAFCEC31-7E02-BA48-B8BC-004FF2E90B41}</c15:txfldGUID>
                      <c15:f>'/Users/el1goluj/Documents/ZURICH/PROJECTS/UPMEM/upmem-workloads/Microbenchmarks/AI/[ai_output.xlsx]ai_output (4)'!$J$181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3-FF8B-5F4C-8BBF-ED4DE736661E}"/>
                </c:ext>
              </c:extLst>
            </c:dLbl>
            <c:dLbl>
              <c:idx val="180"/>
              <c:tx>
                <c:strRef>
                  <c:f>'/Users/el1goluj/Documents/ZURICH/PROJECTS/UPMEM/upmem-workloads/Microbenchmarks/AI/[ai_output.xlsx]ai_output (4)'!$J$182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{8C7B4725-0468-AD45-A99E-6E0EF419A828}</c15:txfldGUID>
                      <c15:f>'/Users/el1goluj/Documents/ZURICH/PROJECTS/UPMEM/upmem-workloads/Microbenchmarks/AI/[ai_output.xlsx]ai_output (4)'!$J$182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4-FF8B-5F4C-8BBF-ED4DE736661E}"/>
                </c:ext>
              </c:extLst>
            </c:dLbl>
            <c:dLbl>
              <c:idx val="181"/>
              <c:tx>
                <c:strRef>
                  <c:f>'/Users/el1goluj/Documents/ZURICH/PROJECTS/UPMEM/upmem-workloads/Microbenchmarks/AI/[ai_output.xlsx]ai_output (4)'!$J$183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{43D9836E-DA5E-344B-BBC2-300B7E16807E}</c15:txfldGUID>
                      <c15:f>'/Users/el1goluj/Documents/ZURICH/PROJECTS/UPMEM/upmem-workloads/Microbenchmarks/AI/[ai_output.xlsx]ai_output (4)'!$J$183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5-FF8B-5F4C-8BBF-ED4DE736661E}"/>
                </c:ext>
              </c:extLst>
            </c:dLbl>
            <c:dLbl>
              <c:idx val="182"/>
              <c:tx>
                <c:strRef>
                  <c:f>'/Users/el1goluj/Documents/ZURICH/PROJECTS/UPMEM/upmem-workloads/Microbenchmarks/AI/[ai_output.xlsx]ai_output (4)'!$J$184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{52514BF0-C040-3545-BE08-4BD1F9BC5C99}</c15:txfldGUID>
                      <c15:f>'/Users/el1goluj/Documents/ZURICH/PROJECTS/UPMEM/upmem-workloads/Microbenchmarks/AI/[ai_output.xlsx]ai_output (4)'!$J$184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6-FF8B-5F4C-8BBF-ED4DE736661E}"/>
                </c:ext>
              </c:extLst>
            </c:dLbl>
            <c:dLbl>
              <c:idx val="183"/>
              <c:tx>
                <c:strRef>
                  <c:f>'/Users/el1goluj/Documents/ZURICH/PROJECTS/UPMEM/upmem-workloads/Microbenchmarks/AI/[ai_output.xlsx]ai_output (4)'!$J$185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{7146FF80-0539-9C47-8834-EEE6F5071466}</c15:txfldGUID>
                      <c15:f>'/Users/el1goluj/Documents/ZURICH/PROJECTS/UPMEM/upmem-workloads/Microbenchmarks/AI/[ai_output.xlsx]ai_output (4)'!$J$185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7-FF8B-5F4C-8BBF-ED4DE736661E}"/>
                </c:ext>
              </c:extLst>
            </c:dLbl>
            <c:dLbl>
              <c:idx val="184"/>
              <c:tx>
                <c:strRef>
                  <c:f>'/Users/el1goluj/Documents/ZURICH/PROJECTS/UPMEM/upmem-workloads/Microbenchmarks/AI/[ai_output.xlsx]ai_output (4)'!$J$186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{58FC360F-A9C0-2E4E-9190-126661995473}</c15:txfldGUID>
                      <c15:f>'/Users/el1goluj/Documents/ZURICH/PROJECTS/UPMEM/upmem-workloads/Microbenchmarks/AI/[ai_output.xlsx]ai_output (4)'!$J$186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8-FF8B-5F4C-8BBF-ED4DE736661E}"/>
                </c:ext>
              </c:extLst>
            </c:dLbl>
            <c:dLbl>
              <c:idx val="185"/>
              <c:tx>
                <c:strRef>
                  <c:f>'/Users/el1goluj/Documents/ZURICH/PROJECTS/UPMEM/upmem-workloads/Microbenchmarks/AI/[ai_output.xlsx]ai_output (4)'!$J$187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{CC51BB2D-7AFC-5F4D-A066-F95756436D09}</c15:txfldGUID>
                      <c15:f>'/Users/el1goluj/Documents/ZURICH/PROJECTS/UPMEM/upmem-workloads/Microbenchmarks/AI/[ai_output.xlsx]ai_output (4)'!$J$187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9-FF8B-5F4C-8BBF-ED4DE736661E}"/>
                </c:ext>
              </c:extLst>
            </c:dLbl>
            <c:dLbl>
              <c:idx val="186"/>
              <c:tx>
                <c:strRef>
                  <c:f>'/Users/el1goluj/Documents/ZURICH/PROJECTS/UPMEM/upmem-workloads/Microbenchmarks/AI/[ai_output.xlsx]ai_output (4)'!$J$188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{2D5550C7-0443-7442-BC2B-C54693D91B75}</c15:txfldGUID>
                      <c15:f>'/Users/el1goluj/Documents/ZURICH/PROJECTS/UPMEM/upmem-workloads/Microbenchmarks/AI/[ai_output.xlsx]ai_output (4)'!$J$188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A-FF8B-5F4C-8BBF-ED4DE736661E}"/>
                </c:ext>
              </c:extLst>
            </c:dLbl>
            <c:dLbl>
              <c:idx val="187"/>
              <c:tx>
                <c:strRef>
                  <c:f>'/Users/el1goluj/Documents/ZURICH/PROJECTS/UPMEM/upmem-workloads/Microbenchmarks/AI/[ai_output.xlsx]ai_output (4)'!$J$189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{4C439390-BE5C-F744-AD5C-A05B97AB48DD}</c15:txfldGUID>
                      <c15:f>'/Users/el1goluj/Documents/ZURICH/PROJECTS/UPMEM/upmem-workloads/Microbenchmarks/AI/[ai_output.xlsx]ai_output (4)'!$J$189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B-FF8B-5F4C-8BBF-ED4DE736661E}"/>
                </c:ext>
              </c:extLst>
            </c:dLbl>
            <c:dLbl>
              <c:idx val="188"/>
              <c:tx>
                <c:strRef>
                  <c:f>'/Users/el1goluj/Documents/ZURICH/PROJECTS/UPMEM/upmem-workloads/Microbenchmarks/AI/[ai_output.xlsx]ai_output (4)'!$J$190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{A66921B8-44FD-A749-ACF4-7B82622210E0}</c15:txfldGUID>
                      <c15:f>'/Users/el1goluj/Documents/ZURICH/PROJECTS/UPMEM/upmem-workloads/Microbenchmarks/AI/[ai_output.xlsx]ai_output (4)'!$J$190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C-FF8B-5F4C-8BBF-ED4DE736661E}"/>
                </c:ext>
              </c:extLst>
            </c:dLbl>
            <c:dLbl>
              <c:idx val="189"/>
              <c:tx>
                <c:strRef>
                  <c:f>'/Users/el1goluj/Documents/ZURICH/PROJECTS/UPMEM/upmem-workloads/Microbenchmarks/AI/[ai_output.xlsx]ai_output (4)'!$J$191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{4D2C3F74-51CD-8A4D-82A9-6DE69B6AF2A5}</c15:txfldGUID>
                      <c15:f>'/Users/el1goluj/Documents/ZURICH/PROJECTS/UPMEM/upmem-workloads/Microbenchmarks/AI/[ai_output.xlsx]ai_output (4)'!$J$191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D-FF8B-5F4C-8BBF-ED4DE736661E}"/>
                </c:ext>
              </c:extLst>
            </c:dLbl>
            <c:dLbl>
              <c:idx val="190"/>
              <c:tx>
                <c:strRef>
                  <c:f>'/Users/el1goluj/Documents/ZURICH/PROJECTS/UPMEM/upmem-workloads/Microbenchmarks/AI/[ai_output.xlsx]ai_output (4)'!$J$192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{D489B648-4A46-7E45-8370-1E966A4F8C94}</c15:txfldGUID>
                      <c15:f>'/Users/el1goluj/Documents/ZURICH/PROJECTS/UPMEM/upmem-workloads/Microbenchmarks/AI/[ai_output.xlsx]ai_output (4)'!$J$192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E-FF8B-5F4C-8BBF-ED4DE736661E}"/>
                </c:ext>
              </c:extLst>
            </c:dLbl>
            <c:dLbl>
              <c:idx val="191"/>
              <c:tx>
                <c:strRef>
                  <c:f>'/Users/el1goluj/Documents/ZURICH/PROJECTS/UPMEM/upmem-workloads/Microbenchmarks/AI/[ai_output.xlsx]ai_output (4)'!$J$193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{E433A82F-A56F-D843-8C6E-2A374BD6ACC9}</c15:txfldGUID>
                      <c15:f>'/Users/el1goluj/Documents/ZURICH/PROJECTS/UPMEM/upmem-workloads/Microbenchmarks/AI/[ai_output.xlsx]ai_output (4)'!$J$193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F-FF8B-5F4C-8BBF-ED4DE736661E}"/>
                </c:ext>
              </c:extLst>
            </c:dLbl>
            <c:dLbl>
              <c:idx val="192"/>
              <c:tx>
                <c:strRef>
                  <c:f>'/Users/el1goluj/Documents/ZURICH/PROJECTS/UPMEM/upmem-workloads/Microbenchmarks/AI/[ai_output.xlsx]ai_output (4)'!$J$194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{B256B55F-6F5A-6B4A-BD65-BFE45884FE78}</c15:txfldGUID>
                      <c15:f>'/Users/el1goluj/Documents/ZURICH/PROJECTS/UPMEM/upmem-workloads/Microbenchmarks/AI/[ai_output.xlsx]ai_output (4)'!$J$194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0-FF8B-5F4C-8BBF-ED4DE736661E}"/>
                </c:ext>
              </c:extLst>
            </c:dLbl>
            <c:dLbl>
              <c:idx val="193"/>
              <c:tx>
                <c:strRef>
                  <c:f>'/Users/el1goluj/Documents/ZURICH/PROJECTS/UPMEM/upmem-workloads/Microbenchmarks/AI/[ai_output.xlsx]ai_output (4)'!$J$195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{DCB3BEC5-E3D1-C742-88D1-743798049777}</c15:txfldGUID>
                      <c15:f>'/Users/el1goluj/Documents/ZURICH/PROJECTS/UPMEM/upmem-workloads/Microbenchmarks/AI/[ai_output.xlsx]ai_output (4)'!$J$195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1-FF8B-5F4C-8BBF-ED4DE736661E}"/>
                </c:ext>
              </c:extLst>
            </c:dLbl>
            <c:dLbl>
              <c:idx val="194"/>
              <c:tx>
                <c:strRef>
                  <c:f>'/Users/el1goluj/Documents/ZURICH/PROJECTS/UPMEM/upmem-workloads/Microbenchmarks/AI/[ai_output.xlsx]ai_output (4)'!$J$196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{E3D883F7-7A8B-F748-A6D7-DE678A7BCAC5}</c15:txfldGUID>
                      <c15:f>'/Users/el1goluj/Documents/ZURICH/PROJECTS/UPMEM/upmem-workloads/Microbenchmarks/AI/[ai_output.xlsx]ai_output (4)'!$J$196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2-FF8B-5F4C-8BBF-ED4DE736661E}"/>
                </c:ext>
              </c:extLst>
            </c:dLbl>
            <c:dLbl>
              <c:idx val="195"/>
              <c:tx>
                <c:strRef>
                  <c:f>'/Users/el1goluj/Documents/ZURICH/PROJECTS/UPMEM/upmem-workloads/Microbenchmarks/AI/[ai_output.xlsx]ai_output (4)'!$J$197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{0AF736E0-0577-8046-BCBB-16255CEBCBCD}</c15:txfldGUID>
                      <c15:f>'/Users/el1goluj/Documents/ZURICH/PROJECTS/UPMEM/upmem-workloads/Microbenchmarks/AI/[ai_output.xlsx]ai_output (4)'!$J$197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3-FF8B-5F4C-8BBF-ED4DE736661E}"/>
                </c:ext>
              </c:extLst>
            </c:dLbl>
            <c:dLbl>
              <c:idx val="196"/>
              <c:tx>
                <c:strRef>
                  <c:f>'/Users/el1goluj/Documents/ZURICH/PROJECTS/UPMEM/upmem-workloads/Microbenchmarks/AI/[ai_output.xlsx]ai_output (4)'!$J$198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{69AAC53B-03DA-AB42-A63A-F53680EDF20F}</c15:txfldGUID>
                      <c15:f>'/Users/el1goluj/Documents/ZURICH/PROJECTS/UPMEM/upmem-workloads/Microbenchmarks/AI/[ai_output.xlsx]ai_output (4)'!$J$198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4-FF8B-5F4C-8BBF-ED4DE736661E}"/>
                </c:ext>
              </c:extLst>
            </c:dLbl>
            <c:dLbl>
              <c:idx val="197"/>
              <c:tx>
                <c:strRef>
                  <c:f>'/Users/el1goluj/Documents/ZURICH/PROJECTS/UPMEM/upmem-workloads/Microbenchmarks/AI/[ai_output.xlsx]ai_output (4)'!$J$199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{4D340515-52F0-9549-A92A-5DD95216492B}</c15:txfldGUID>
                      <c15:f>'/Users/el1goluj/Documents/ZURICH/PROJECTS/UPMEM/upmem-workloads/Microbenchmarks/AI/[ai_output.xlsx]ai_output (4)'!$J$199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5-FF8B-5F4C-8BBF-ED4DE736661E}"/>
                </c:ext>
              </c:extLst>
            </c:dLbl>
            <c:dLbl>
              <c:idx val="198"/>
              <c:tx>
                <c:strRef>
                  <c:f>'/Users/el1goluj/Documents/ZURICH/PROJECTS/UPMEM/upmem-workloads/Microbenchmarks/AI/[ai_output.xlsx]ai_output (4)'!$J$200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{D751AD7B-BE9C-3545-A213-5EC63181B517}</c15:txfldGUID>
                      <c15:f>'/Users/el1goluj/Documents/ZURICH/PROJECTS/UPMEM/upmem-workloads/Microbenchmarks/AI/[ai_output.xlsx]ai_output (4)'!$J$200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6-FF8B-5F4C-8BBF-ED4DE736661E}"/>
                </c:ext>
              </c:extLst>
            </c:dLbl>
            <c:dLbl>
              <c:idx val="199"/>
              <c:tx>
                <c:strRef>
                  <c:f>'/Users/el1goluj/Documents/ZURICH/PROJECTS/UPMEM/upmem-workloads/Microbenchmarks/AI/[ai_output.xlsx]ai_output (4)'!$J$201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{7EFFB857-BEDF-8146-9FB2-C48A23ECA3BE}</c15:txfldGUID>
                      <c15:f>'/Users/el1goluj/Documents/ZURICH/PROJECTS/UPMEM/upmem-workloads/Microbenchmarks/AI/[ai_output.xlsx]ai_output (4)'!$J$201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7-FF8B-5F4C-8BBF-ED4DE736661E}"/>
                </c:ext>
              </c:extLst>
            </c:dLbl>
            <c:dLbl>
              <c:idx val="200"/>
              <c:tx>
                <c:strRef>
                  <c:f>'/Users/el1goluj/Documents/ZURICH/PROJECTS/UPMEM/upmem-workloads/Microbenchmarks/AI/[ai_output.xlsx]ai_output (4)'!$J$202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{C2E7AF88-2CB9-AC43-9425-3A700E992C38}</c15:txfldGUID>
                      <c15:f>'/Users/el1goluj/Documents/ZURICH/PROJECTS/UPMEM/upmem-workloads/Microbenchmarks/AI/[ai_output.xlsx]ai_output (4)'!$J$202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8-FF8B-5F4C-8BBF-ED4DE736661E}"/>
                </c:ext>
              </c:extLst>
            </c:dLbl>
            <c:dLbl>
              <c:idx val="201"/>
              <c:tx>
                <c:strRef>
                  <c:f>'/Users/el1goluj/Documents/ZURICH/PROJECTS/UPMEM/upmem-workloads/Microbenchmarks/AI/[ai_output.xlsx]ai_output (4)'!$J$203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{74065D71-3C2F-6040-AD8C-F126A1AC62AD}</c15:txfldGUID>
                      <c15:f>'/Users/el1goluj/Documents/ZURICH/PROJECTS/UPMEM/upmem-workloads/Microbenchmarks/AI/[ai_output.xlsx]ai_output (4)'!$J$203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9-FF8B-5F4C-8BBF-ED4DE736661E}"/>
                </c:ext>
              </c:extLst>
            </c:dLbl>
            <c:dLbl>
              <c:idx val="202"/>
              <c:tx>
                <c:strRef>
                  <c:f>'/Users/el1goluj/Documents/ZURICH/PROJECTS/UPMEM/upmem-workloads/Microbenchmarks/AI/[ai_output.xlsx]ai_output (4)'!$J$204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{649D2230-FBF2-4140-9DE7-9269FB7D665E}</c15:txfldGUID>
                      <c15:f>'/Users/el1goluj/Documents/ZURICH/PROJECTS/UPMEM/upmem-workloads/Microbenchmarks/AI/[ai_output.xlsx]ai_output (4)'!$J$204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A-FF8B-5F4C-8BBF-ED4DE736661E}"/>
                </c:ext>
              </c:extLst>
            </c:dLbl>
            <c:dLbl>
              <c:idx val="203"/>
              <c:tx>
                <c:strRef>
                  <c:f>'/Users/el1goluj/Documents/ZURICH/PROJECTS/UPMEM/upmem-workloads/Microbenchmarks/AI/[ai_output.xlsx]ai_output (4)'!$J$205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{76898A49-9927-E44B-8F0D-301F29EFCC40}</c15:txfldGUID>
                      <c15:f>'/Users/el1goluj/Documents/ZURICH/PROJECTS/UPMEM/upmem-workloads/Microbenchmarks/AI/[ai_output.xlsx]ai_output (4)'!$J$205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B-FF8B-5F4C-8BBF-ED4DE736661E}"/>
                </c:ext>
              </c:extLst>
            </c:dLbl>
            <c:dLbl>
              <c:idx val="204"/>
              <c:tx>
                <c:strRef>
                  <c:f>'/Users/el1goluj/Documents/ZURICH/PROJECTS/UPMEM/upmem-workloads/Microbenchmarks/AI/[ai_output.xlsx]ai_output (4)'!$J$206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{D8DDE23F-AA85-A64A-BAFA-15E3C2FF705E}</c15:txfldGUID>
                      <c15:f>'/Users/el1goluj/Documents/ZURICH/PROJECTS/UPMEM/upmem-workloads/Microbenchmarks/AI/[ai_output.xlsx]ai_output (4)'!$J$206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C-FF8B-5F4C-8BBF-ED4DE736661E}"/>
                </c:ext>
              </c:extLst>
            </c:dLbl>
            <c:dLbl>
              <c:idx val="205"/>
              <c:tx>
                <c:strRef>
                  <c:f>'/Users/el1goluj/Documents/ZURICH/PROJECTS/UPMEM/upmem-workloads/Microbenchmarks/AI/[ai_output.xlsx]ai_output (4)'!$J$207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{FE555186-BAD1-9D4F-8DAF-923FF366EFA6}</c15:txfldGUID>
                      <c15:f>'/Users/el1goluj/Documents/ZURICH/PROJECTS/UPMEM/upmem-workloads/Microbenchmarks/AI/[ai_output.xlsx]ai_output (4)'!$J$207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D-FF8B-5F4C-8BBF-ED4DE736661E}"/>
                </c:ext>
              </c:extLst>
            </c:dLbl>
            <c:dLbl>
              <c:idx val="206"/>
              <c:tx>
                <c:strRef>
                  <c:f>'/Users/el1goluj/Documents/ZURICH/PROJECTS/UPMEM/upmem-workloads/Microbenchmarks/AI/[ai_output.xlsx]ai_output (4)'!$J$208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{FE98D2F7-8666-CB41-A77C-C39710C19FBE}</c15:txfldGUID>
                      <c15:f>'/Users/el1goluj/Documents/ZURICH/PROJECTS/UPMEM/upmem-workloads/Microbenchmarks/AI/[ai_output.xlsx]ai_output (4)'!$J$208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E-FF8B-5F4C-8BBF-ED4DE736661E}"/>
                </c:ext>
              </c:extLst>
            </c:dLbl>
            <c:dLbl>
              <c:idx val="207"/>
              <c:tx>
                <c:strRef>
                  <c:f>'/Users/el1goluj/Documents/ZURICH/PROJECTS/UPMEM/upmem-workloads/Microbenchmarks/AI/[ai_output.xlsx]ai_output (4)'!$J$209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{C92BCC8A-8FFA-9C43-8BFD-F4F04C861914}</c15:txfldGUID>
                      <c15:f>'/Users/el1goluj/Documents/ZURICH/PROJECTS/UPMEM/upmem-workloads/Microbenchmarks/AI/[ai_output.xlsx]ai_output (4)'!$J$209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F-FF8B-5F4C-8BBF-ED4DE736661E}"/>
                </c:ext>
              </c:extLst>
            </c:dLbl>
            <c:dLbl>
              <c:idx val="208"/>
              <c:tx>
                <c:strRef>
                  <c:f>'/Users/el1goluj/Documents/ZURICH/PROJECTS/UPMEM/upmem-workloads/Microbenchmarks/AI/[ai_output.xlsx]ai_output (4)'!$J$210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{85253777-5C33-0C4B-BCD1-4D48E9E024F0}</c15:txfldGUID>
                      <c15:f>'/Users/el1goluj/Documents/ZURICH/PROJECTS/UPMEM/upmem-workloads/Microbenchmarks/AI/[ai_output.xlsx]ai_output (4)'!$J$210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0-FF8B-5F4C-8BBF-ED4DE736661E}"/>
                </c:ext>
              </c:extLst>
            </c:dLbl>
            <c:dLbl>
              <c:idx val="209"/>
              <c:tx>
                <c:strRef>
                  <c:f>'/Users/el1goluj/Documents/ZURICH/PROJECTS/UPMEM/upmem-workloads/Microbenchmarks/AI/[ai_output.xlsx]ai_output (4)'!$J$211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{F92CDF80-7641-3B4F-BD95-EB3A3C3718DB}</c15:txfldGUID>
                      <c15:f>'/Users/el1goluj/Documents/ZURICH/PROJECTS/UPMEM/upmem-workloads/Microbenchmarks/AI/[ai_output.xlsx]ai_output (4)'!$J$211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1-FF8B-5F4C-8BBF-ED4DE736661E}"/>
                </c:ext>
              </c:extLst>
            </c:dLbl>
            <c:dLbl>
              <c:idx val="210"/>
              <c:tx>
                <c:strRef>
                  <c:f>'/Users/el1goluj/Documents/ZURICH/PROJECTS/UPMEM/upmem-workloads/Microbenchmarks/AI/[ai_output.xlsx]ai_output (4)'!$J$212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{76FDAC0D-189B-5F48-853F-5914CB25B56C}</c15:txfldGUID>
                      <c15:f>'/Users/el1goluj/Documents/ZURICH/PROJECTS/UPMEM/upmem-workloads/Microbenchmarks/AI/[ai_output.xlsx]ai_output (4)'!$J$212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2-FF8B-5F4C-8BBF-ED4DE736661E}"/>
                </c:ext>
              </c:extLst>
            </c:dLbl>
            <c:dLbl>
              <c:idx val="211"/>
              <c:tx>
                <c:strRef>
                  <c:f>'/Users/el1goluj/Documents/ZURICH/PROJECTS/UPMEM/upmem-workloads/Microbenchmarks/AI/[ai_output.xlsx]ai_output (4)'!$J$213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{FE2D59BA-C310-004D-AB55-67FAA7A6A549}</c15:txfldGUID>
                      <c15:f>'/Users/el1goluj/Documents/ZURICH/PROJECTS/UPMEM/upmem-workloads/Microbenchmarks/AI/[ai_output.xlsx]ai_output (4)'!$J$213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3-FF8B-5F4C-8BBF-ED4DE736661E}"/>
                </c:ext>
              </c:extLst>
            </c:dLbl>
            <c:dLbl>
              <c:idx val="212"/>
              <c:tx>
                <c:strRef>
                  <c:f>'/Users/el1goluj/Documents/ZURICH/PROJECTS/UPMEM/upmem-workloads/Microbenchmarks/AI/[ai_output.xlsx]ai_output (4)'!$J$214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{BA17AE41-E240-AD4A-B521-E3C00A798ABE}</c15:txfldGUID>
                      <c15:f>'/Users/el1goluj/Documents/ZURICH/PROJECTS/UPMEM/upmem-workloads/Microbenchmarks/AI/[ai_output.xlsx]ai_output (4)'!$J$214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4-FF8B-5F4C-8BBF-ED4DE736661E}"/>
                </c:ext>
              </c:extLst>
            </c:dLbl>
            <c:dLbl>
              <c:idx val="213"/>
              <c:tx>
                <c:strRef>
                  <c:f>'/Users/el1goluj/Documents/ZURICH/PROJECTS/UPMEM/upmem-workloads/Microbenchmarks/AI/[ai_output.xlsx]ai_output (4)'!$J$215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{EAA2640A-A076-3546-9CEA-F773E7ECA0BA}</c15:txfldGUID>
                      <c15:f>'/Users/el1goluj/Documents/ZURICH/PROJECTS/UPMEM/upmem-workloads/Microbenchmarks/AI/[ai_output.xlsx]ai_output (4)'!$J$215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5-FF8B-5F4C-8BBF-ED4DE736661E}"/>
                </c:ext>
              </c:extLst>
            </c:dLbl>
            <c:dLbl>
              <c:idx val="214"/>
              <c:tx>
                <c:strRef>
                  <c:f>'/Users/el1goluj/Documents/ZURICH/PROJECTS/UPMEM/upmem-workloads/Microbenchmarks/AI/[ai_output.xlsx]ai_output (4)'!$J$216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{0FE94F69-E449-B549-8580-3AD60D12021F}</c15:txfldGUID>
                      <c15:f>'/Users/el1goluj/Documents/ZURICH/PROJECTS/UPMEM/upmem-workloads/Microbenchmarks/AI/[ai_output.xlsx]ai_output (4)'!$J$216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6-FF8B-5F4C-8BBF-ED4DE736661E}"/>
                </c:ext>
              </c:extLst>
            </c:dLbl>
            <c:dLbl>
              <c:idx val="215"/>
              <c:tx>
                <c:strRef>
                  <c:f>'/Users/el1goluj/Documents/ZURICH/PROJECTS/UPMEM/upmem-workloads/Microbenchmarks/AI/[ai_output.xlsx]ai_output (4)'!$J$217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{A6298C25-75BD-5940-A57D-63E81CA32ADA}</c15:txfldGUID>
                      <c15:f>'/Users/el1goluj/Documents/ZURICH/PROJECTS/UPMEM/upmem-workloads/Microbenchmarks/AI/[ai_output.xlsx]ai_output (4)'!$J$217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7-FF8B-5F4C-8BBF-ED4DE736661E}"/>
                </c:ext>
              </c:extLst>
            </c:dLbl>
            <c:dLbl>
              <c:idx val="216"/>
              <c:tx>
                <c:strRef>
                  <c:f>'/Users/el1goluj/Documents/ZURICH/PROJECTS/UPMEM/upmem-workloads/Microbenchmarks/AI/[ai_output.xlsx]ai_output (4)'!$J$218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{59D0E63E-B08B-D446-BCED-08EE2E46B44A}</c15:txfldGUID>
                      <c15:f>'/Users/el1goluj/Documents/ZURICH/PROJECTS/UPMEM/upmem-workloads/Microbenchmarks/AI/[ai_output.xlsx]ai_output (4)'!$J$218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8-FF8B-5F4C-8BBF-ED4DE736661E}"/>
                </c:ext>
              </c:extLst>
            </c:dLbl>
            <c:dLbl>
              <c:idx val="217"/>
              <c:tx>
                <c:strRef>
                  <c:f>'/Users/el1goluj/Documents/ZURICH/PROJECTS/UPMEM/upmem-workloads/Microbenchmarks/AI/[ai_output.xlsx]ai_output (4)'!$J$219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{F53E0E61-16A5-F346-A239-7BAD4763294E}</c15:txfldGUID>
                      <c15:f>'/Users/el1goluj/Documents/ZURICH/PROJECTS/UPMEM/upmem-workloads/Microbenchmarks/AI/[ai_output.xlsx]ai_output (4)'!$J$219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9-FF8B-5F4C-8BBF-ED4DE736661E}"/>
                </c:ext>
              </c:extLst>
            </c:dLbl>
            <c:dLbl>
              <c:idx val="218"/>
              <c:tx>
                <c:strRef>
                  <c:f>'/Users/el1goluj/Documents/ZURICH/PROJECTS/UPMEM/upmem-workloads/Microbenchmarks/AI/[ai_output.xlsx]ai_output (4)'!$J$220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{7E9E07A8-22A9-3C47-9C9C-59E7DEBB45AC}</c15:txfldGUID>
                      <c15:f>'/Users/el1goluj/Documents/ZURICH/PROJECTS/UPMEM/upmem-workloads/Microbenchmarks/AI/[ai_output.xlsx]ai_output (4)'!$J$220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A-FF8B-5F4C-8BBF-ED4DE736661E}"/>
                </c:ext>
              </c:extLst>
            </c:dLbl>
            <c:dLbl>
              <c:idx val="219"/>
              <c:tx>
                <c:strRef>
                  <c:f>'/Users/el1goluj/Documents/ZURICH/PROJECTS/UPMEM/upmem-workloads/Microbenchmarks/AI/[ai_output.xlsx]ai_output (4)'!$J$221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{1E9FA85D-9438-E94B-9E46-E2572D3AD1CF}</c15:txfldGUID>
                      <c15:f>'/Users/el1goluj/Documents/ZURICH/PROJECTS/UPMEM/upmem-workloads/Microbenchmarks/AI/[ai_output.xlsx]ai_output (4)'!$J$221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B-FF8B-5F4C-8BBF-ED4DE736661E}"/>
                </c:ext>
              </c:extLst>
            </c:dLbl>
            <c:dLbl>
              <c:idx val="220"/>
              <c:tx>
                <c:strRef>
                  <c:f>'/Users/el1goluj/Documents/ZURICH/PROJECTS/UPMEM/upmem-workloads/Microbenchmarks/AI/[ai_output.xlsx]ai_output (4)'!$J$222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{47370D37-47E7-6749-B4C7-28D615FC7842}</c15:txfldGUID>
                      <c15:f>'/Users/el1goluj/Documents/ZURICH/PROJECTS/UPMEM/upmem-workloads/Microbenchmarks/AI/[ai_output.xlsx]ai_output (4)'!$J$222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C-FF8B-5F4C-8BBF-ED4DE736661E}"/>
                </c:ext>
              </c:extLst>
            </c:dLbl>
            <c:dLbl>
              <c:idx val="221"/>
              <c:tx>
                <c:strRef>
                  <c:f>'/Users/el1goluj/Documents/ZURICH/PROJECTS/UPMEM/upmem-workloads/Microbenchmarks/AI/[ai_output.xlsx]ai_output (4)'!$J$223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{54F079A2-C935-9643-93DB-CBB3E3D27901}</c15:txfldGUID>
                      <c15:f>'/Users/el1goluj/Documents/ZURICH/PROJECTS/UPMEM/upmem-workloads/Microbenchmarks/AI/[ai_output.xlsx]ai_output (4)'!$J$223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D-FF8B-5F4C-8BBF-ED4DE736661E}"/>
                </c:ext>
              </c:extLst>
            </c:dLbl>
            <c:dLbl>
              <c:idx val="222"/>
              <c:tx>
                <c:strRef>
                  <c:f>'/Users/el1goluj/Documents/ZURICH/PROJECTS/UPMEM/upmem-workloads/Microbenchmarks/AI/[ai_output.xlsx]ai_output (4)'!$J$224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{B98C78A7-EC51-9E4A-BD55-222A54AE3BB8}</c15:txfldGUID>
                      <c15:f>'/Users/el1goluj/Documents/ZURICH/PROJECTS/UPMEM/upmem-workloads/Microbenchmarks/AI/[ai_output.xlsx]ai_output (4)'!$J$224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E-FF8B-5F4C-8BBF-ED4DE736661E}"/>
                </c:ext>
              </c:extLst>
            </c:dLbl>
            <c:dLbl>
              <c:idx val="223"/>
              <c:tx>
                <c:strRef>
                  <c:f>'/Users/el1goluj/Documents/ZURICH/PROJECTS/UPMEM/upmem-workloads/Microbenchmarks/AI/[ai_output.xlsx]ai_output (4)'!$J$225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{304D5E43-FFBE-4D40-B469-CDD251EBC7FC}</c15:txfldGUID>
                      <c15:f>'/Users/el1goluj/Documents/ZURICH/PROJECTS/UPMEM/upmem-workloads/Microbenchmarks/AI/[ai_output.xlsx]ai_output (4)'!$J$225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F-FF8B-5F4C-8BBF-ED4DE736661E}"/>
                </c:ext>
              </c:extLst>
            </c:dLbl>
            <c:dLbl>
              <c:idx val="224"/>
              <c:tx>
                <c:strRef>
                  <c:f>'/Users/el1goluj/Documents/ZURICH/PROJECTS/UPMEM/upmem-workloads/Microbenchmarks/AI/[ai_output.xlsx]ai_output (4)'!$J$226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{9698FE25-F0B3-D244-BDFB-6E5AF6383F0B}</c15:txfldGUID>
                      <c15:f>'/Users/el1goluj/Documents/ZURICH/PROJECTS/UPMEM/upmem-workloads/Microbenchmarks/AI/[ai_output.xlsx]ai_output (4)'!$J$226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0-FF8B-5F4C-8BBF-ED4DE736661E}"/>
                </c:ext>
              </c:extLst>
            </c:dLbl>
            <c:dLbl>
              <c:idx val="225"/>
              <c:tx>
                <c:strRef>
                  <c:f>'/Users/el1goluj/Documents/ZURICH/PROJECTS/UPMEM/upmem-workloads/Microbenchmarks/AI/[ai_output.xlsx]ai_output (4)'!$J$227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{1C60F7DC-FD45-824B-A2DB-6024D754653A}</c15:txfldGUID>
                      <c15:f>'/Users/el1goluj/Documents/ZURICH/PROJECTS/UPMEM/upmem-workloads/Microbenchmarks/AI/[ai_output.xlsx]ai_output (4)'!$J$227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1-FF8B-5F4C-8BBF-ED4DE736661E}"/>
                </c:ext>
              </c:extLst>
            </c:dLbl>
            <c:dLbl>
              <c:idx val="226"/>
              <c:tx>
                <c:strRef>
                  <c:f>'/Users/el1goluj/Documents/ZURICH/PROJECTS/UPMEM/upmem-workloads/Microbenchmarks/AI/[ai_output.xlsx]ai_output (4)'!$J$228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{B7F5E700-6308-D04C-91AF-D5E1C0435A35}</c15:txfldGUID>
                      <c15:f>'/Users/el1goluj/Documents/ZURICH/PROJECTS/UPMEM/upmem-workloads/Microbenchmarks/AI/[ai_output.xlsx]ai_output (4)'!$J$228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2-FF8B-5F4C-8BBF-ED4DE736661E}"/>
                </c:ext>
              </c:extLst>
            </c:dLbl>
            <c:dLbl>
              <c:idx val="227"/>
              <c:tx>
                <c:strRef>
                  <c:f>'/Users/el1goluj/Documents/ZURICH/PROJECTS/UPMEM/upmem-workloads/Microbenchmarks/AI/[ai_output.xlsx]ai_output (4)'!$J$229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{7408488E-42BF-2349-B236-CED1F5FDD304}</c15:txfldGUID>
                      <c15:f>'/Users/el1goluj/Documents/ZURICH/PROJECTS/UPMEM/upmem-workloads/Microbenchmarks/AI/[ai_output.xlsx]ai_output (4)'!$J$229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3-FF8B-5F4C-8BBF-ED4DE736661E}"/>
                </c:ext>
              </c:extLst>
            </c:dLbl>
            <c:dLbl>
              <c:idx val="228"/>
              <c:tx>
                <c:strRef>
                  <c:f>'/Users/el1goluj/Documents/ZURICH/PROJECTS/UPMEM/upmem-workloads/Microbenchmarks/AI/[ai_output.xlsx]ai_output (4)'!$J$230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{528C9F5C-6A09-A447-A620-78548CAEA46D}</c15:txfldGUID>
                      <c15:f>'/Users/el1goluj/Documents/ZURICH/PROJECTS/UPMEM/upmem-workloads/Microbenchmarks/AI/[ai_output.xlsx]ai_output (4)'!$J$230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4-FF8B-5F4C-8BBF-ED4DE736661E}"/>
                </c:ext>
              </c:extLst>
            </c:dLbl>
            <c:dLbl>
              <c:idx val="229"/>
              <c:tx>
                <c:strRef>
                  <c:f>'/Users/el1goluj/Documents/ZURICH/PROJECTS/UPMEM/upmem-workloads/Microbenchmarks/AI/[ai_output.xlsx]ai_output (4)'!$J$231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{22F004E1-9662-5247-B96E-F6E4CBDC37F0}</c15:txfldGUID>
                      <c15:f>'/Users/el1goluj/Documents/ZURICH/PROJECTS/UPMEM/upmem-workloads/Microbenchmarks/AI/[ai_output.xlsx]ai_output (4)'!$J$231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5-FF8B-5F4C-8BBF-ED4DE736661E}"/>
                </c:ext>
              </c:extLst>
            </c:dLbl>
            <c:dLbl>
              <c:idx val="230"/>
              <c:tx>
                <c:strRef>
                  <c:f>'/Users/el1goluj/Documents/ZURICH/PROJECTS/UPMEM/upmem-workloads/Microbenchmarks/AI/[ai_output.xlsx]ai_output (4)'!$J$232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{6093D145-B6E0-4340-89AA-EB0DB0D777A1}</c15:txfldGUID>
                      <c15:f>'/Users/el1goluj/Documents/ZURICH/PROJECTS/UPMEM/upmem-workloads/Microbenchmarks/AI/[ai_output.xlsx]ai_output (4)'!$J$232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6-FF8B-5F4C-8BBF-ED4DE736661E}"/>
                </c:ext>
              </c:extLst>
            </c:dLbl>
            <c:dLbl>
              <c:idx val="231"/>
              <c:tx>
                <c:strRef>
                  <c:f>'/Users/el1goluj/Documents/ZURICH/PROJECTS/UPMEM/upmem-workloads/Microbenchmarks/AI/[ai_output.xlsx]ai_output (4)'!$J$233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{64DEC4AC-031D-204C-A7D1-A1EDFDBA07A7}</c15:txfldGUID>
                      <c15:f>'/Users/el1goluj/Documents/ZURICH/PROJECTS/UPMEM/upmem-workloads/Microbenchmarks/AI/[ai_output.xlsx]ai_output (4)'!$J$233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7-FF8B-5F4C-8BBF-ED4DE736661E}"/>
                </c:ext>
              </c:extLst>
            </c:dLbl>
            <c:dLbl>
              <c:idx val="232"/>
              <c:tx>
                <c:strRef>
                  <c:f>'/Users/el1goluj/Documents/ZURICH/PROJECTS/UPMEM/upmem-workloads/Microbenchmarks/AI/[ai_output.xlsx]ai_output (4)'!$J$234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{6B23DA80-C721-EF4B-9F67-94B14A417CC7}</c15:txfldGUID>
                      <c15:f>'/Users/el1goluj/Documents/ZURICH/PROJECTS/UPMEM/upmem-workloads/Microbenchmarks/AI/[ai_output.xlsx]ai_output (4)'!$J$234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8-FF8B-5F4C-8BBF-ED4DE736661E}"/>
                </c:ext>
              </c:extLst>
            </c:dLbl>
            <c:dLbl>
              <c:idx val="233"/>
              <c:tx>
                <c:strRef>
                  <c:f>'/Users/el1goluj/Documents/ZURICH/PROJECTS/UPMEM/upmem-workloads/Microbenchmarks/AI/[ai_output.xlsx]ai_output (4)'!$J$235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{83049201-BBB8-BC45-AB56-44E13F122530}</c15:txfldGUID>
                      <c15:f>'/Users/el1goluj/Documents/ZURICH/PROJECTS/UPMEM/upmem-workloads/Microbenchmarks/AI/[ai_output.xlsx]ai_output (4)'!$J$235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9-FF8B-5F4C-8BBF-ED4DE736661E}"/>
                </c:ext>
              </c:extLst>
            </c:dLbl>
            <c:dLbl>
              <c:idx val="234"/>
              <c:tx>
                <c:strRef>
                  <c:f>'/Users/el1goluj/Documents/ZURICH/PROJECTS/UPMEM/upmem-workloads/Microbenchmarks/AI/[ai_output.xlsx]ai_output (4)'!$J$236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{B0B4B6EF-5386-8B46-892D-687B3AC1F745}</c15:txfldGUID>
                      <c15:f>'/Users/el1goluj/Documents/ZURICH/PROJECTS/UPMEM/upmem-workloads/Microbenchmarks/AI/[ai_output.xlsx]ai_output (4)'!$J$236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A-FF8B-5F4C-8BBF-ED4DE736661E}"/>
                </c:ext>
              </c:extLst>
            </c:dLbl>
            <c:dLbl>
              <c:idx val="235"/>
              <c:tx>
                <c:strRef>
                  <c:f>'/Users/el1goluj/Documents/ZURICH/PROJECTS/UPMEM/upmem-workloads/Microbenchmarks/AI/[ai_output.xlsx]ai_output (4)'!$J$237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{A733FBC4-150F-134E-AE08-F4FE6EBABF8E}</c15:txfldGUID>
                      <c15:f>'/Users/el1goluj/Documents/ZURICH/PROJECTS/UPMEM/upmem-workloads/Microbenchmarks/AI/[ai_output.xlsx]ai_output (4)'!$J$237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B-FF8B-5F4C-8BBF-ED4DE736661E}"/>
                </c:ext>
              </c:extLst>
            </c:dLbl>
            <c:dLbl>
              <c:idx val="236"/>
              <c:tx>
                <c:strRef>
                  <c:f>'/Users/el1goluj/Documents/ZURICH/PROJECTS/UPMEM/upmem-workloads/Microbenchmarks/AI/[ai_output.xlsx]ai_output (4)'!$J$238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{577222B5-3914-534D-A163-42603F1E4C47}</c15:txfldGUID>
                      <c15:f>'/Users/el1goluj/Documents/ZURICH/PROJECTS/UPMEM/upmem-workloads/Microbenchmarks/AI/[ai_output.xlsx]ai_output (4)'!$J$238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C-FF8B-5F4C-8BBF-ED4DE736661E}"/>
                </c:ext>
              </c:extLst>
            </c:dLbl>
            <c:dLbl>
              <c:idx val="237"/>
              <c:tx>
                <c:strRef>
                  <c:f>'/Users/el1goluj/Documents/ZURICH/PROJECTS/UPMEM/upmem-workloads/Microbenchmarks/AI/[ai_output.xlsx]ai_output (4)'!$J$239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{187DC179-652B-1744-BD74-4054EE3F8526}</c15:txfldGUID>
                      <c15:f>'/Users/el1goluj/Documents/ZURICH/PROJECTS/UPMEM/upmem-workloads/Microbenchmarks/AI/[ai_output.xlsx]ai_output (4)'!$J$239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D-FF8B-5F4C-8BBF-ED4DE736661E}"/>
                </c:ext>
              </c:extLst>
            </c:dLbl>
            <c:dLbl>
              <c:idx val="238"/>
              <c:tx>
                <c:strRef>
                  <c:f>'/Users/el1goluj/Documents/ZURICH/PROJECTS/UPMEM/upmem-workloads/Microbenchmarks/AI/[ai_output.xlsx]ai_output (4)'!$J$240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{F1127767-3444-CA49-A3F8-C6995DFF7424}</c15:txfldGUID>
                      <c15:f>'/Users/el1goluj/Documents/ZURICH/PROJECTS/UPMEM/upmem-workloads/Microbenchmarks/AI/[ai_output.xlsx]ai_output (4)'!$J$240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E-FF8B-5F4C-8BBF-ED4DE736661E}"/>
                </c:ext>
              </c:extLst>
            </c:dLbl>
            <c:dLbl>
              <c:idx val="239"/>
              <c:tx>
                <c:strRef>
                  <c:f>'/Users/el1goluj/Documents/ZURICH/PROJECTS/UPMEM/upmem-workloads/Microbenchmarks/AI/[ai_output.xlsx]ai_output (4)'!$J$241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{B2FB661D-FEC8-3A4A-A66C-198C1D0A893E}</c15:txfldGUID>
                      <c15:f>'/Users/el1goluj/Documents/ZURICH/PROJECTS/UPMEM/upmem-workloads/Microbenchmarks/AI/[ai_output.xlsx]ai_output (4)'!$J$241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F-FF8B-5F4C-8BBF-ED4DE736661E}"/>
                </c:ext>
              </c:extLst>
            </c:dLbl>
            <c:dLbl>
              <c:idx val="240"/>
              <c:tx>
                <c:strRef>
                  <c:f>'/Users/el1goluj/Documents/ZURICH/PROJECTS/UPMEM/upmem-workloads/Microbenchmarks/AI/[ai_output.xlsx]ai_output (4)'!$J$242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{AB201801-3D41-5C4F-8A16-390A279436AF}</c15:txfldGUID>
                      <c15:f>'/Users/el1goluj/Documents/ZURICH/PROJECTS/UPMEM/upmem-workloads/Microbenchmarks/AI/[ai_output.xlsx]ai_output (4)'!$J$242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0-FF8B-5F4C-8BBF-ED4DE736661E}"/>
                </c:ext>
              </c:extLst>
            </c:dLbl>
            <c:dLbl>
              <c:idx val="241"/>
              <c:tx>
                <c:strRef>
                  <c:f>'/Users/el1goluj/Documents/ZURICH/PROJECTS/UPMEM/upmem-workloads/Microbenchmarks/AI/[ai_output.xlsx]ai_output (4)'!$J$243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{B0842C00-1D4F-AF43-829D-522F2018DA4F}</c15:txfldGUID>
                      <c15:f>'/Users/el1goluj/Documents/ZURICH/PROJECTS/UPMEM/upmem-workloads/Microbenchmarks/AI/[ai_output.xlsx]ai_output (4)'!$J$243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1-FF8B-5F4C-8BBF-ED4DE736661E}"/>
                </c:ext>
              </c:extLst>
            </c:dLbl>
            <c:dLbl>
              <c:idx val="242"/>
              <c:tx>
                <c:strRef>
                  <c:f>'/Users/el1goluj/Documents/ZURICH/PROJECTS/UPMEM/upmem-workloads/Microbenchmarks/AI/[ai_output.xlsx]ai_output (4)'!$J$244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{48954849-B3A3-0741-9016-820226EC8373}</c15:txfldGUID>
                      <c15:f>'/Users/el1goluj/Documents/ZURICH/PROJECTS/UPMEM/upmem-workloads/Microbenchmarks/AI/[ai_output.xlsx]ai_output (4)'!$J$244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2-FF8B-5F4C-8BBF-ED4DE736661E}"/>
                </c:ext>
              </c:extLst>
            </c:dLbl>
            <c:dLbl>
              <c:idx val="243"/>
              <c:tx>
                <c:strRef>
                  <c:f>'/Users/el1goluj/Documents/ZURICH/PROJECTS/UPMEM/upmem-workloads/Microbenchmarks/AI/[ai_output.xlsx]ai_output (4)'!$J$245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{A16929DC-E3CC-8A49-91E7-30215B8D6387}</c15:txfldGUID>
                      <c15:f>'/Users/el1goluj/Documents/ZURICH/PROJECTS/UPMEM/upmem-workloads/Microbenchmarks/AI/[ai_output.xlsx]ai_output (4)'!$J$245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3-FF8B-5F4C-8BBF-ED4DE736661E}"/>
                </c:ext>
              </c:extLst>
            </c:dLbl>
            <c:dLbl>
              <c:idx val="244"/>
              <c:tx>
                <c:strRef>
                  <c:f>'/Users/el1goluj/Documents/ZURICH/PROJECTS/UPMEM/upmem-workloads/Microbenchmarks/AI/[ai_output.xlsx]ai_output (4)'!$J$246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{64657301-3D03-954C-884C-2AA3F9058327}</c15:txfldGUID>
                      <c15:f>'/Users/el1goluj/Documents/ZURICH/PROJECTS/UPMEM/upmem-workloads/Microbenchmarks/AI/[ai_output.xlsx]ai_output (4)'!$J$246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4-FF8B-5F4C-8BBF-ED4DE736661E}"/>
                </c:ext>
              </c:extLst>
            </c:dLbl>
            <c:dLbl>
              <c:idx val="245"/>
              <c:tx>
                <c:strRef>
                  <c:f>'/Users/el1goluj/Documents/ZURICH/PROJECTS/UPMEM/upmem-workloads/Microbenchmarks/AI/[ai_output.xlsx]ai_output (4)'!$J$247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{597A896E-B722-1347-99D2-BCBFBFEF24EA}</c15:txfldGUID>
                      <c15:f>'/Users/el1goluj/Documents/ZURICH/PROJECTS/UPMEM/upmem-workloads/Microbenchmarks/AI/[ai_output.xlsx]ai_output (4)'!$J$247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5-FF8B-5F4C-8BBF-ED4DE736661E}"/>
                </c:ext>
              </c:extLst>
            </c:dLbl>
            <c:dLbl>
              <c:idx val="246"/>
              <c:tx>
                <c:strRef>
                  <c:f>'/Users/el1goluj/Documents/ZURICH/PROJECTS/UPMEM/upmem-workloads/Microbenchmarks/AI/[ai_output.xlsx]ai_output (4)'!$J$248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{3A60103A-FF7E-2046-A2AB-182C69584D2A}</c15:txfldGUID>
                      <c15:f>'/Users/el1goluj/Documents/ZURICH/PROJECTS/UPMEM/upmem-workloads/Microbenchmarks/AI/[ai_output.xlsx]ai_output (4)'!$J$248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6-FF8B-5F4C-8BBF-ED4DE736661E}"/>
                </c:ext>
              </c:extLst>
            </c:dLbl>
            <c:dLbl>
              <c:idx val="247"/>
              <c:tx>
                <c:strRef>
                  <c:f>'/Users/el1goluj/Documents/ZURICH/PROJECTS/UPMEM/upmem-workloads/Microbenchmarks/AI/[ai_output.xlsx]ai_output (4)'!$J$249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{ACD4BDED-031B-6948-A6FC-B55107412102}</c15:txfldGUID>
                      <c15:f>'/Users/el1goluj/Documents/ZURICH/PROJECTS/UPMEM/upmem-workloads/Microbenchmarks/AI/[ai_output.xlsx]ai_output (4)'!$J$249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7-FF8B-5F4C-8BBF-ED4DE736661E}"/>
                </c:ext>
              </c:extLst>
            </c:dLbl>
            <c:dLbl>
              <c:idx val="248"/>
              <c:tx>
                <c:strRef>
                  <c:f>'/Users/el1goluj/Documents/ZURICH/PROJECTS/UPMEM/upmem-workloads/Microbenchmarks/AI/[ai_output.xlsx]ai_output (4)'!$J$250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{6B9D9BF2-5EAD-BB49-A59E-B9018F6568F8}</c15:txfldGUID>
                      <c15:f>'/Users/el1goluj/Documents/ZURICH/PROJECTS/UPMEM/upmem-workloads/Microbenchmarks/AI/[ai_output.xlsx]ai_output (4)'!$J$250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8-FF8B-5F4C-8BBF-ED4DE736661E}"/>
                </c:ext>
              </c:extLst>
            </c:dLbl>
            <c:dLbl>
              <c:idx val="249"/>
              <c:tx>
                <c:strRef>
                  <c:f>'/Users/el1goluj/Documents/ZURICH/PROJECTS/UPMEM/upmem-workloads/Microbenchmarks/AI/[ai_output.xlsx]ai_output (4)'!$J$251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{1F7402A3-949F-6441-A67A-420D79FDCDFE}</c15:txfldGUID>
                      <c15:f>'/Users/el1goluj/Documents/ZURICH/PROJECTS/UPMEM/upmem-workloads/Microbenchmarks/AI/[ai_output.xlsx]ai_output (4)'!$J$251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9-FF8B-5F4C-8BBF-ED4DE736661E}"/>
                </c:ext>
              </c:extLst>
            </c:dLbl>
            <c:dLbl>
              <c:idx val="250"/>
              <c:tx>
                <c:strRef>
                  <c:f>'/Users/el1goluj/Documents/ZURICH/PROJECTS/UPMEM/upmem-workloads/Microbenchmarks/AI/[ai_output.xlsx]ai_output (4)'!$J$252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{1A030A5A-A451-284A-A8DF-0F8C5A0873AC}</c15:txfldGUID>
                      <c15:f>'/Users/el1goluj/Documents/ZURICH/PROJECTS/UPMEM/upmem-workloads/Microbenchmarks/AI/[ai_output.xlsx]ai_output (4)'!$J$252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A-FF8B-5F4C-8BBF-ED4DE736661E}"/>
                </c:ext>
              </c:extLst>
            </c:dLbl>
            <c:dLbl>
              <c:idx val="251"/>
              <c:tx>
                <c:strRef>
                  <c:f>'/Users/el1goluj/Documents/ZURICH/PROJECTS/UPMEM/upmem-workloads/Microbenchmarks/AI/[ai_output.xlsx]ai_output (4)'!$J$253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{E38CE47E-42A4-5548-876D-63F1A786AE94}</c15:txfldGUID>
                      <c15:f>'/Users/el1goluj/Documents/ZURICH/PROJECTS/UPMEM/upmem-workloads/Microbenchmarks/AI/[ai_output.xlsx]ai_output (4)'!$J$253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B-FF8B-5F4C-8BBF-ED4DE736661E}"/>
                </c:ext>
              </c:extLst>
            </c:dLbl>
            <c:dLbl>
              <c:idx val="252"/>
              <c:tx>
                <c:strRef>
                  <c:f>'/Users/el1goluj/Documents/ZURICH/PROJECTS/UPMEM/upmem-workloads/Microbenchmarks/AI/[ai_output.xlsx]ai_output (4)'!$J$254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{5774FD3E-506D-3142-BCD5-D438FB5829C1}</c15:txfldGUID>
                      <c15:f>'/Users/el1goluj/Documents/ZURICH/PROJECTS/UPMEM/upmem-workloads/Microbenchmarks/AI/[ai_output.xlsx]ai_output (4)'!$J$254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C-FF8B-5F4C-8BBF-ED4DE736661E}"/>
                </c:ext>
              </c:extLst>
            </c:dLbl>
            <c:dLbl>
              <c:idx val="253"/>
              <c:tx>
                <c:strRef>
                  <c:f>'/Users/el1goluj/Documents/ZURICH/PROJECTS/UPMEM/upmem-workloads/Microbenchmarks/AI/[ai_output.xlsx]ai_output (4)'!$J$255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{CC0AA426-ADE9-AF44-B941-617C9A6A27C5}</c15:txfldGUID>
                      <c15:f>'/Users/el1goluj/Documents/ZURICH/PROJECTS/UPMEM/upmem-workloads/Microbenchmarks/AI/[ai_output.xlsx]ai_output (4)'!$J$255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D-FF8B-5F4C-8BBF-ED4DE736661E}"/>
                </c:ext>
              </c:extLst>
            </c:dLbl>
            <c:dLbl>
              <c:idx val="254"/>
              <c:tx>
                <c:strRef>
                  <c:f>'/Users/el1goluj/Documents/ZURICH/PROJECTS/UPMEM/upmem-workloads/Microbenchmarks/AI/[ai_output.xlsx]ai_output (4)'!$J$256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{F93D0862-4175-084A-A098-CBD94366310C}</c15:txfldGUID>
                      <c15:f>'/Users/el1goluj/Documents/ZURICH/PROJECTS/UPMEM/upmem-workloads/Microbenchmarks/AI/[ai_output.xlsx]ai_output (4)'!$J$256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E-FF8B-5F4C-8BBF-ED4DE736661E}"/>
                </c:ext>
              </c:extLst>
            </c:dLbl>
            <c:dLbl>
              <c:idx val="255"/>
              <c:tx>
                <c:strRef>
                  <c:f>'/Users/el1goluj/Documents/ZURICH/PROJECTS/UPMEM/upmem-workloads/Microbenchmarks/AI/[ai_output.xlsx]ai_output (4)'!$J$257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{14D7C874-9BD4-A84A-936A-E00027B21894}</c15:txfldGUID>
                      <c15:f>'/Users/el1goluj/Documents/ZURICH/PROJECTS/UPMEM/upmem-workloads/Microbenchmarks/AI/[ai_output.xlsx]ai_output (4)'!$J$257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F-FF8B-5F4C-8BBF-ED4DE736661E}"/>
                </c:ext>
              </c:extLst>
            </c:dLbl>
            <c:dLbl>
              <c:idx val="256"/>
              <c:tx>
                <c:strRef>
                  <c:f>'/Users/el1goluj/Documents/ZURICH/PROJECTS/UPMEM/upmem-workloads/Microbenchmarks/AI/[ai_output.xlsx]ai_output (4)'!$J$258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{47ABF709-3FB3-ED4A-8848-46973750DDB7}</c15:txfldGUID>
                      <c15:f>'/Users/el1goluj/Documents/ZURICH/PROJECTS/UPMEM/upmem-workloads/Microbenchmarks/AI/[ai_output.xlsx]ai_output (4)'!$J$258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0-FF8B-5F4C-8BBF-ED4DE736661E}"/>
                </c:ext>
              </c:extLst>
            </c:dLbl>
            <c:dLbl>
              <c:idx val="257"/>
              <c:tx>
                <c:strRef>
                  <c:f>'/Users/el1goluj/Documents/ZURICH/PROJECTS/UPMEM/upmem-workloads/Microbenchmarks/AI/[ai_output.xlsx]ai_output (4)'!$J$259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{97DF93A5-C725-CF40-B6CD-0C924EB387E7}</c15:txfldGUID>
                      <c15:f>'/Users/el1goluj/Documents/ZURICH/PROJECTS/UPMEM/upmem-workloads/Microbenchmarks/AI/[ai_output.xlsx]ai_output (4)'!$J$259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1-FF8B-5F4C-8BBF-ED4DE736661E}"/>
                </c:ext>
              </c:extLst>
            </c:dLbl>
            <c:dLbl>
              <c:idx val="258"/>
              <c:tx>
                <c:strRef>
                  <c:f>'/Users/el1goluj/Documents/ZURICH/PROJECTS/UPMEM/upmem-workloads/Microbenchmarks/AI/[ai_output.xlsx]ai_output (4)'!$J$260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{705959EF-7227-DD41-9B09-6D181404AF62}</c15:txfldGUID>
                      <c15:f>'/Users/el1goluj/Documents/ZURICH/PROJECTS/UPMEM/upmem-workloads/Microbenchmarks/AI/[ai_output.xlsx]ai_output (4)'!$J$260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2-FF8B-5F4C-8BBF-ED4DE736661E}"/>
                </c:ext>
              </c:extLst>
            </c:dLbl>
            <c:dLbl>
              <c:idx val="259"/>
              <c:tx>
                <c:strRef>
                  <c:f>'/Users/el1goluj/Documents/ZURICH/PROJECTS/UPMEM/upmem-workloads/Microbenchmarks/AI/[ai_output.xlsx]ai_output (4)'!$J$261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{4BE86E39-10F2-3146-9827-B0D956A707E9}</c15:txfldGUID>
                      <c15:f>'/Users/el1goluj/Documents/ZURICH/PROJECTS/UPMEM/upmem-workloads/Microbenchmarks/AI/[ai_output.xlsx]ai_output (4)'!$J$261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3-FF8B-5F4C-8BBF-ED4DE736661E}"/>
                </c:ext>
              </c:extLst>
            </c:dLbl>
            <c:dLbl>
              <c:idx val="260"/>
              <c:tx>
                <c:strRef>
                  <c:f>'/Users/el1goluj/Documents/ZURICH/PROJECTS/UPMEM/upmem-workloads/Microbenchmarks/AI/[ai_output.xlsx]ai_output (4)'!$J$262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{DAB5729D-1EAD-EE4C-A9C7-CFE3349B473B}</c15:txfldGUID>
                      <c15:f>'/Users/el1goluj/Documents/ZURICH/PROJECTS/UPMEM/upmem-workloads/Microbenchmarks/AI/[ai_output.xlsx]ai_output (4)'!$J$262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4-FF8B-5F4C-8BBF-ED4DE736661E}"/>
                </c:ext>
              </c:extLst>
            </c:dLbl>
            <c:dLbl>
              <c:idx val="261"/>
              <c:tx>
                <c:strRef>
                  <c:f>'/Users/el1goluj/Documents/ZURICH/PROJECTS/UPMEM/upmem-workloads/Microbenchmarks/AI/[ai_output.xlsx]ai_output (4)'!$J$263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{CE517F71-7B93-354B-A6AD-0FBA6B25B6C1}</c15:txfldGUID>
                      <c15:f>'/Users/el1goluj/Documents/ZURICH/PROJECTS/UPMEM/upmem-workloads/Microbenchmarks/AI/[ai_output.xlsx]ai_output (4)'!$J$263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5-FF8B-5F4C-8BBF-ED4DE736661E}"/>
                </c:ext>
              </c:extLst>
            </c:dLbl>
            <c:dLbl>
              <c:idx val="262"/>
              <c:tx>
                <c:strRef>
                  <c:f>'/Users/el1goluj/Documents/ZURICH/PROJECTS/UPMEM/upmem-workloads/Microbenchmarks/AI/[ai_output.xlsx]ai_output (4)'!$J$264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{A7699E9A-763B-504A-8740-EA93504D06C1}</c15:txfldGUID>
                      <c15:f>'/Users/el1goluj/Documents/ZURICH/PROJECTS/UPMEM/upmem-workloads/Microbenchmarks/AI/[ai_output.xlsx]ai_output (4)'!$J$264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6-FF8B-5F4C-8BBF-ED4DE736661E}"/>
                </c:ext>
              </c:extLst>
            </c:dLbl>
            <c:dLbl>
              <c:idx val="263"/>
              <c:tx>
                <c:strRef>
                  <c:f>'/Users/el1goluj/Documents/ZURICH/PROJECTS/UPMEM/upmem-workloads/Microbenchmarks/AI/[ai_output.xlsx]ai_output (4)'!$J$265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{8FD90A04-77A9-734C-885F-15D552925705}</c15:txfldGUID>
                      <c15:f>'/Users/el1goluj/Documents/ZURICH/PROJECTS/UPMEM/upmem-workloads/Microbenchmarks/AI/[ai_output.xlsx]ai_output (4)'!$J$265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7-FF8B-5F4C-8BBF-ED4DE736661E}"/>
                </c:ext>
              </c:extLst>
            </c:dLbl>
            <c:dLbl>
              <c:idx val="264"/>
              <c:tx>
                <c:strRef>
                  <c:f>'/Users/el1goluj/Documents/ZURICH/PROJECTS/UPMEM/upmem-workloads/Microbenchmarks/AI/[ai_output.xlsx]ai_output (4)'!$J$266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{B58124BD-DC13-1F47-8F5F-25D7F82E0E52}</c15:txfldGUID>
                      <c15:f>'/Users/el1goluj/Documents/ZURICH/PROJECTS/UPMEM/upmem-workloads/Microbenchmarks/AI/[ai_output.xlsx]ai_output (4)'!$J$266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8-FF8B-5F4C-8BBF-ED4DE736661E}"/>
                </c:ext>
              </c:extLst>
            </c:dLbl>
            <c:dLbl>
              <c:idx val="265"/>
              <c:tx>
                <c:strRef>
                  <c:f>'/Users/el1goluj/Documents/ZURICH/PROJECTS/UPMEM/upmem-workloads/Microbenchmarks/AI/[ai_output.xlsx]ai_output (4)'!$J$267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{881BE6FC-5F6C-1047-BD75-E0FE84392ACB}</c15:txfldGUID>
                      <c15:f>'/Users/el1goluj/Documents/ZURICH/PROJECTS/UPMEM/upmem-workloads/Microbenchmarks/AI/[ai_output.xlsx]ai_output (4)'!$J$267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9-FF8B-5F4C-8BBF-ED4DE736661E}"/>
                </c:ext>
              </c:extLst>
            </c:dLbl>
            <c:dLbl>
              <c:idx val="266"/>
              <c:tx>
                <c:strRef>
                  <c:f>'/Users/el1goluj/Documents/ZURICH/PROJECTS/UPMEM/upmem-workloads/Microbenchmarks/AI/[ai_output.xlsx]ai_output (4)'!$J$268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{F183A941-9D9A-9742-BCE0-9CDE4EF55A97}</c15:txfldGUID>
                      <c15:f>'/Users/el1goluj/Documents/ZURICH/PROJECTS/UPMEM/upmem-workloads/Microbenchmarks/AI/[ai_output.xlsx]ai_output (4)'!$J$268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A-FF8B-5F4C-8BBF-ED4DE736661E}"/>
                </c:ext>
              </c:extLst>
            </c:dLbl>
            <c:dLbl>
              <c:idx val="267"/>
              <c:tx>
                <c:strRef>
                  <c:f>'/Users/el1goluj/Documents/ZURICH/PROJECTS/UPMEM/upmem-workloads/Microbenchmarks/AI/[ai_output.xlsx]ai_output (4)'!$J$269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{90902A54-D3ED-C747-8728-8F744637CBA9}</c15:txfldGUID>
                      <c15:f>'/Users/el1goluj/Documents/ZURICH/PROJECTS/UPMEM/upmem-workloads/Microbenchmarks/AI/[ai_output.xlsx]ai_output (4)'!$J$269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B-FF8B-5F4C-8BBF-ED4DE736661E}"/>
                </c:ext>
              </c:extLst>
            </c:dLbl>
            <c:dLbl>
              <c:idx val="268"/>
              <c:tx>
                <c:strRef>
                  <c:f>'/Users/el1goluj/Documents/ZURICH/PROJECTS/UPMEM/upmem-workloads/Microbenchmarks/AI/[ai_output.xlsx]ai_output (4)'!$J$270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{541060D7-3DD9-D541-9EA5-C47A8DBFE7A3}</c15:txfldGUID>
                      <c15:f>'/Users/el1goluj/Documents/ZURICH/PROJECTS/UPMEM/upmem-workloads/Microbenchmarks/AI/[ai_output.xlsx]ai_output (4)'!$J$270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C-FF8B-5F4C-8BBF-ED4DE736661E}"/>
                </c:ext>
              </c:extLst>
            </c:dLbl>
            <c:dLbl>
              <c:idx val="269"/>
              <c:tx>
                <c:strRef>
                  <c:f>'/Users/el1goluj/Documents/ZURICH/PROJECTS/UPMEM/upmem-workloads/Microbenchmarks/AI/[ai_output.xlsx]ai_output (4)'!$J$271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{31A52CD3-01FD-CF4B-AE97-5B75650BB0EE}</c15:txfldGUID>
                      <c15:f>'/Users/el1goluj/Documents/ZURICH/PROJECTS/UPMEM/upmem-workloads/Microbenchmarks/AI/[ai_output.xlsx]ai_output (4)'!$J$271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D-FF8B-5F4C-8BBF-ED4DE736661E}"/>
                </c:ext>
              </c:extLst>
            </c:dLbl>
            <c:dLbl>
              <c:idx val="270"/>
              <c:tx>
                <c:strRef>
                  <c:f>'/Users/el1goluj/Documents/ZURICH/PROJECTS/UPMEM/upmem-workloads/Microbenchmarks/AI/[ai_output.xlsx]ai_output (4)'!$J$272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{7D7241A2-ADCE-DC4D-8B24-ACFC9ACEE2DC}</c15:txfldGUID>
                      <c15:f>'/Users/el1goluj/Documents/ZURICH/PROJECTS/UPMEM/upmem-workloads/Microbenchmarks/AI/[ai_output.xlsx]ai_output (4)'!$J$272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E-FF8B-5F4C-8BBF-ED4DE736661E}"/>
                </c:ext>
              </c:extLst>
            </c:dLbl>
            <c:dLbl>
              <c:idx val="271"/>
              <c:tx>
                <c:strRef>
                  <c:f>'/Users/el1goluj/Documents/ZURICH/PROJECTS/UPMEM/upmem-workloads/Microbenchmarks/AI/[ai_output.xlsx]ai_output (4)'!$J$273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{9E988FA6-74DA-3444-8204-DC750836BECA}</c15:txfldGUID>
                      <c15:f>'/Users/el1goluj/Documents/ZURICH/PROJECTS/UPMEM/upmem-workloads/Microbenchmarks/AI/[ai_output.xlsx]ai_output (4)'!$J$273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F-FF8B-5F4C-8BBF-ED4DE736661E}"/>
                </c:ext>
              </c:extLst>
            </c:dLbl>
            <c:dLbl>
              <c:idx val="272"/>
              <c:tx>
                <c:strRef>
                  <c:f>'/Users/el1goluj/Documents/ZURICH/PROJECTS/UPMEM/upmem-workloads/Microbenchmarks/AI/[ai_output.xlsx]ai_output (4)'!$J$274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{D5DD6926-FF6B-6C4E-A1D2-ECA3089AADDE}</c15:txfldGUID>
                      <c15:f>'/Users/el1goluj/Documents/ZURICH/PROJECTS/UPMEM/upmem-workloads/Microbenchmarks/AI/[ai_output.xlsx]ai_output (4)'!$J$274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0-FF8B-5F4C-8BBF-ED4DE736661E}"/>
                </c:ext>
              </c:extLst>
            </c:dLbl>
            <c:dLbl>
              <c:idx val="273"/>
              <c:tx>
                <c:strRef>
                  <c:f>'/Users/el1goluj/Documents/ZURICH/PROJECTS/UPMEM/upmem-workloads/Microbenchmarks/AI/[ai_output.xlsx]ai_output (4)'!$J$275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{D2A8D943-4228-4542-9355-4CCFC7C169FF}</c15:txfldGUID>
                      <c15:f>'/Users/el1goluj/Documents/ZURICH/PROJECTS/UPMEM/upmem-workloads/Microbenchmarks/AI/[ai_output.xlsx]ai_output (4)'!$J$275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1-FF8B-5F4C-8BBF-ED4DE736661E}"/>
                </c:ext>
              </c:extLst>
            </c:dLbl>
            <c:dLbl>
              <c:idx val="274"/>
              <c:tx>
                <c:strRef>
                  <c:f>'/Users/el1goluj/Documents/ZURICH/PROJECTS/UPMEM/upmem-workloads/Microbenchmarks/AI/[ai_output.xlsx]ai_output (4)'!$J$276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{452C3F93-7AC1-954E-BC21-EC481118621A}</c15:txfldGUID>
                      <c15:f>'/Users/el1goluj/Documents/ZURICH/PROJECTS/UPMEM/upmem-workloads/Microbenchmarks/AI/[ai_output.xlsx]ai_output (4)'!$J$276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2-FF8B-5F4C-8BBF-ED4DE736661E}"/>
                </c:ext>
              </c:extLst>
            </c:dLbl>
            <c:dLbl>
              <c:idx val="275"/>
              <c:tx>
                <c:strRef>
                  <c:f>'/Users/el1goluj/Documents/ZURICH/PROJECTS/UPMEM/upmem-workloads/Microbenchmarks/AI/[ai_output.xlsx]ai_output (4)'!$J$277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{116525AE-0267-8947-ACBC-03B3F408281C}</c15:txfldGUID>
                      <c15:f>'/Users/el1goluj/Documents/ZURICH/PROJECTS/UPMEM/upmem-workloads/Microbenchmarks/AI/[ai_output.xlsx]ai_output (4)'!$J$277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3-FF8B-5F4C-8BBF-ED4DE736661E}"/>
                </c:ext>
              </c:extLst>
            </c:dLbl>
            <c:dLbl>
              <c:idx val="276"/>
              <c:tx>
                <c:strRef>
                  <c:f>'/Users/el1goluj/Documents/ZURICH/PROJECTS/UPMEM/upmem-workloads/Microbenchmarks/AI/[ai_output.xlsx]ai_output (4)'!$J$278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{2E9AE2F2-6876-0E48-AB84-695C010CBA96}</c15:txfldGUID>
                      <c15:f>'/Users/el1goluj/Documents/ZURICH/PROJECTS/UPMEM/upmem-workloads/Microbenchmarks/AI/[ai_output.xlsx]ai_output (4)'!$J$278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4-FF8B-5F4C-8BBF-ED4DE736661E}"/>
                </c:ext>
              </c:extLst>
            </c:dLbl>
            <c:dLbl>
              <c:idx val="277"/>
              <c:tx>
                <c:strRef>
                  <c:f>'/Users/el1goluj/Documents/ZURICH/PROJECTS/UPMEM/upmem-workloads/Microbenchmarks/AI/[ai_output.xlsx]ai_output (4)'!$J$279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{B0F3CDF3-D976-0B4A-ACB5-4AB8C3581188}</c15:txfldGUID>
                      <c15:f>'/Users/el1goluj/Documents/ZURICH/PROJECTS/UPMEM/upmem-workloads/Microbenchmarks/AI/[ai_output.xlsx]ai_output (4)'!$J$279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5-FF8B-5F4C-8BBF-ED4DE736661E}"/>
                </c:ext>
              </c:extLst>
            </c:dLbl>
            <c:dLbl>
              <c:idx val="278"/>
              <c:tx>
                <c:strRef>
                  <c:f>'/Users/el1goluj/Documents/ZURICH/PROJECTS/UPMEM/upmem-workloads/Microbenchmarks/AI/[ai_output.xlsx]ai_output (4)'!$J$280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{7792A0BB-E20D-7341-A676-2712E1AED323}</c15:txfldGUID>
                      <c15:f>'/Users/el1goluj/Documents/ZURICH/PROJECTS/UPMEM/upmem-workloads/Microbenchmarks/AI/[ai_output.xlsx]ai_output (4)'!$J$280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6-FF8B-5F4C-8BBF-ED4DE736661E}"/>
                </c:ext>
              </c:extLst>
            </c:dLbl>
            <c:dLbl>
              <c:idx val="279"/>
              <c:tx>
                <c:strRef>
                  <c:f>'/Users/el1goluj/Documents/ZURICH/PROJECTS/UPMEM/upmem-workloads/Microbenchmarks/AI/[ai_output.xlsx]ai_output (4)'!$J$281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{14FE4896-1785-D14C-B513-E809D02A0F23}</c15:txfldGUID>
                      <c15:f>'/Users/el1goluj/Documents/ZURICH/PROJECTS/UPMEM/upmem-workloads/Microbenchmarks/AI/[ai_output.xlsx]ai_output (4)'!$J$281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7-FF8B-5F4C-8BBF-ED4DE736661E}"/>
                </c:ext>
              </c:extLst>
            </c:dLbl>
            <c:dLbl>
              <c:idx val="280"/>
              <c:tx>
                <c:strRef>
                  <c:f>'/Users/el1goluj/Documents/ZURICH/PROJECTS/UPMEM/upmem-workloads/Microbenchmarks/AI/[ai_output.xlsx]ai_output (4)'!$J$282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{CDD7B38C-7FE0-5D42-A15D-231A73C52A4A}</c15:txfldGUID>
                      <c15:f>'/Users/el1goluj/Documents/ZURICH/PROJECTS/UPMEM/upmem-workloads/Microbenchmarks/AI/[ai_output.xlsx]ai_output (4)'!$J$282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8-FF8B-5F4C-8BBF-ED4DE736661E}"/>
                </c:ext>
              </c:extLst>
            </c:dLbl>
            <c:dLbl>
              <c:idx val="281"/>
              <c:tx>
                <c:strRef>
                  <c:f>'/Users/el1goluj/Documents/ZURICH/PROJECTS/UPMEM/upmem-workloads/Microbenchmarks/AI/[ai_output.xlsx]ai_output (4)'!$J$283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{C5509172-4DB9-394F-8B33-806208E32B12}</c15:txfldGUID>
                      <c15:f>'/Users/el1goluj/Documents/ZURICH/PROJECTS/UPMEM/upmem-workloads/Microbenchmarks/AI/[ai_output.xlsx]ai_output (4)'!$J$283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9-FF8B-5F4C-8BBF-ED4DE736661E}"/>
                </c:ext>
              </c:extLst>
            </c:dLbl>
            <c:dLbl>
              <c:idx val="282"/>
              <c:tx>
                <c:strRef>
                  <c:f>'/Users/el1goluj/Documents/ZURICH/PROJECTS/UPMEM/upmem-workloads/Microbenchmarks/AI/[ai_output.xlsx]ai_output (4)'!$J$284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{706A6B7C-AAC9-334C-BCAA-94EC64783B84}</c15:txfldGUID>
                      <c15:f>'/Users/el1goluj/Documents/ZURICH/PROJECTS/UPMEM/upmem-workloads/Microbenchmarks/AI/[ai_output.xlsx]ai_output (4)'!$J$284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A-FF8B-5F4C-8BBF-ED4DE736661E}"/>
                </c:ext>
              </c:extLst>
            </c:dLbl>
            <c:dLbl>
              <c:idx val="283"/>
              <c:tx>
                <c:strRef>
                  <c:f>'/Users/el1goluj/Documents/ZURICH/PROJECTS/UPMEM/upmem-workloads/Microbenchmarks/AI/[ai_output.xlsx]ai_output (4)'!$J$285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{34AFACC5-9007-D642-8558-4E8CB404C78C}</c15:txfldGUID>
                      <c15:f>'/Users/el1goluj/Documents/ZURICH/PROJECTS/UPMEM/upmem-workloads/Microbenchmarks/AI/[ai_output.xlsx]ai_output (4)'!$J$285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B-FF8B-5F4C-8BBF-ED4DE736661E}"/>
                </c:ext>
              </c:extLst>
            </c:dLbl>
            <c:dLbl>
              <c:idx val="284"/>
              <c:tx>
                <c:strRef>
                  <c:f>'/Users/el1goluj/Documents/ZURICH/PROJECTS/UPMEM/upmem-workloads/Microbenchmarks/AI/[ai_output.xlsx]ai_output (4)'!$J$286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{3C0AAC87-D9C3-844C-82E8-B97AA1F13195}</c15:txfldGUID>
                      <c15:f>'/Users/el1goluj/Documents/ZURICH/PROJECTS/UPMEM/upmem-workloads/Microbenchmarks/AI/[ai_output.xlsx]ai_output (4)'!$J$286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C-FF8B-5F4C-8BBF-ED4DE736661E}"/>
                </c:ext>
              </c:extLst>
            </c:dLbl>
            <c:dLbl>
              <c:idx val="285"/>
              <c:tx>
                <c:strRef>
                  <c:f>'/Users/el1goluj/Documents/ZURICH/PROJECTS/UPMEM/upmem-workloads/Microbenchmarks/AI/[ai_output.xlsx]ai_output (4)'!$J$287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{61AF85F7-96C2-CB42-9877-08E34018136C}</c15:txfldGUID>
                      <c15:f>'/Users/el1goluj/Documents/ZURICH/PROJECTS/UPMEM/upmem-workloads/Microbenchmarks/AI/[ai_output.xlsx]ai_output (4)'!$J$287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D-FF8B-5F4C-8BBF-ED4DE736661E}"/>
                </c:ext>
              </c:extLst>
            </c:dLbl>
            <c:dLbl>
              <c:idx val="286"/>
              <c:tx>
                <c:strRef>
                  <c:f>'/Users/el1goluj/Documents/ZURICH/PROJECTS/UPMEM/upmem-workloads/Microbenchmarks/AI/[ai_output.xlsx]ai_output (4)'!$J$288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{A8712CF8-B74F-6340-A321-F999A39F4A32}</c15:txfldGUID>
                      <c15:f>'/Users/el1goluj/Documents/ZURICH/PROJECTS/UPMEM/upmem-workloads/Microbenchmarks/AI/[ai_output.xlsx]ai_output (4)'!$J$288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E-FF8B-5F4C-8BBF-ED4DE736661E}"/>
                </c:ext>
              </c:extLst>
            </c:dLbl>
            <c:dLbl>
              <c:idx val="287"/>
              <c:tx>
                <c:strRef>
                  <c:f>'/Users/el1goluj/Documents/ZURICH/PROJECTS/UPMEM/upmem-workloads/Microbenchmarks/AI/[ai_output.xlsx]ai_output (4)'!$J$289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{612516F9-F0EC-A44A-B745-1647700E3B02}</c15:txfldGUID>
                      <c15:f>'/Users/el1goluj/Documents/ZURICH/PROJECTS/UPMEM/upmem-workloads/Microbenchmarks/AI/[ai_output.xlsx]ai_output (4)'!$J$289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F-FF8B-5F4C-8BBF-ED4DE736661E}"/>
                </c:ext>
              </c:extLst>
            </c:dLbl>
            <c:dLbl>
              <c:idx val="288"/>
              <c:tx>
                <c:strRef>
                  <c:f>'/Users/el1goluj/Documents/ZURICH/PROJECTS/UPMEM/upmem-workloads/Microbenchmarks/AI/[ai_output.xlsx]ai_output (4)'!$J$290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{4AF0FA3E-307C-DF4D-8440-38C05364B6FB}</c15:txfldGUID>
                      <c15:f>'/Users/el1goluj/Documents/ZURICH/PROJECTS/UPMEM/upmem-workloads/Microbenchmarks/AI/[ai_output.xlsx]ai_output (4)'!$J$290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0-FF8B-5F4C-8BBF-ED4DE736661E}"/>
                </c:ext>
              </c:extLst>
            </c:dLbl>
            <c:dLbl>
              <c:idx val="289"/>
              <c:tx>
                <c:strRef>
                  <c:f>'/Users/el1goluj/Documents/ZURICH/PROJECTS/UPMEM/upmem-workloads/Microbenchmarks/AI/[ai_output.xlsx]ai_output (4)'!$J$291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{81631D82-6FD1-4346-BDC7-353DFD50DFC8}</c15:txfldGUID>
                      <c15:f>'/Users/el1goluj/Documents/ZURICH/PROJECTS/UPMEM/upmem-workloads/Microbenchmarks/AI/[ai_output.xlsx]ai_output (4)'!$J$291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1-FF8B-5F4C-8BBF-ED4DE736661E}"/>
                </c:ext>
              </c:extLst>
            </c:dLbl>
            <c:dLbl>
              <c:idx val="290"/>
              <c:tx>
                <c:strRef>
                  <c:f>'/Users/el1goluj/Documents/ZURICH/PROJECTS/UPMEM/upmem-workloads/Microbenchmarks/AI/[ai_output.xlsx]ai_output (4)'!$J$292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{BD18EBD4-0BDE-A044-AAD1-E46524FEBFCD}</c15:txfldGUID>
                      <c15:f>'/Users/el1goluj/Documents/ZURICH/PROJECTS/UPMEM/upmem-workloads/Microbenchmarks/AI/[ai_output.xlsx]ai_output (4)'!$J$292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2-FF8B-5F4C-8BBF-ED4DE736661E}"/>
                </c:ext>
              </c:extLst>
            </c:dLbl>
            <c:dLbl>
              <c:idx val="291"/>
              <c:tx>
                <c:strRef>
                  <c:f>'/Users/el1goluj/Documents/ZURICH/PROJECTS/UPMEM/upmem-workloads/Microbenchmarks/AI/[ai_output.xlsx]ai_output (4)'!$J$293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{2E4F39AE-89BF-A84C-84FB-03B0C9D4B4A5}</c15:txfldGUID>
                      <c15:f>'/Users/el1goluj/Documents/ZURICH/PROJECTS/UPMEM/upmem-workloads/Microbenchmarks/AI/[ai_output.xlsx]ai_output (4)'!$J$293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3-FF8B-5F4C-8BBF-ED4DE736661E}"/>
                </c:ext>
              </c:extLst>
            </c:dLbl>
            <c:dLbl>
              <c:idx val="292"/>
              <c:tx>
                <c:strRef>
                  <c:f>'/Users/el1goluj/Documents/ZURICH/PROJECTS/UPMEM/upmem-workloads/Microbenchmarks/AI/[ai_output.xlsx]ai_output (4)'!$J$294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{F08C76B2-319D-A347-9CAF-27B65781A174}</c15:txfldGUID>
                      <c15:f>'/Users/el1goluj/Documents/ZURICH/PROJECTS/UPMEM/upmem-workloads/Microbenchmarks/AI/[ai_output.xlsx]ai_output (4)'!$J$294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4-FF8B-5F4C-8BBF-ED4DE736661E}"/>
                </c:ext>
              </c:extLst>
            </c:dLbl>
            <c:dLbl>
              <c:idx val="293"/>
              <c:tx>
                <c:strRef>
                  <c:f>'/Users/el1goluj/Documents/ZURICH/PROJECTS/UPMEM/upmem-workloads/Microbenchmarks/AI/[ai_output.xlsx]ai_output (4)'!$J$295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{6E470641-A088-5E43-8852-B77A17C12C7F}</c15:txfldGUID>
                      <c15:f>'/Users/el1goluj/Documents/ZURICH/PROJECTS/UPMEM/upmem-workloads/Microbenchmarks/AI/[ai_output.xlsx]ai_output (4)'!$J$295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5-FF8B-5F4C-8BBF-ED4DE736661E}"/>
                </c:ext>
              </c:extLst>
            </c:dLbl>
            <c:dLbl>
              <c:idx val="294"/>
              <c:tx>
                <c:strRef>
                  <c:f>'/Users/el1goluj/Documents/ZURICH/PROJECTS/UPMEM/upmem-workloads/Microbenchmarks/AI/[ai_output.xlsx]ai_output (4)'!$J$296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{F8CE70B8-8511-8042-B793-CE1E653BB504}</c15:txfldGUID>
                      <c15:f>'/Users/el1goluj/Documents/ZURICH/PROJECTS/UPMEM/upmem-workloads/Microbenchmarks/AI/[ai_output.xlsx]ai_output (4)'!$J$296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6-FF8B-5F4C-8BBF-ED4DE736661E}"/>
                </c:ext>
              </c:extLst>
            </c:dLbl>
            <c:dLbl>
              <c:idx val="295"/>
              <c:tx>
                <c:strRef>
                  <c:f>'/Users/el1goluj/Documents/ZURICH/PROJECTS/UPMEM/upmem-workloads/Microbenchmarks/AI/[ai_output.xlsx]ai_output (4)'!$J$297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{BD01D799-ED1D-8142-BE48-7288442B7D0B}</c15:txfldGUID>
                      <c15:f>'/Users/el1goluj/Documents/ZURICH/PROJECTS/UPMEM/upmem-workloads/Microbenchmarks/AI/[ai_output.xlsx]ai_output (4)'!$J$297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7-FF8B-5F4C-8BBF-ED4DE736661E}"/>
                </c:ext>
              </c:extLst>
            </c:dLbl>
            <c:dLbl>
              <c:idx val="296"/>
              <c:tx>
                <c:strRef>
                  <c:f>'/Users/el1goluj/Documents/ZURICH/PROJECTS/UPMEM/upmem-workloads/Microbenchmarks/AI/[ai_output.xlsx]ai_output (4)'!$J$298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{31673326-844A-3244-BE3A-9FA93C0426D5}</c15:txfldGUID>
                      <c15:f>'/Users/el1goluj/Documents/ZURICH/PROJECTS/UPMEM/upmem-workloads/Microbenchmarks/AI/[ai_output.xlsx]ai_output (4)'!$J$298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8-FF8B-5F4C-8BBF-ED4DE736661E}"/>
                </c:ext>
              </c:extLst>
            </c:dLbl>
            <c:dLbl>
              <c:idx val="297"/>
              <c:tx>
                <c:strRef>
                  <c:f>'/Users/el1goluj/Documents/ZURICH/PROJECTS/UPMEM/upmem-workloads/Microbenchmarks/AI/[ai_output.xlsx]ai_output (4)'!$J$299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{C7C58852-C53E-E043-8E5F-56C709EDFF67}</c15:txfldGUID>
                      <c15:f>'/Users/el1goluj/Documents/ZURICH/PROJECTS/UPMEM/upmem-workloads/Microbenchmarks/AI/[ai_output.xlsx]ai_output (4)'!$J$299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9-FF8B-5F4C-8BBF-ED4DE736661E}"/>
                </c:ext>
              </c:extLst>
            </c:dLbl>
            <c:dLbl>
              <c:idx val="298"/>
              <c:tx>
                <c:strRef>
                  <c:f>'/Users/el1goluj/Documents/ZURICH/PROJECTS/UPMEM/upmem-workloads/Microbenchmarks/AI/[ai_output.xlsx]ai_output (4)'!$J$300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{0FCF72C1-B9A9-B042-87BA-6DDE314C2683}</c15:txfldGUID>
                      <c15:f>'/Users/el1goluj/Documents/ZURICH/PROJECTS/UPMEM/upmem-workloads/Microbenchmarks/AI/[ai_output.xlsx]ai_output (4)'!$J$300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A-FF8B-5F4C-8BBF-ED4DE736661E}"/>
                </c:ext>
              </c:extLst>
            </c:dLbl>
            <c:dLbl>
              <c:idx val="299"/>
              <c:tx>
                <c:strRef>
                  <c:f>'/Users/el1goluj/Documents/ZURICH/PROJECTS/UPMEM/upmem-workloads/Microbenchmarks/AI/[ai_output.xlsx]ai_output (4)'!$J$301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{2E158DE5-C412-2947-89DA-76597DEACAA6}</c15:txfldGUID>
                      <c15:f>'/Users/el1goluj/Documents/ZURICH/PROJECTS/UPMEM/upmem-workloads/Microbenchmarks/AI/[ai_output.xlsx]ai_output (4)'!$J$301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B-FF8B-5F4C-8BBF-ED4DE736661E}"/>
                </c:ext>
              </c:extLst>
            </c:dLbl>
            <c:dLbl>
              <c:idx val="300"/>
              <c:tx>
                <c:strRef>
                  <c:f>'/Users/el1goluj/Documents/ZURICH/PROJECTS/UPMEM/upmem-workloads/Microbenchmarks/AI/[ai_output.xlsx]ai_output (4)'!$J$302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{D30CBF0B-30DC-124A-B68C-C9E52FC43409}</c15:txfldGUID>
                      <c15:f>'/Users/el1goluj/Documents/ZURICH/PROJECTS/UPMEM/upmem-workloads/Microbenchmarks/AI/[ai_output.xlsx]ai_output (4)'!$J$302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C-FF8B-5F4C-8BBF-ED4DE736661E}"/>
                </c:ext>
              </c:extLst>
            </c:dLbl>
            <c:dLbl>
              <c:idx val="301"/>
              <c:tx>
                <c:strRef>
                  <c:f>'/Users/el1goluj/Documents/ZURICH/PROJECTS/UPMEM/upmem-workloads/Microbenchmarks/AI/[ai_output.xlsx]ai_output (4)'!$J$303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{9478C346-F60D-8F48-BC1C-A09FA22BBD49}</c15:txfldGUID>
                      <c15:f>'/Users/el1goluj/Documents/ZURICH/PROJECTS/UPMEM/upmem-workloads/Microbenchmarks/AI/[ai_output.xlsx]ai_output (4)'!$J$303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D-FF8B-5F4C-8BBF-ED4DE736661E}"/>
                </c:ext>
              </c:extLst>
            </c:dLbl>
            <c:dLbl>
              <c:idx val="302"/>
              <c:tx>
                <c:strRef>
                  <c:f>'/Users/el1goluj/Documents/ZURICH/PROJECTS/UPMEM/upmem-workloads/Microbenchmarks/AI/[ai_output.xlsx]ai_output (4)'!$J$304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{173BA98F-2A5B-D148-B68C-AE696E178D17}</c15:txfldGUID>
                      <c15:f>'/Users/el1goluj/Documents/ZURICH/PROJECTS/UPMEM/upmem-workloads/Microbenchmarks/AI/[ai_output.xlsx]ai_output (4)'!$J$304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E-FF8B-5F4C-8BBF-ED4DE736661E}"/>
                </c:ext>
              </c:extLst>
            </c:dLbl>
            <c:dLbl>
              <c:idx val="303"/>
              <c:tx>
                <c:strRef>
                  <c:f>'/Users/el1goluj/Documents/ZURICH/PROJECTS/UPMEM/upmem-workloads/Microbenchmarks/AI/[ai_output.xlsx]ai_output (4)'!$J$305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{8984268A-5A49-AF45-A401-C4E85C052E5E}</c15:txfldGUID>
                      <c15:f>'/Users/el1goluj/Documents/ZURICH/PROJECTS/UPMEM/upmem-workloads/Microbenchmarks/AI/[ai_output.xlsx]ai_output (4)'!$J$305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F-FF8B-5F4C-8BBF-ED4DE73666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'ai_output-frac'!$K$610:$K$849</c:f>
              <c:numCache>
                <c:formatCode>#\ ????/????</c:formatCode>
                <c:ptCount val="240"/>
                <c:pt idx="0">
                  <c:v>4.8825000000000002E-4</c:v>
                </c:pt>
                <c:pt idx="1">
                  <c:v>4.8825000000000002E-4</c:v>
                </c:pt>
                <c:pt idx="2">
                  <c:v>4.8825000000000002E-4</c:v>
                </c:pt>
                <c:pt idx="3">
                  <c:v>4.8825000000000002E-4</c:v>
                </c:pt>
                <c:pt idx="4">
                  <c:v>4.8825000000000002E-4</c:v>
                </c:pt>
                <c:pt idx="5">
                  <c:v>4.8825000000000002E-4</c:v>
                </c:pt>
                <c:pt idx="6">
                  <c:v>4.8825000000000002E-4</c:v>
                </c:pt>
                <c:pt idx="7">
                  <c:v>4.8825000000000002E-4</c:v>
                </c:pt>
                <c:pt idx="8">
                  <c:v>4.8825000000000002E-4</c:v>
                </c:pt>
                <c:pt idx="9">
                  <c:v>4.8825000000000002E-4</c:v>
                </c:pt>
                <c:pt idx="10">
                  <c:v>4.8825000000000002E-4</c:v>
                </c:pt>
                <c:pt idx="11">
                  <c:v>4.8825000000000002E-4</c:v>
                </c:pt>
                <c:pt idx="12">
                  <c:v>4.8825000000000002E-4</c:v>
                </c:pt>
                <c:pt idx="13">
                  <c:v>4.8825000000000002E-4</c:v>
                </c:pt>
                <c:pt idx="14">
                  <c:v>4.8825000000000002E-4</c:v>
                </c:pt>
                <c:pt idx="15">
                  <c:v>4.8825000000000002E-4</c:v>
                </c:pt>
                <c:pt idx="16">
                  <c:v>9.7650000000000005E-4</c:v>
                </c:pt>
                <c:pt idx="17">
                  <c:v>9.7650000000000005E-4</c:v>
                </c:pt>
                <c:pt idx="18">
                  <c:v>9.7650000000000005E-4</c:v>
                </c:pt>
                <c:pt idx="19">
                  <c:v>9.7650000000000005E-4</c:v>
                </c:pt>
                <c:pt idx="20">
                  <c:v>9.7650000000000005E-4</c:v>
                </c:pt>
                <c:pt idx="21">
                  <c:v>9.7650000000000005E-4</c:v>
                </c:pt>
                <c:pt idx="22">
                  <c:v>9.7650000000000005E-4</c:v>
                </c:pt>
                <c:pt idx="23">
                  <c:v>9.7650000000000005E-4</c:v>
                </c:pt>
                <c:pt idx="24">
                  <c:v>9.7650000000000005E-4</c:v>
                </c:pt>
                <c:pt idx="25">
                  <c:v>9.7650000000000005E-4</c:v>
                </c:pt>
                <c:pt idx="26">
                  <c:v>9.7650000000000005E-4</c:v>
                </c:pt>
                <c:pt idx="27">
                  <c:v>9.7650000000000005E-4</c:v>
                </c:pt>
                <c:pt idx="28">
                  <c:v>9.7650000000000005E-4</c:v>
                </c:pt>
                <c:pt idx="29">
                  <c:v>9.7650000000000005E-4</c:v>
                </c:pt>
                <c:pt idx="30">
                  <c:v>9.7650000000000005E-4</c:v>
                </c:pt>
                <c:pt idx="31">
                  <c:v>9.7650000000000005E-4</c:v>
                </c:pt>
                <c:pt idx="32">
                  <c:v>1.9530000000000001E-3</c:v>
                </c:pt>
                <c:pt idx="33">
                  <c:v>1.9530000000000001E-3</c:v>
                </c:pt>
                <c:pt idx="34">
                  <c:v>1.9530000000000001E-3</c:v>
                </c:pt>
                <c:pt idx="35">
                  <c:v>1.9530000000000001E-3</c:v>
                </c:pt>
                <c:pt idx="36">
                  <c:v>1.9530000000000001E-3</c:v>
                </c:pt>
                <c:pt idx="37">
                  <c:v>1.9530000000000001E-3</c:v>
                </c:pt>
                <c:pt idx="38">
                  <c:v>1.9530000000000001E-3</c:v>
                </c:pt>
                <c:pt idx="39">
                  <c:v>1.9530000000000001E-3</c:v>
                </c:pt>
                <c:pt idx="40">
                  <c:v>1.9530000000000001E-3</c:v>
                </c:pt>
                <c:pt idx="41">
                  <c:v>1.9530000000000001E-3</c:v>
                </c:pt>
                <c:pt idx="42">
                  <c:v>1.9530000000000001E-3</c:v>
                </c:pt>
                <c:pt idx="43">
                  <c:v>1.9530000000000001E-3</c:v>
                </c:pt>
                <c:pt idx="44">
                  <c:v>1.9530000000000001E-3</c:v>
                </c:pt>
                <c:pt idx="45">
                  <c:v>1.9530000000000001E-3</c:v>
                </c:pt>
                <c:pt idx="46">
                  <c:v>1.9530000000000001E-3</c:v>
                </c:pt>
                <c:pt idx="47">
                  <c:v>1.9530000000000001E-3</c:v>
                </c:pt>
                <c:pt idx="48">
                  <c:v>3.90625E-3</c:v>
                </c:pt>
                <c:pt idx="49">
                  <c:v>3.90625E-3</c:v>
                </c:pt>
                <c:pt idx="50">
                  <c:v>3.90625E-3</c:v>
                </c:pt>
                <c:pt idx="51">
                  <c:v>3.90625E-3</c:v>
                </c:pt>
                <c:pt idx="52">
                  <c:v>3.90625E-3</c:v>
                </c:pt>
                <c:pt idx="53">
                  <c:v>3.90625E-3</c:v>
                </c:pt>
                <c:pt idx="54">
                  <c:v>3.90625E-3</c:v>
                </c:pt>
                <c:pt idx="55">
                  <c:v>3.90625E-3</c:v>
                </c:pt>
                <c:pt idx="56">
                  <c:v>3.90625E-3</c:v>
                </c:pt>
                <c:pt idx="57">
                  <c:v>3.90625E-3</c:v>
                </c:pt>
                <c:pt idx="58">
                  <c:v>3.90625E-3</c:v>
                </c:pt>
                <c:pt idx="59">
                  <c:v>3.90625E-3</c:v>
                </c:pt>
                <c:pt idx="60">
                  <c:v>3.90625E-3</c:v>
                </c:pt>
                <c:pt idx="61">
                  <c:v>3.90625E-3</c:v>
                </c:pt>
                <c:pt idx="62">
                  <c:v>3.90625E-3</c:v>
                </c:pt>
                <c:pt idx="63">
                  <c:v>3.90625E-3</c:v>
                </c:pt>
                <c:pt idx="64">
                  <c:v>7.8125E-3</c:v>
                </c:pt>
                <c:pt idx="65">
                  <c:v>7.8125E-3</c:v>
                </c:pt>
                <c:pt idx="66">
                  <c:v>7.8125E-3</c:v>
                </c:pt>
                <c:pt idx="67">
                  <c:v>7.8125E-3</c:v>
                </c:pt>
                <c:pt idx="68">
                  <c:v>7.8125E-3</c:v>
                </c:pt>
                <c:pt idx="69">
                  <c:v>7.8125E-3</c:v>
                </c:pt>
                <c:pt idx="70">
                  <c:v>7.8125E-3</c:v>
                </c:pt>
                <c:pt idx="71">
                  <c:v>7.8125E-3</c:v>
                </c:pt>
                <c:pt idx="72">
                  <c:v>7.8125E-3</c:v>
                </c:pt>
                <c:pt idx="73">
                  <c:v>7.8125E-3</c:v>
                </c:pt>
                <c:pt idx="74">
                  <c:v>7.8125E-3</c:v>
                </c:pt>
                <c:pt idx="75">
                  <c:v>7.8125E-3</c:v>
                </c:pt>
                <c:pt idx="76">
                  <c:v>7.8125E-3</c:v>
                </c:pt>
                <c:pt idx="77">
                  <c:v>7.8125E-3</c:v>
                </c:pt>
                <c:pt idx="78">
                  <c:v>7.8125E-3</c:v>
                </c:pt>
                <c:pt idx="79">
                  <c:v>7.8125E-3</c:v>
                </c:pt>
                <c:pt idx="80">
                  <c:v>1.5625E-2</c:v>
                </c:pt>
                <c:pt idx="81">
                  <c:v>1.5625E-2</c:v>
                </c:pt>
                <c:pt idx="82">
                  <c:v>1.5625E-2</c:v>
                </c:pt>
                <c:pt idx="83">
                  <c:v>1.5625E-2</c:v>
                </c:pt>
                <c:pt idx="84">
                  <c:v>1.5625E-2</c:v>
                </c:pt>
                <c:pt idx="85">
                  <c:v>1.5625E-2</c:v>
                </c:pt>
                <c:pt idx="86">
                  <c:v>1.5625E-2</c:v>
                </c:pt>
                <c:pt idx="87">
                  <c:v>1.5625E-2</c:v>
                </c:pt>
                <c:pt idx="88">
                  <c:v>1.5625E-2</c:v>
                </c:pt>
                <c:pt idx="89">
                  <c:v>1.5625E-2</c:v>
                </c:pt>
                <c:pt idx="90">
                  <c:v>1.5625E-2</c:v>
                </c:pt>
                <c:pt idx="91">
                  <c:v>1.5625E-2</c:v>
                </c:pt>
                <c:pt idx="92">
                  <c:v>1.5625E-2</c:v>
                </c:pt>
                <c:pt idx="93">
                  <c:v>1.5625E-2</c:v>
                </c:pt>
                <c:pt idx="94">
                  <c:v>1.5625E-2</c:v>
                </c:pt>
                <c:pt idx="95">
                  <c:v>1.5625E-2</c:v>
                </c:pt>
                <c:pt idx="96">
                  <c:v>3.125E-2</c:v>
                </c:pt>
                <c:pt idx="97">
                  <c:v>3.125E-2</c:v>
                </c:pt>
                <c:pt idx="98">
                  <c:v>3.125E-2</c:v>
                </c:pt>
                <c:pt idx="99">
                  <c:v>3.125E-2</c:v>
                </c:pt>
                <c:pt idx="100">
                  <c:v>3.125E-2</c:v>
                </c:pt>
                <c:pt idx="101">
                  <c:v>3.125E-2</c:v>
                </c:pt>
                <c:pt idx="102">
                  <c:v>3.125E-2</c:v>
                </c:pt>
                <c:pt idx="103">
                  <c:v>3.125E-2</c:v>
                </c:pt>
                <c:pt idx="104">
                  <c:v>3.125E-2</c:v>
                </c:pt>
                <c:pt idx="105">
                  <c:v>3.125E-2</c:v>
                </c:pt>
                <c:pt idx="106">
                  <c:v>3.125E-2</c:v>
                </c:pt>
                <c:pt idx="107">
                  <c:v>3.125E-2</c:v>
                </c:pt>
                <c:pt idx="108">
                  <c:v>3.125E-2</c:v>
                </c:pt>
                <c:pt idx="109">
                  <c:v>3.125E-2</c:v>
                </c:pt>
                <c:pt idx="110">
                  <c:v>3.125E-2</c:v>
                </c:pt>
                <c:pt idx="111">
                  <c:v>3.125E-2</c:v>
                </c:pt>
                <c:pt idx="112">
                  <c:v>6.25E-2</c:v>
                </c:pt>
                <c:pt idx="113">
                  <c:v>6.25E-2</c:v>
                </c:pt>
                <c:pt idx="114">
                  <c:v>6.25E-2</c:v>
                </c:pt>
                <c:pt idx="115">
                  <c:v>6.25E-2</c:v>
                </c:pt>
                <c:pt idx="116">
                  <c:v>6.25E-2</c:v>
                </c:pt>
                <c:pt idx="117">
                  <c:v>6.25E-2</c:v>
                </c:pt>
                <c:pt idx="118">
                  <c:v>6.25E-2</c:v>
                </c:pt>
                <c:pt idx="119">
                  <c:v>6.25E-2</c:v>
                </c:pt>
                <c:pt idx="120">
                  <c:v>6.25E-2</c:v>
                </c:pt>
                <c:pt idx="121">
                  <c:v>6.25E-2</c:v>
                </c:pt>
                <c:pt idx="122">
                  <c:v>6.25E-2</c:v>
                </c:pt>
                <c:pt idx="123">
                  <c:v>6.25E-2</c:v>
                </c:pt>
                <c:pt idx="124">
                  <c:v>6.25E-2</c:v>
                </c:pt>
                <c:pt idx="125">
                  <c:v>6.25E-2</c:v>
                </c:pt>
                <c:pt idx="126">
                  <c:v>6.25E-2</c:v>
                </c:pt>
                <c:pt idx="127">
                  <c:v>6.25E-2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</c:numCache>
            </c:numRef>
          </c:xVal>
          <c:yVal>
            <c:numRef>
              <c:f>'ai_output-frac'!$L$610:$L$849</c:f>
              <c:numCache>
                <c:formatCode>0.0000</c:formatCode>
                <c:ptCount val="240"/>
                <c:pt idx="0">
                  <c:v>0.129720096644761</c:v>
                </c:pt>
                <c:pt idx="1">
                  <c:v>0.15234270051520901</c:v>
                </c:pt>
                <c:pt idx="2">
                  <c:v>0.15231421168950299</c:v>
                </c:pt>
                <c:pt idx="3">
                  <c:v>0.15245416825483199</c:v>
                </c:pt>
                <c:pt idx="4">
                  <c:v>0.15226696963388101</c:v>
                </c:pt>
                <c:pt idx="5">
                  <c:v>0.152366665277819</c:v>
                </c:pt>
                <c:pt idx="6">
                  <c:v>0.152222666403318</c:v>
                </c:pt>
                <c:pt idx="7">
                  <c:v>0.152499904213377</c:v>
                </c:pt>
                <c:pt idx="8">
                  <c:v>0.15219002140309101</c:v>
                </c:pt>
                <c:pt idx="9">
                  <c:v>0.15237832653738001</c:v>
                </c:pt>
                <c:pt idx="10">
                  <c:v>0.15225629569521301</c:v>
                </c:pt>
                <c:pt idx="11">
                  <c:v>0.15219616147245599</c:v>
                </c:pt>
                <c:pt idx="12">
                  <c:v>0.15208507056239801</c:v>
                </c:pt>
                <c:pt idx="13">
                  <c:v>0.152284762857816</c:v>
                </c:pt>
                <c:pt idx="14">
                  <c:v>0.15203087578189101</c:v>
                </c:pt>
                <c:pt idx="15">
                  <c:v>0.15252846255173799</c:v>
                </c:pt>
                <c:pt idx="16">
                  <c:v>0.25947917111950902</c:v>
                </c:pt>
                <c:pt idx="17">
                  <c:v>0.30461936071739698</c:v>
                </c:pt>
                <c:pt idx="18">
                  <c:v>0.30461159315089997</c:v>
                </c:pt>
                <c:pt idx="19">
                  <c:v>0.30490833650966498</c:v>
                </c:pt>
                <c:pt idx="20">
                  <c:v>0.30464072356802602</c:v>
                </c:pt>
                <c:pt idx="21">
                  <c:v>0.30484479259615199</c:v>
                </c:pt>
                <c:pt idx="22">
                  <c:v>0.30444533280663599</c:v>
                </c:pt>
                <c:pt idx="23">
                  <c:v>0.30501927761807501</c:v>
                </c:pt>
                <c:pt idx="24">
                  <c:v>0.30450030154596402</c:v>
                </c:pt>
                <c:pt idx="25">
                  <c:v>0.30483895825846102</c:v>
                </c:pt>
                <c:pt idx="26">
                  <c:v>0.304579879698545</c:v>
                </c:pt>
                <c:pt idx="27">
                  <c:v>0.30443175535168099</c:v>
                </c:pt>
                <c:pt idx="28">
                  <c:v>0.304089486773721</c:v>
                </c:pt>
                <c:pt idx="29">
                  <c:v>0.30475665307476102</c:v>
                </c:pt>
                <c:pt idx="30">
                  <c:v>0.30410432396311299</c:v>
                </c:pt>
                <c:pt idx="31">
                  <c:v>0.30501408559069398</c:v>
                </c:pt>
                <c:pt idx="32">
                  <c:v>0.50430006986635301</c:v>
                </c:pt>
                <c:pt idx="33">
                  <c:v>0.60915717082436505</c:v>
                </c:pt>
                <c:pt idx="34">
                  <c:v>0.60943686385212004</c:v>
                </c:pt>
                <c:pt idx="35">
                  <c:v>0.60953663134620295</c:v>
                </c:pt>
                <c:pt idx="36">
                  <c:v>0.60918694073900903</c:v>
                </c:pt>
                <c:pt idx="37">
                  <c:v>0.60988672364866303</c:v>
                </c:pt>
                <c:pt idx="38">
                  <c:v>0.60904200160597499</c:v>
                </c:pt>
                <c:pt idx="39">
                  <c:v>0.60989191322438796</c:v>
                </c:pt>
                <c:pt idx="40">
                  <c:v>0.60895921020547705</c:v>
                </c:pt>
                <c:pt idx="41">
                  <c:v>0.60982315851269497</c:v>
                </c:pt>
                <c:pt idx="42">
                  <c:v>0.60925425736009697</c:v>
                </c:pt>
                <c:pt idx="43">
                  <c:v>0.60892170276211399</c:v>
                </c:pt>
                <c:pt idx="44">
                  <c:v>0.60829510718832203</c:v>
                </c:pt>
                <c:pt idx="45">
                  <c:v>0.60965328411338104</c:v>
                </c:pt>
                <c:pt idx="46">
                  <c:v>0.60812608292272097</c:v>
                </c:pt>
                <c:pt idx="47">
                  <c:v>0.61032555459050697</c:v>
                </c:pt>
                <c:pt idx="48">
                  <c:v>0.913094847599909</c:v>
                </c:pt>
                <c:pt idx="49">
                  <c:v>1.2192627525690101</c:v>
                </c:pt>
                <c:pt idx="50">
                  <c:v>1.2192627525690101</c:v>
                </c:pt>
                <c:pt idx="51">
                  <c:v>1.22086958002801</c:v>
                </c:pt>
                <c:pt idx="52">
                  <c:v>1.2177222071214999</c:v>
                </c:pt>
                <c:pt idx="53">
                  <c:v>1.21933793760419</c:v>
                </c:pt>
                <c:pt idx="54">
                  <c:v>1.21834313492198</c:v>
                </c:pt>
                <c:pt idx="55">
                  <c:v>1.2204382544736301</c:v>
                </c:pt>
                <c:pt idx="56">
                  <c:v>1.2178308237942499</c:v>
                </c:pt>
                <c:pt idx="57">
                  <c:v>1.21871599564744</c:v>
                </c:pt>
                <c:pt idx="58">
                  <c:v>1.21833795790717</c:v>
                </c:pt>
                <c:pt idx="59">
                  <c:v>1.2181024502671101</c:v>
                </c:pt>
                <c:pt idx="60">
                  <c:v>1.2164899902203901</c:v>
                </c:pt>
                <c:pt idx="61">
                  <c:v>1.2188118369958101</c:v>
                </c:pt>
                <c:pt idx="62">
                  <c:v>1.2161442814030199</c:v>
                </c:pt>
                <c:pt idx="63">
                  <c:v>1.2202356886594501</c:v>
                </c:pt>
                <c:pt idx="64">
                  <c:v>1.5570634539199399</c:v>
                </c:pt>
                <c:pt idx="65">
                  <c:v>2.4137778628990598</c:v>
                </c:pt>
                <c:pt idx="66">
                  <c:v>2.4344621759194398</c:v>
                </c:pt>
                <c:pt idx="67">
                  <c:v>2.4338163984661301</c:v>
                </c:pt>
                <c:pt idx="68">
                  <c:v>2.4362618267715099</c:v>
                </c:pt>
                <c:pt idx="69">
                  <c:v>2.43545992962546</c:v>
                </c:pt>
                <c:pt idx="70">
                  <c:v>2.4341779916248698</c:v>
                </c:pt>
                <c:pt idx="71">
                  <c:v>2.4380537745956699</c:v>
                </c:pt>
                <c:pt idx="72">
                  <c:v>2.4352892712903</c:v>
                </c:pt>
                <c:pt idx="73">
                  <c:v>2.4358685725208602</c:v>
                </c:pt>
                <c:pt idx="74">
                  <c:v>2.4347826086956501</c:v>
                </c:pt>
                <c:pt idx="75">
                  <c:v>2.4337492572786599</c:v>
                </c:pt>
                <c:pt idx="76">
                  <c:v>2.4335013834428199</c:v>
                </c:pt>
                <c:pt idx="77">
                  <c:v>2.4362152505613199</c:v>
                </c:pt>
                <c:pt idx="78">
                  <c:v>2.4324845965407098</c:v>
                </c:pt>
                <c:pt idx="79">
                  <c:v>2.4413597263347402</c:v>
                </c:pt>
                <c:pt idx="80">
                  <c:v>2.4077678055949101</c:v>
                </c:pt>
                <c:pt idx="81">
                  <c:v>4.7512184815637903</c:v>
                </c:pt>
                <c:pt idx="82">
                  <c:v>4.8611234735873898</c:v>
                </c:pt>
                <c:pt idx="83">
                  <c:v>4.8647215641694999</c:v>
                </c:pt>
                <c:pt idx="84">
                  <c:v>4.8658154487773704</c:v>
                </c:pt>
                <c:pt idx="85">
                  <c:v>4.8669821129241004</c:v>
                </c:pt>
                <c:pt idx="86">
                  <c:v>4.8645771256121098</c:v>
                </c:pt>
                <c:pt idx="87">
                  <c:v>4.8673642395910397</c:v>
                </c:pt>
                <c:pt idx="88">
                  <c:v>4.8568312953258097</c:v>
                </c:pt>
                <c:pt idx="89">
                  <c:v>4.8646080760094996</c:v>
                </c:pt>
                <c:pt idx="90">
                  <c:v>4.8616180242046498</c:v>
                </c:pt>
                <c:pt idx="91">
                  <c:v>4.8616386326641301</c:v>
                </c:pt>
                <c:pt idx="92">
                  <c:v>4.85429249855033</c:v>
                </c:pt>
                <c:pt idx="93">
                  <c:v>4.8612883126131203</c:v>
                </c:pt>
                <c:pt idx="94">
                  <c:v>4.8528341485706497</c:v>
                </c:pt>
                <c:pt idx="95">
                  <c:v>4.86849031294041</c:v>
                </c:pt>
                <c:pt idx="96">
                  <c:v>3.3092304584932299</c:v>
                </c:pt>
                <c:pt idx="97">
                  <c:v>6.6138235879277802</c:v>
                </c:pt>
                <c:pt idx="98">
                  <c:v>9.5714911640134304</c:v>
                </c:pt>
                <c:pt idx="99">
                  <c:v>9.7467864958463402</c:v>
                </c:pt>
                <c:pt idx="100">
                  <c:v>9.7215876581406597</c:v>
                </c:pt>
                <c:pt idx="101">
                  <c:v>9.7362780095844794</c:v>
                </c:pt>
                <c:pt idx="102">
                  <c:v>9.7188278562106998</c:v>
                </c:pt>
                <c:pt idx="103">
                  <c:v>9.74720067991076</c:v>
                </c:pt>
                <c:pt idx="104">
                  <c:v>9.7144442303334895</c:v>
                </c:pt>
                <c:pt idx="105">
                  <c:v>9.7321883167577408</c:v>
                </c:pt>
                <c:pt idx="106">
                  <c:v>9.7176132163200108</c:v>
                </c:pt>
                <c:pt idx="107">
                  <c:v>9.7309084121347809</c:v>
                </c:pt>
                <c:pt idx="108">
                  <c:v>9.7075372482134998</c:v>
                </c:pt>
                <c:pt idx="109">
                  <c:v>9.7269675952920593</c:v>
                </c:pt>
                <c:pt idx="110">
                  <c:v>9.7138271359209902</c:v>
                </c:pt>
                <c:pt idx="111">
                  <c:v>9.74595823330713</c:v>
                </c:pt>
                <c:pt idx="112">
                  <c:v>4.0847123351096704</c:v>
                </c:pt>
                <c:pt idx="113">
                  <c:v>8.1625564926515004</c:v>
                </c:pt>
                <c:pt idx="114">
                  <c:v>12.2315274744905</c:v>
                </c:pt>
                <c:pt idx="115">
                  <c:v>16.305790440849702</c:v>
                </c:pt>
                <c:pt idx="116">
                  <c:v>19.191030977431002</c:v>
                </c:pt>
                <c:pt idx="117">
                  <c:v>19.466358883834602</c:v>
                </c:pt>
                <c:pt idx="118">
                  <c:v>19.430205101597799</c:v>
                </c:pt>
                <c:pt idx="119">
                  <c:v>19.476689635262101</c:v>
                </c:pt>
                <c:pt idx="120">
                  <c:v>19.422924666900901</c:v>
                </c:pt>
                <c:pt idx="121">
                  <c:v>19.4533989763422</c:v>
                </c:pt>
                <c:pt idx="122">
                  <c:v>19.431851153728001</c:v>
                </c:pt>
                <c:pt idx="123">
                  <c:v>19.453357730317201</c:v>
                </c:pt>
                <c:pt idx="124">
                  <c:v>19.4368733356918</c:v>
                </c:pt>
                <c:pt idx="125">
                  <c:v>19.447214026520101</c:v>
                </c:pt>
                <c:pt idx="126">
                  <c:v>19.416594714476702</c:v>
                </c:pt>
                <c:pt idx="127">
                  <c:v>19.4604958958152</c:v>
                </c:pt>
                <c:pt idx="128">
                  <c:v>4.6042564722767203</c:v>
                </c:pt>
                <c:pt idx="129">
                  <c:v>9.2057873296811294</c:v>
                </c:pt>
                <c:pt idx="130">
                  <c:v>13.798297590760001</c:v>
                </c:pt>
                <c:pt idx="131">
                  <c:v>18.402896312416601</c:v>
                </c:pt>
                <c:pt idx="132">
                  <c:v>22.969383884950801</c:v>
                </c:pt>
                <c:pt idx="133">
                  <c:v>27.566497312466002</c:v>
                </c:pt>
                <c:pt idx="134">
                  <c:v>32.110199624828503</c:v>
                </c:pt>
                <c:pt idx="135">
                  <c:v>36.681012511469</c:v>
                </c:pt>
                <c:pt idx="136">
                  <c:v>38.758794617303401</c:v>
                </c:pt>
                <c:pt idx="137">
                  <c:v>38.869217831890801</c:v>
                </c:pt>
                <c:pt idx="138">
                  <c:v>38.862138488385803</c:v>
                </c:pt>
                <c:pt idx="139">
                  <c:v>38.839764972822799</c:v>
                </c:pt>
                <c:pt idx="140">
                  <c:v>38.818977425858101</c:v>
                </c:pt>
                <c:pt idx="141">
                  <c:v>38.905643095815499</c:v>
                </c:pt>
                <c:pt idx="142">
                  <c:v>38.803627013127603</c:v>
                </c:pt>
                <c:pt idx="143">
                  <c:v>38.946847865997903</c:v>
                </c:pt>
                <c:pt idx="144">
                  <c:v>4.9238497091989704</c:v>
                </c:pt>
                <c:pt idx="145">
                  <c:v>9.8477126305084504</c:v>
                </c:pt>
                <c:pt idx="146">
                  <c:v>14.7608946591535</c:v>
                </c:pt>
                <c:pt idx="147">
                  <c:v>19.685230777482701</c:v>
                </c:pt>
                <c:pt idx="148">
                  <c:v>24.577536096006</c:v>
                </c:pt>
                <c:pt idx="149">
                  <c:v>29.4981794799662</c:v>
                </c:pt>
                <c:pt idx="150">
                  <c:v>34.377608752669602</c:v>
                </c:pt>
                <c:pt idx="151">
                  <c:v>39.336660321380101</c:v>
                </c:pt>
                <c:pt idx="152">
                  <c:v>44.149081294103702</c:v>
                </c:pt>
                <c:pt idx="153">
                  <c:v>49.0764573103544</c:v>
                </c:pt>
                <c:pt idx="154">
                  <c:v>53.912312813446498</c:v>
                </c:pt>
                <c:pt idx="155">
                  <c:v>57.367484814095697</c:v>
                </c:pt>
                <c:pt idx="156">
                  <c:v>57.3523340110359</c:v>
                </c:pt>
                <c:pt idx="157">
                  <c:v>57.435627774934702</c:v>
                </c:pt>
                <c:pt idx="158">
                  <c:v>57.340684991648899</c:v>
                </c:pt>
                <c:pt idx="159">
                  <c:v>57.539634758177797</c:v>
                </c:pt>
                <c:pt idx="160">
                  <c:v>5.0965012046854197</c:v>
                </c:pt>
                <c:pt idx="161">
                  <c:v>10.193441229651301</c:v>
                </c:pt>
                <c:pt idx="162">
                  <c:v>15.2808139183874</c:v>
                </c:pt>
                <c:pt idx="163">
                  <c:v>20.3819007289135</c:v>
                </c:pt>
                <c:pt idx="164">
                  <c:v>25.451756302229601</c:v>
                </c:pt>
                <c:pt idx="165">
                  <c:v>30.549480369755301</c:v>
                </c:pt>
                <c:pt idx="166">
                  <c:v>35.602706569980299</c:v>
                </c:pt>
                <c:pt idx="167">
                  <c:v>40.743097572077197</c:v>
                </c:pt>
                <c:pt idx="168">
                  <c:v>45.7359910771589</c:v>
                </c:pt>
                <c:pt idx="169">
                  <c:v>50.853433284604698</c:v>
                </c:pt>
                <c:pt idx="170">
                  <c:v>55.8840297234742</c:v>
                </c:pt>
                <c:pt idx="171">
                  <c:v>57.685153603734499</c:v>
                </c:pt>
                <c:pt idx="172">
                  <c:v>57.638949310927003</c:v>
                </c:pt>
                <c:pt idx="173">
                  <c:v>57.723713804872602</c:v>
                </c:pt>
                <c:pt idx="174">
                  <c:v>57.616327171396001</c:v>
                </c:pt>
                <c:pt idx="175">
                  <c:v>57.819201562844597</c:v>
                </c:pt>
                <c:pt idx="176">
                  <c:v>5.1878883831387297</c:v>
                </c:pt>
                <c:pt idx="177">
                  <c:v>10.3751167902299</c:v>
                </c:pt>
                <c:pt idx="178">
                  <c:v>15.5547874735765</c:v>
                </c:pt>
                <c:pt idx="179">
                  <c:v>20.747506211504898</c:v>
                </c:pt>
                <c:pt idx="180">
                  <c:v>25.909180599261902</c:v>
                </c:pt>
                <c:pt idx="181">
                  <c:v>31.1044005754712</c:v>
                </c:pt>
                <c:pt idx="182">
                  <c:v>36.252084238808301</c:v>
                </c:pt>
                <c:pt idx="183">
                  <c:v>41.488679687875297</c:v>
                </c:pt>
                <c:pt idx="184">
                  <c:v>46.579127057658802</c:v>
                </c:pt>
                <c:pt idx="185">
                  <c:v>51.797609134405</c:v>
                </c:pt>
                <c:pt idx="186">
                  <c:v>56.926170801034502</c:v>
                </c:pt>
                <c:pt idx="187">
                  <c:v>57.835146911663898</c:v>
                </c:pt>
                <c:pt idx="188">
                  <c:v>57.789157100792004</c:v>
                </c:pt>
                <c:pt idx="189">
                  <c:v>57.8604497172023</c:v>
                </c:pt>
                <c:pt idx="190">
                  <c:v>57.765962302758403</c:v>
                </c:pt>
                <c:pt idx="191">
                  <c:v>57.963255878230299</c:v>
                </c:pt>
                <c:pt idx="192">
                  <c:v>5.23494345180253</c:v>
                </c:pt>
                <c:pt idx="193">
                  <c:v>10.4696068922234</c:v>
                </c:pt>
                <c:pt idx="194">
                  <c:v>15.696490224486601</c:v>
                </c:pt>
                <c:pt idx="195">
                  <c:v>20.9395124595261</c:v>
                </c:pt>
                <c:pt idx="196">
                  <c:v>26.147863027118401</c:v>
                </c:pt>
                <c:pt idx="197">
                  <c:v>31.388650956729599</c:v>
                </c:pt>
                <c:pt idx="198">
                  <c:v>36.584689573533502</c:v>
                </c:pt>
                <c:pt idx="199">
                  <c:v>41.8739479858233</c:v>
                </c:pt>
                <c:pt idx="200">
                  <c:v>47.013213601747204</c:v>
                </c:pt>
                <c:pt idx="201">
                  <c:v>52.280826589029203</c:v>
                </c:pt>
                <c:pt idx="202">
                  <c:v>57.463641096501703</c:v>
                </c:pt>
                <c:pt idx="203">
                  <c:v>57.921289729471603</c:v>
                </c:pt>
                <c:pt idx="204">
                  <c:v>57.859993614933103</c:v>
                </c:pt>
                <c:pt idx="205">
                  <c:v>57.936033845862397</c:v>
                </c:pt>
                <c:pt idx="206">
                  <c:v>57.840274070294498</c:v>
                </c:pt>
                <c:pt idx="207">
                  <c:v>58.026032546612299</c:v>
                </c:pt>
                <c:pt idx="208">
                  <c:v>5.2584676003868598</c:v>
                </c:pt>
                <c:pt idx="209">
                  <c:v>10.516841021232301</c:v>
                </c:pt>
                <c:pt idx="210">
                  <c:v>15.7676790840178</c:v>
                </c:pt>
                <c:pt idx="211">
                  <c:v>21.035528106954001</c:v>
                </c:pt>
                <c:pt idx="212">
                  <c:v>26.2645841160789</c:v>
                </c:pt>
                <c:pt idx="213">
                  <c:v>31.528162064355399</c:v>
                </c:pt>
                <c:pt idx="214">
                  <c:v>36.756673385329897</c:v>
                </c:pt>
                <c:pt idx="215">
                  <c:v>42.0580989421059</c:v>
                </c:pt>
                <c:pt idx="216">
                  <c:v>47.222517451024501</c:v>
                </c:pt>
                <c:pt idx="217">
                  <c:v>52.528698328070298</c:v>
                </c:pt>
                <c:pt idx="218">
                  <c:v>57.738698131760003</c:v>
                </c:pt>
                <c:pt idx="219">
                  <c:v>57.943808959936803</c:v>
                </c:pt>
                <c:pt idx="220">
                  <c:v>57.898102938276402</c:v>
                </c:pt>
                <c:pt idx="221">
                  <c:v>57.965544609188299</c:v>
                </c:pt>
                <c:pt idx="222">
                  <c:v>57.872424974128997</c:v>
                </c:pt>
                <c:pt idx="223">
                  <c:v>58.074467916765499</c:v>
                </c:pt>
                <c:pt idx="224">
                  <c:v>5.2708579019886797</c:v>
                </c:pt>
                <c:pt idx="225">
                  <c:v>10.5414792474508</c:v>
                </c:pt>
                <c:pt idx="226">
                  <c:v>15.804303101096499</c:v>
                </c:pt>
                <c:pt idx="227">
                  <c:v>21.0829206467746</c:v>
                </c:pt>
                <c:pt idx="228">
                  <c:v>26.3262277038401</c:v>
                </c:pt>
                <c:pt idx="229">
                  <c:v>31.6063944538339</c:v>
                </c:pt>
                <c:pt idx="230">
                  <c:v>36.836685967366499</c:v>
                </c:pt>
                <c:pt idx="231">
                  <c:v>42.1612243359384</c:v>
                </c:pt>
                <c:pt idx="232">
                  <c:v>47.337484481563202</c:v>
                </c:pt>
                <c:pt idx="233">
                  <c:v>52.648560733418499</c:v>
                </c:pt>
                <c:pt idx="234">
                  <c:v>57.861590004335604</c:v>
                </c:pt>
                <c:pt idx="235">
                  <c:v>57.973842774281103</c:v>
                </c:pt>
                <c:pt idx="236">
                  <c:v>57.917233556735802</c:v>
                </c:pt>
                <c:pt idx="237">
                  <c:v>57.990446234143299</c:v>
                </c:pt>
                <c:pt idx="238">
                  <c:v>57.8898264397221</c:v>
                </c:pt>
                <c:pt idx="239">
                  <c:v>58.087681152251903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130-FF8B-5F4C-8BBF-ED4DE7366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850848"/>
        <c:axId val="119669536"/>
      </c:scatterChart>
      <c:valAx>
        <c:axId val="123850848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sz="1200" b="0"/>
                  <a:t>Operational Intensity (OP/B)</a:t>
                </a:r>
              </a:p>
            </c:rich>
          </c:tx>
          <c:layout>
            <c:manualLayout>
              <c:xMode val="edge"/>
              <c:yMode val="edge"/>
              <c:x val="0.36643746180033554"/>
              <c:y val="0.93376597222222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\ ????/????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119669536"/>
        <c:crossesAt val="1.0000000000000002E-3"/>
        <c:crossBetween val="midCat"/>
        <c:majorUnit val="2"/>
        <c:minorUnit val="2"/>
      </c:valAx>
      <c:valAx>
        <c:axId val="119669536"/>
        <c:scaling>
          <c:logBase val="2"/>
          <c:orientation val="minMax"/>
          <c:max val="64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Arithmetic Throughput (MOPS,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3850848"/>
        <c:crossesAt val="4.8830000000000019E-5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0.14141</cdr:x>
      <cdr:y>0.03248</cdr:y>
    </cdr:from>
    <cdr:to>
      <cdr:x>0.42698</cdr:x>
      <cdr:y>0.14518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0EF052-1488-F14F-93AC-9A50A084E40B}"/>
            </a:ext>
          </a:extLst>
        </cdr:cNvPr>
        <cdr:cNvSpPr txBox="1"/>
      </cdr:nvSpPr>
      <cdr:spPr>
        <a:xfrm xmlns:a="http://schemas.openxmlformats.org/drawingml/2006/main">
          <a:off x="661793" y="90793"/>
          <a:ext cx="1336465" cy="314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/>
            <a:t>(a)</a:t>
          </a:r>
          <a:r>
            <a:rPr lang="en-US" sz="1000" b="1" baseline="0"/>
            <a:t> </a:t>
          </a:r>
          <a:r>
            <a:rPr lang="en-US" sz="1000" b="1"/>
            <a:t>INT32, ADD</a:t>
          </a:r>
          <a:r>
            <a:rPr lang="en-US" sz="1000" b="0"/>
            <a:t> (1 DPU)</a:t>
          </a:r>
        </a:p>
      </cdr:txBody>
    </cdr:sp>
  </cdr:relSizeAnchor>
  <cdr:relSizeAnchor xmlns:cdr="http://schemas.openxmlformats.org/drawingml/2006/chartDrawing">
    <cdr:from>
      <cdr:x>0.03118</cdr:x>
      <cdr:y>0.82039</cdr:y>
    </cdr:from>
    <cdr:to>
      <cdr:x>0.16175</cdr:x>
      <cdr:y>0.88401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119D161-B698-C34F-A096-FAD6AC5487BA}"/>
            </a:ext>
          </a:extLst>
        </cdr:cNvPr>
        <cdr:cNvSpPr/>
      </cdr:nvSpPr>
      <cdr:spPr>
        <a:xfrm xmlns:a="http://schemas.openxmlformats.org/drawingml/2006/main" rot="18950358" flipV="1">
          <a:off x="145901" y="2292982"/>
          <a:ext cx="611068" cy="1778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  <cdr:relSizeAnchor xmlns:cdr="http://schemas.openxmlformats.org/drawingml/2006/chartDrawing">
    <cdr:from>
      <cdr:x>0.77363</cdr:x>
      <cdr:y>0.81068</cdr:y>
    </cdr:from>
    <cdr:to>
      <cdr:x>0.86405</cdr:x>
      <cdr:y>0.91162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6F144DA0-F221-484F-BAE9-E0442D4EF9F4}"/>
            </a:ext>
          </a:extLst>
        </cdr:cNvPr>
        <cdr:cNvSpPr/>
      </cdr:nvSpPr>
      <cdr:spPr>
        <a:xfrm xmlns:a="http://schemas.openxmlformats.org/drawingml/2006/main" rot="18950358">
          <a:off x="3620572" y="2265822"/>
          <a:ext cx="423190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0.7382</cdr:x>
      <cdr:y>0.79928</cdr:y>
    </cdr:from>
    <cdr:to>
      <cdr:x>0.80682</cdr:x>
      <cdr:y>0.89976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90539433-DDEC-FA4F-A51B-B0E6DAA77E86}"/>
            </a:ext>
          </a:extLst>
        </cdr:cNvPr>
        <cdr:cNvSpPr/>
      </cdr:nvSpPr>
      <cdr:spPr>
        <a:xfrm xmlns:a="http://schemas.openxmlformats.org/drawingml/2006/main" rot="18950358">
          <a:off x="3454760" y="2233983"/>
          <a:ext cx="321176" cy="28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0.85818</cdr:x>
      <cdr:y>0.81973</cdr:y>
    </cdr:from>
    <cdr:to>
      <cdr:x>0.9687</cdr:x>
      <cdr:y>0.92067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AFC48ECF-5AC6-D24C-BB45-70F0790CED2B}"/>
            </a:ext>
          </a:extLst>
        </cdr:cNvPr>
        <cdr:cNvSpPr/>
      </cdr:nvSpPr>
      <cdr:spPr>
        <a:xfrm xmlns:a="http://schemas.openxmlformats.org/drawingml/2006/main" rot="18950358">
          <a:off x="4016261" y="2291120"/>
          <a:ext cx="517233" cy="2821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8</a:t>
          </a:r>
        </a:p>
      </cdr:txBody>
    </cdr:sp>
  </cdr:relSizeAnchor>
  <cdr:relSizeAnchor xmlns:cdr="http://schemas.openxmlformats.org/drawingml/2006/chartDrawing">
    <cdr:from>
      <cdr:x>0.83298</cdr:x>
      <cdr:y>0.80474</cdr:y>
    </cdr:from>
    <cdr:to>
      <cdr:x>0.91336</cdr:x>
      <cdr:y>0.90568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73F0D319-4AF1-664C-8CC7-33ABFD5DB396}"/>
            </a:ext>
          </a:extLst>
        </cdr:cNvPr>
        <cdr:cNvSpPr/>
      </cdr:nvSpPr>
      <cdr:spPr>
        <a:xfrm xmlns:a="http://schemas.openxmlformats.org/drawingml/2006/main" rot="18950358">
          <a:off x="3898357" y="2249224"/>
          <a:ext cx="376169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0.85478</cdr:x>
      <cdr:y>0.08451</cdr:y>
    </cdr:from>
    <cdr:to>
      <cdr:x>0.85478</cdr:x>
      <cdr:y>0.66633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FC8E01E-6E73-0A42-BB5A-155E0A0B0E5E}"/>
            </a:ext>
          </a:extLst>
        </cdr:cNvPr>
        <cdr:cNvCxnSpPr/>
      </cdr:nvCxnSpPr>
      <cdr:spPr>
        <a:xfrm xmlns:a="http://schemas.openxmlformats.org/drawingml/2006/main" flipV="1">
          <a:off x="742146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0.11218</cdr:x>
      <cdr:y>0.44016</cdr:y>
    </cdr:from>
    <cdr:to>
      <cdr:x>0.97844</cdr:x>
      <cdr:y>0.44016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973942" y="1743047"/>
          <a:ext cx="7521158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0.56771</cdr:x>
      <cdr:y>0.08451</cdr:y>
    </cdr:from>
    <cdr:to>
      <cdr:x>0.56771</cdr:x>
      <cdr:y>0.66633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21DDDA94-AD89-B14A-98FC-14C300D085A5}"/>
            </a:ext>
          </a:extLst>
        </cdr:cNvPr>
        <cdr:cNvCxnSpPr/>
      </cdr:nvCxnSpPr>
      <cdr:spPr>
        <a:xfrm xmlns:a="http://schemas.openxmlformats.org/drawingml/2006/main" flipV="1">
          <a:off x="492909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0.86204</cdr:x>
      <cdr:y>0.68533</cdr:y>
    </cdr:from>
    <cdr:to>
      <cdr:x>0.88728</cdr:x>
      <cdr:y>0.91224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439940" y="2927950"/>
          <a:ext cx="864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0.90602</cdr:x>
      <cdr:y>0.68533</cdr:y>
    </cdr:from>
    <cdr:to>
      <cdr:x>0.93127</cdr:x>
      <cdr:y>0.91224</cdr:y>
    </cdr:to>
    <cdr:sp macro="" textlink="">
      <cdr:nvSpPr>
        <cdr:cNvPr id="7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835828" y="2927905"/>
          <a:ext cx="864000" cy="22725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0.9438</cdr:x>
      <cdr:y>0.68781</cdr:y>
    </cdr:from>
    <cdr:to>
      <cdr:x>0.96904</cdr:x>
      <cdr:y>0.84854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66EF9669-9113-964B-BCF7-0DA2D3A24578}"/>
            </a:ext>
          </a:extLst>
        </cdr:cNvPr>
        <cdr:cNvSpPr txBox="1"/>
      </cdr:nvSpPr>
      <cdr:spPr>
        <a:xfrm xmlns:a="http://schemas.openxmlformats.org/drawingml/2006/main" rot="16200000">
          <a:off x="8301786" y="2811393"/>
          <a:ext cx="612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0.58173</cdr:x>
      <cdr:y>0.93382</cdr:y>
    </cdr:from>
    <cdr:to>
      <cdr:x>0.84173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C47AB065-0C08-A848-9EBA-68210C03137B}"/>
            </a:ext>
          </a:extLst>
        </cdr:cNvPr>
        <cdr:cNvSpPr txBox="1"/>
      </cdr:nvSpPr>
      <cdr:spPr>
        <a:xfrm xmlns:a="http://schemas.openxmlformats.org/drawingml/2006/main">
          <a:off x="5235593" y="3555692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  <cdr:relSizeAnchor xmlns:cdr="http://schemas.openxmlformats.org/drawingml/2006/chartDrawing">
    <cdr:from>
      <cdr:x>0.20271</cdr:x>
      <cdr:y>0.93503</cdr:y>
    </cdr:from>
    <cdr:to>
      <cdr:x>0.4838</cdr:x>
      <cdr:y>0.99162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1C97A88C-587F-3541-BD96-4810546FEF70}"/>
            </a:ext>
          </a:extLst>
        </cdr:cNvPr>
        <cdr:cNvSpPr txBox="1"/>
      </cdr:nvSpPr>
      <cdr:spPr>
        <a:xfrm xmlns:a="http://schemas.openxmlformats.org/drawingml/2006/main">
          <a:off x="1824414" y="3560322"/>
          <a:ext cx="252981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0.14141</cdr:x>
      <cdr:y>0.03248</cdr:y>
    </cdr:from>
    <cdr:to>
      <cdr:x>0.42698</cdr:x>
      <cdr:y>0.14518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0EF052-1488-F14F-93AC-9A50A084E40B}"/>
            </a:ext>
          </a:extLst>
        </cdr:cNvPr>
        <cdr:cNvSpPr txBox="1"/>
      </cdr:nvSpPr>
      <cdr:spPr>
        <a:xfrm xmlns:a="http://schemas.openxmlformats.org/drawingml/2006/main">
          <a:off x="661793" y="90793"/>
          <a:ext cx="1336465" cy="314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/>
            <a:t>(a)</a:t>
          </a:r>
          <a:r>
            <a:rPr lang="en-US" sz="1000" b="1" baseline="0"/>
            <a:t> </a:t>
          </a:r>
          <a:r>
            <a:rPr lang="en-US" sz="1000" b="1"/>
            <a:t>INT32, ADD</a:t>
          </a:r>
          <a:r>
            <a:rPr lang="en-US" sz="1000" b="0"/>
            <a:t> (1 DPU)</a:t>
          </a:r>
        </a:p>
      </cdr:txBody>
    </cdr:sp>
  </cdr:relSizeAnchor>
  <cdr:relSizeAnchor xmlns:cdr="http://schemas.openxmlformats.org/drawingml/2006/chartDrawing">
    <cdr:from>
      <cdr:x>0.03118</cdr:x>
      <cdr:y>0.82039</cdr:y>
    </cdr:from>
    <cdr:to>
      <cdr:x>0.16175</cdr:x>
      <cdr:y>0.88401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119D161-B698-C34F-A096-FAD6AC5487BA}"/>
            </a:ext>
          </a:extLst>
        </cdr:cNvPr>
        <cdr:cNvSpPr/>
      </cdr:nvSpPr>
      <cdr:spPr>
        <a:xfrm xmlns:a="http://schemas.openxmlformats.org/drawingml/2006/main" rot="18950358" flipV="1">
          <a:off x="145901" y="2292982"/>
          <a:ext cx="611068" cy="1778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  <cdr:relSizeAnchor xmlns:cdr="http://schemas.openxmlformats.org/drawingml/2006/chartDrawing">
    <cdr:from>
      <cdr:x>0.77363</cdr:x>
      <cdr:y>0.81068</cdr:y>
    </cdr:from>
    <cdr:to>
      <cdr:x>0.86405</cdr:x>
      <cdr:y>0.91162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6F144DA0-F221-484F-BAE9-E0442D4EF9F4}"/>
            </a:ext>
          </a:extLst>
        </cdr:cNvPr>
        <cdr:cNvSpPr/>
      </cdr:nvSpPr>
      <cdr:spPr>
        <a:xfrm xmlns:a="http://schemas.openxmlformats.org/drawingml/2006/main" rot="18950358">
          <a:off x="3620572" y="2265822"/>
          <a:ext cx="423190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0.7382</cdr:x>
      <cdr:y>0.79928</cdr:y>
    </cdr:from>
    <cdr:to>
      <cdr:x>0.80682</cdr:x>
      <cdr:y>0.89976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90539433-DDEC-FA4F-A51B-B0E6DAA77E86}"/>
            </a:ext>
          </a:extLst>
        </cdr:cNvPr>
        <cdr:cNvSpPr/>
      </cdr:nvSpPr>
      <cdr:spPr>
        <a:xfrm xmlns:a="http://schemas.openxmlformats.org/drawingml/2006/main" rot="18950358">
          <a:off x="3454760" y="2233983"/>
          <a:ext cx="321176" cy="28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0.85818</cdr:x>
      <cdr:y>0.81973</cdr:y>
    </cdr:from>
    <cdr:to>
      <cdr:x>0.9687</cdr:x>
      <cdr:y>0.92067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AFC48ECF-5AC6-D24C-BB45-70F0790CED2B}"/>
            </a:ext>
          </a:extLst>
        </cdr:cNvPr>
        <cdr:cNvSpPr/>
      </cdr:nvSpPr>
      <cdr:spPr>
        <a:xfrm xmlns:a="http://schemas.openxmlformats.org/drawingml/2006/main" rot="18950358">
          <a:off x="4016261" y="2291120"/>
          <a:ext cx="517233" cy="2821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8</a:t>
          </a:r>
        </a:p>
      </cdr:txBody>
    </cdr:sp>
  </cdr:relSizeAnchor>
  <cdr:relSizeAnchor xmlns:cdr="http://schemas.openxmlformats.org/drawingml/2006/chartDrawing">
    <cdr:from>
      <cdr:x>0.83298</cdr:x>
      <cdr:y>0.80474</cdr:y>
    </cdr:from>
    <cdr:to>
      <cdr:x>0.91336</cdr:x>
      <cdr:y>0.90568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73F0D319-4AF1-664C-8CC7-33ABFD5DB396}"/>
            </a:ext>
          </a:extLst>
        </cdr:cNvPr>
        <cdr:cNvSpPr/>
      </cdr:nvSpPr>
      <cdr:spPr>
        <a:xfrm xmlns:a="http://schemas.openxmlformats.org/drawingml/2006/main" rot="18950358">
          <a:off x="3898357" y="2249224"/>
          <a:ext cx="376169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4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DB5256-F1E6-8743-B02A-68834AC97D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43DF50-F8E9-9241-9406-236CB6BE4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437D9-744C-C144-AC94-91DD2CDA03B0}" type="datetimeFigureOut">
              <a:rPr lang="en-US" smtClean="0"/>
              <a:t>7/4/21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6F5C5-CE3A-FA42-98DE-93BCBE04DF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6B318-E632-1A46-A963-2EC75F69F8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05C31-5BD3-9B42-A270-096A1EE5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929AC-FC5A-1646-B3A1-E39A37E8D8F5}" type="datetimeFigureOut">
              <a:rPr lang="en-US" smtClean="0"/>
              <a:t>7/4/21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15E5-0E3B-1B4F-BB79-1C4B57B47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1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58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71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07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74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63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78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86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49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1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1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24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8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20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02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023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69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621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01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010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433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68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8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P21 DIMMs.</a:t>
            </a:r>
          </a:p>
          <a:p>
            <a:r>
              <a:rPr lang="en-US" dirty="0"/>
              <a:t>DPUs cannot be shared. There is a large number of DPUs.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need for OS.</a:t>
            </a:r>
          </a:p>
          <a:p>
            <a:r>
              <a:rPr lang="en-US" dirty="0"/>
              <a:t>This simplifies security implications. No side channels.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1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2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44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98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3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1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311" y="2839453"/>
            <a:ext cx="6858000" cy="153960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+mj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z="32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" y="6030665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84489" y="5887318"/>
            <a:ext cx="2640412" cy="60766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0667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Segoe UI Symbol" panose="020B0502040204020203" pitchFamily="34" charset="0"/>
                <a:ea typeface="Segoe UI Symbol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366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690CA2F-7EF4-4D4B-B05E-9CD06D97C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EF9E563-85B6-884B-A069-BAB01B87B7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0717-7499-9E44-845B-E851FCB169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5699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9562426B-A5A0-F944-991E-0F589442A9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EBECD59-3F6D-0145-A9B5-5EE2DF859F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9139E-1132-E74D-AAEB-A81F8150B1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8729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B00FC4D-28B2-774A-BDF5-CB3A5D1E70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BDB0E60-2A7B-1B44-BB6D-97BF3A139C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9412-F662-064D-BEDC-D33A60B08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12690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10E3EA30-DFF3-9C4B-9691-5C9AAB88EB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2B2EE262-3A13-4443-80B8-614C7A4B25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0A1F-36EE-AC4A-B790-1CFE7EEC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06560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A476F68-C964-6F4C-B323-CADD64DDE3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4A41114-0EC5-4244-A8AE-388F27C490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1C9BF-9555-1749-A87B-CA7C52D01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40942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2999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58657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21071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34220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6585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Candara" panose="020E0502030303020204" pitchFamily="34" charset="0"/>
                <a:ea typeface="Geneva" panose="020B050303040404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1pPr>
            <a:lvl2pPr marL="685766" indent="-228589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2pPr>
            <a:lvl3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3pPr>
            <a:lvl4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4pPr>
            <a:lvl5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7648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2000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525283"/>
            <a:ext cx="1080120" cy="31252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CD1133-1492-4A44-93C1-B89EF4FD41F6}"/>
              </a:ext>
            </a:extLst>
          </p:cNvPr>
          <p:cNvCxnSpPr>
            <a:cxnSpLocks/>
          </p:cNvCxnSpPr>
          <p:nvPr userDrawn="1"/>
        </p:nvCxnSpPr>
        <p:spPr>
          <a:xfrm>
            <a:off x="117027" y="831499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97BD3-6BDD-8949-ACFE-8F75374CA53C}"/>
              </a:ext>
            </a:extLst>
          </p:cNvPr>
          <p:cNvCxnSpPr>
            <a:cxnSpLocks/>
          </p:cNvCxnSpPr>
          <p:nvPr userDrawn="1"/>
        </p:nvCxnSpPr>
        <p:spPr>
          <a:xfrm>
            <a:off x="117027" y="6482153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717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43096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22238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7771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534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49761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73187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3008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2626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3318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3922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B22F3D8-372A-7E4F-BAF0-2B62E16D7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538D10A-B20C-1F4A-A69F-0F0B507B6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323C0A52-D6B6-4A4D-BD73-5955293DBD0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3D96CF-D2B5-284A-8A3B-88E2B14F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E92EBB-E8F1-BB42-9972-9FC2F1E39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15D7EE-6875-8949-837F-2AE3A4F7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800691C5-9FA5-3F46-90A7-ED5D0D102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87342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8334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2878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8087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6724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9591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2342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0517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091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5943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724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0D4116A-1656-924F-8339-968CDC00B5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92E4BB7-CF8F-934D-88CB-2C51D02F64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33320-76E4-0249-8CA9-3902D97168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227827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3237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5040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1563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18340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463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9701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29734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61871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43789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98605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D009077-10AD-0947-8806-7D3C25918E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347429-32EA-F843-AE5C-FC1A699EBC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B052-3664-BF4F-993F-29369860E1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692773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73945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64703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98157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970206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12992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85543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29795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881851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5451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4642810-0270-CB48-A1CA-24DCF4455E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431DA97B-4E00-DC4F-B7DB-18E15C4344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B4A5-7404-294B-999D-175F606D6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68085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4BD8FCD-1BEB-6A42-B8B1-C39ED5BE27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91A21973-5A9E-154E-A49A-033DD08EB7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3A1E-7D24-2943-AA19-843CF9E699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5716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DB659D62-F008-694B-A107-310AB43E4C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66F093A-DC6C-3444-8F25-CDFB50F79E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812E9-CA0A-8244-A046-0571FC545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82096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F96B94DE-149A-A84D-858F-4D5B428FA7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24B1C692-591D-3346-8E1A-A19CC1BBF0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01C4-BF5C-F640-BD99-70162C202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7780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7/4/21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1026">
            <a:extLst>
              <a:ext uri="{FF2B5EF4-FFF2-40B4-BE49-F238E27FC236}">
                <a16:creationId xmlns:a16="http://schemas.microsoft.com/office/drawing/2014/main" id="{767842EF-2E87-9649-8E4C-4EF07515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25667" name="Rectangle 1027">
            <a:extLst>
              <a:ext uri="{FF2B5EF4-FFF2-40B4-BE49-F238E27FC236}">
                <a16:creationId xmlns:a16="http://schemas.microsoft.com/office/drawing/2014/main" id="{7F46E882-405C-294F-A176-5EB4B6E5E8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955FDDD-00C5-1D4C-912E-1BDB0E3BD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2C1267A1-BE40-C34F-A587-D92B7D4A5D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>
              <a:defRPr/>
            </a:pPr>
            <a:fld id="{B1C60925-3F6D-0244-A63C-8428EA4EFD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25670" name="Line 1032">
            <a:extLst>
              <a:ext uri="{FF2B5EF4-FFF2-40B4-BE49-F238E27FC236}">
                <a16:creationId xmlns:a16="http://schemas.microsoft.com/office/drawing/2014/main" id="{BEFE2080-76AE-4B40-AEAD-392FD767B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1033">
            <a:extLst>
              <a:ext uri="{FF2B5EF4-FFF2-40B4-BE49-F238E27FC236}">
                <a16:creationId xmlns:a16="http://schemas.microsoft.com/office/drawing/2014/main" id="{23A53299-EA82-2047-A09E-6BA50065689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2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0"/>
            <a:ext cx="86106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5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0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8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ndtech.com/show/14750/hot-chips-31-analysis-inmemory-processing-by-upmem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tiff"/><Relationship Id="rId4" Type="http://schemas.openxmlformats.org/officeDocument/2006/relationships/hyperlink" Target="https://www.upmem.com/video-upmem-presenting-its-true-processing-in-memory-solution-hot-chips-2019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CMU-SAFARI/prim-benchmarks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179298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0" u="sng" dirty="0">
                <a:latin typeface="Candara" panose="020E0502030303020204" pitchFamily="34" charset="0"/>
              </a:rPr>
              <a:t>Juan Gómez Luna</a:t>
            </a:r>
            <a:r>
              <a:rPr lang="en-US" sz="2400" b="0" dirty="0">
                <a:latin typeface="Candara" panose="020E0502030303020204" pitchFamily="34" charset="0"/>
              </a:rPr>
              <a:t>, Izzat El Hajj, </a:t>
            </a:r>
          </a:p>
          <a:p>
            <a:pPr>
              <a:spcBef>
                <a:spcPts val="600"/>
              </a:spcBef>
            </a:pPr>
            <a:r>
              <a:rPr lang="en-US" sz="2400" b="0" dirty="0">
                <a:latin typeface="Candara" panose="020E0502030303020204" pitchFamily="34" charset="0"/>
              </a:rPr>
              <a:t>Ivan Fernandez, Christina </a:t>
            </a:r>
            <a:r>
              <a:rPr lang="en-US" sz="2400" b="0" dirty="0" err="1">
                <a:latin typeface="Candara" panose="020E0502030303020204" pitchFamily="34" charset="0"/>
              </a:rPr>
              <a:t>Giannoula</a:t>
            </a:r>
            <a:r>
              <a:rPr lang="en-US" sz="2400" b="0" dirty="0">
                <a:latin typeface="Candara" panose="020E0502030303020204" pitchFamily="34" charset="0"/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sz="2400" b="0" dirty="0">
                <a:latin typeface="Candara" panose="020E0502030303020204" pitchFamily="34" charset="0"/>
              </a:rPr>
              <a:t>Geraldo F. Oliveira, </a:t>
            </a:r>
            <a:r>
              <a:rPr lang="en-US" sz="2400" b="0" dirty="0" err="1">
                <a:latin typeface="Candara" panose="020E0502030303020204" pitchFamily="34" charset="0"/>
              </a:rPr>
              <a:t>Onur</a:t>
            </a:r>
            <a:r>
              <a:rPr lang="en-US" sz="2400" b="0" dirty="0">
                <a:latin typeface="Candara" panose="020E0502030303020204" pitchFamily="34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</a:rPr>
              <a:t>Mutlu</a:t>
            </a:r>
            <a:endParaRPr lang="en-US" sz="24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20668"/>
            <a:ext cx="9144000" cy="27287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Understanding a Modern Processing-in-Memory Architecture:</a:t>
            </a:r>
          </a:p>
          <a:p>
            <a:r>
              <a:rPr lang="en-US" sz="3200" dirty="0">
                <a:latin typeface="Candara" panose="020E0502030303020204" pitchFamily="34" charset="0"/>
              </a:rPr>
              <a:t>Benchmarking and Experimental Characterization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A8E1073D-2730-9344-9B5D-7736C10F61B9}"/>
              </a:ext>
            </a:extLst>
          </p:cNvPr>
          <p:cNvSpPr txBox="1">
            <a:spLocks/>
          </p:cNvSpPr>
          <p:nvPr/>
        </p:nvSpPr>
        <p:spPr>
          <a:xfrm>
            <a:off x="1106731" y="4608957"/>
            <a:ext cx="6858000" cy="1146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endParaRPr lang="en-US" sz="2000" u="sng" dirty="0">
              <a:hlinkClick r:id="rId2"/>
            </a:endParaRPr>
          </a:p>
          <a:p>
            <a:pPr>
              <a:spcBef>
                <a:spcPts val="600"/>
              </a:spcBef>
            </a:pPr>
            <a:r>
              <a:rPr lang="en-US" sz="2000" u="sng" dirty="0">
                <a:hlinkClick r:id="rId2"/>
              </a:rPr>
              <a:t>https://arxiv.org/pdf/2105.03814.pdf</a:t>
            </a:r>
            <a:endParaRPr lang="en-US" sz="2000" u="sng" dirty="0"/>
          </a:p>
          <a:p>
            <a:pPr>
              <a:spcBef>
                <a:spcPts val="600"/>
              </a:spcBef>
            </a:pPr>
            <a:r>
              <a:rPr lang="en-US" sz="2000" dirty="0">
                <a:hlinkClick r:id="rId3"/>
              </a:rPr>
              <a:t>https://github.com/CMU-SAFARI/prim-benchmarks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416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 Organization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In a UPMEM-based PIM system </a:t>
            </a:r>
            <a:r>
              <a:rPr lang="en-US" dirty="0"/>
              <a:t>UPMEM DIMMs coexist with regular DDR4 DIMMs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30052D-6AD0-5E45-81CF-2FBF423F3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65" y="2236016"/>
            <a:ext cx="6047670" cy="36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5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EB03D0-8190-D443-8C79-41C1214EA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87" y="3458048"/>
            <a:ext cx="3719964" cy="2217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806B28-E1D0-714E-8C6C-56E7F30B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161" y="3511325"/>
            <a:ext cx="4830946" cy="2458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 Organization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 UPMEM DIMM contains </a:t>
            </a:r>
            <a:r>
              <a:rPr lang="en-US" sz="2600" dirty="0">
                <a:solidFill>
                  <a:srgbClr val="00B050"/>
                </a:solidFill>
              </a:rPr>
              <a:t>8 or 16 chips</a:t>
            </a:r>
          </a:p>
          <a:p>
            <a:pPr lvl="1"/>
            <a:r>
              <a:rPr lang="en-US" sz="2200" dirty="0"/>
              <a:t>Thus, </a:t>
            </a:r>
            <a:r>
              <a:rPr lang="en-US" sz="2200" dirty="0">
                <a:solidFill>
                  <a:srgbClr val="00B050"/>
                </a:solidFill>
              </a:rPr>
              <a:t>1 or 2 ranks </a:t>
            </a:r>
            <a:r>
              <a:rPr lang="en-US" sz="2200" dirty="0"/>
              <a:t>of 8 chips each</a:t>
            </a:r>
          </a:p>
          <a:p>
            <a:r>
              <a:rPr lang="en-US" sz="2600" dirty="0"/>
              <a:t>Inside each PIM chip there are: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64MB banks </a:t>
            </a:r>
            <a:r>
              <a:rPr lang="en-US" dirty="0"/>
              <a:t>per chip: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Main RAM (MRAM)</a:t>
            </a:r>
            <a:r>
              <a:rPr lang="en-US" dirty="0"/>
              <a:t> banks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rgbClr val="0070C0"/>
                </a:solidFill>
              </a:rPr>
              <a:t>DRAM Processing Units (DPUs)</a:t>
            </a:r>
            <a:r>
              <a:rPr lang="en-US" dirty="0"/>
              <a:t> in each chip, 64 DPUs per rank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1802DE-1D59-FB46-A9C9-50AD777D4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728" y="4450292"/>
            <a:ext cx="2197507" cy="138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76EC1F-546A-D24F-B390-78D54FF76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245" y="4450292"/>
            <a:ext cx="1195702" cy="13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7DD877-191D-2149-826A-8B0E2C443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525" y="986857"/>
            <a:ext cx="4175012" cy="4915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2,560-DPU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741977" cy="5293805"/>
          </a:xfrm>
        </p:spPr>
        <p:txBody>
          <a:bodyPr/>
          <a:lstStyle/>
          <a:p>
            <a:r>
              <a:rPr lang="en-US" sz="2600" dirty="0"/>
              <a:t>UPMEM-based PIM system with </a:t>
            </a:r>
            <a:r>
              <a:rPr lang="en-US" sz="2600" dirty="0">
                <a:solidFill>
                  <a:srgbClr val="00B050"/>
                </a:solidFill>
              </a:rPr>
              <a:t>20 UPMEM DIMMs of 16 chips each (40 ranks)</a:t>
            </a:r>
          </a:p>
          <a:p>
            <a:pPr lvl="1"/>
            <a:r>
              <a:rPr lang="en-US" sz="2200" dirty="0"/>
              <a:t>P21 DIMMs</a:t>
            </a:r>
          </a:p>
          <a:p>
            <a:pPr lvl="1"/>
            <a:r>
              <a:rPr lang="en-US" sz="2200" dirty="0"/>
              <a:t>Dual x86 socket</a:t>
            </a:r>
          </a:p>
          <a:p>
            <a:pPr lvl="2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UPMEM DIMMs</a:t>
            </a:r>
            <a:r>
              <a:rPr lang="en-US" dirty="0"/>
              <a:t> coexist with </a:t>
            </a:r>
            <a:r>
              <a:rPr lang="en-US" dirty="0">
                <a:solidFill>
                  <a:srgbClr val="C00000"/>
                </a:solidFill>
              </a:rPr>
              <a:t>regular DDR4 DIMMs</a:t>
            </a:r>
          </a:p>
          <a:p>
            <a:pPr lvl="2"/>
            <a:r>
              <a:rPr lang="en-US" dirty="0"/>
              <a:t>2 memory controllers/socket (3 channels each)</a:t>
            </a:r>
          </a:p>
          <a:p>
            <a:pPr lvl="2"/>
            <a:r>
              <a:rPr lang="en-US" dirty="0"/>
              <a:t>2 conventional DDR4 DIMMs on one channel of one controller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2B6B3FAE-C7A5-0D4C-A591-DBF72C4DD8EC}"/>
              </a:ext>
            </a:extLst>
          </p:cNvPr>
          <p:cNvSpPr/>
          <p:nvPr/>
        </p:nvSpPr>
        <p:spPr>
          <a:xfrm>
            <a:off x="6951641" y="2071051"/>
            <a:ext cx="1798982" cy="518227"/>
          </a:xfrm>
          <a:prstGeom prst="wedgeEllipseCallout">
            <a:avLst/>
          </a:prstGeom>
          <a:solidFill>
            <a:srgbClr val="00B050">
              <a:alpha val="7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2560 DPUs*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E9180-9C7C-4243-8B57-779664277A41}"/>
              </a:ext>
            </a:extLst>
          </p:cNvPr>
          <p:cNvSpPr txBox="1"/>
          <p:nvPr/>
        </p:nvSpPr>
        <p:spPr>
          <a:xfrm>
            <a:off x="1443269" y="6555534"/>
            <a:ext cx="68964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* There are 4 faulty DPUs in the system that we use in our experiments. Thus, the maximum number of DPUs we can use is 2,556.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9E62E71-A61D-4844-8734-EF6718D463B8}"/>
              </a:ext>
            </a:extLst>
          </p:cNvPr>
          <p:cNvSpPr/>
          <p:nvPr/>
        </p:nvSpPr>
        <p:spPr>
          <a:xfrm>
            <a:off x="7261295" y="5809731"/>
            <a:ext cx="1472242" cy="564175"/>
          </a:xfrm>
          <a:prstGeom prst="wedgeEllipseCallout">
            <a:avLst>
              <a:gd name="adj1" fmla="val -34346"/>
              <a:gd name="adj2" fmla="val -61743"/>
            </a:avLst>
          </a:prstGeom>
          <a:solidFill>
            <a:schemeClr val="accent2">
              <a:lumMod val="75000"/>
              <a:alpha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160 GB</a:t>
            </a:r>
          </a:p>
        </p:txBody>
      </p:sp>
    </p:spTree>
    <p:extLst>
      <p:ext uri="{BB962C8B-B14F-4D97-AF65-F5344CB8AC3E}">
        <p14:creationId xmlns:p14="http://schemas.microsoft.com/office/powerpoint/2010/main" val="300153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640-DPU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741977" cy="5293805"/>
          </a:xfrm>
        </p:spPr>
        <p:txBody>
          <a:bodyPr/>
          <a:lstStyle/>
          <a:p>
            <a:r>
              <a:rPr lang="en-US" sz="2600" dirty="0"/>
              <a:t>UPMEM-based PIM system with </a:t>
            </a:r>
            <a:r>
              <a:rPr lang="en-US" sz="2600" dirty="0">
                <a:solidFill>
                  <a:srgbClr val="00B050"/>
                </a:solidFill>
              </a:rPr>
              <a:t>10 UPMEM DIMMs of 8 chips each (10 ranks)</a:t>
            </a:r>
          </a:p>
          <a:p>
            <a:pPr lvl="1"/>
            <a:r>
              <a:rPr lang="en-US" sz="2200" dirty="0"/>
              <a:t>E19 DIMMs</a:t>
            </a:r>
          </a:p>
          <a:p>
            <a:pPr lvl="1"/>
            <a:r>
              <a:rPr lang="en-US" sz="2200" dirty="0"/>
              <a:t>x86 socket</a:t>
            </a:r>
          </a:p>
          <a:p>
            <a:pPr lvl="2"/>
            <a:r>
              <a:rPr lang="en-US" dirty="0"/>
              <a:t>2 memory controllers (3 channels each)</a:t>
            </a:r>
          </a:p>
          <a:p>
            <a:pPr lvl="2"/>
            <a:r>
              <a:rPr lang="en-US" dirty="0"/>
              <a:t>2 conventional DDR4 DIMMs on one channel of one controller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C1694-403F-1740-81E2-EF1FB87EF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606" y="2214414"/>
            <a:ext cx="4445000" cy="264160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2B6B3FAE-C7A5-0D4C-A591-DBF72C4DD8EC}"/>
              </a:ext>
            </a:extLst>
          </p:cNvPr>
          <p:cNvSpPr/>
          <p:nvPr/>
        </p:nvSpPr>
        <p:spPr>
          <a:xfrm>
            <a:off x="7253614" y="3417820"/>
            <a:ext cx="1798982" cy="518227"/>
          </a:xfrm>
          <a:prstGeom prst="wedgeEllipseCallout">
            <a:avLst/>
          </a:prstGeom>
          <a:solidFill>
            <a:srgbClr val="00B050">
              <a:alpha val="7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640 DPUs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9E62E71-A61D-4844-8734-EF6718D463B8}"/>
              </a:ext>
            </a:extLst>
          </p:cNvPr>
          <p:cNvSpPr/>
          <p:nvPr/>
        </p:nvSpPr>
        <p:spPr>
          <a:xfrm>
            <a:off x="7267364" y="4575278"/>
            <a:ext cx="1472242" cy="564175"/>
          </a:xfrm>
          <a:prstGeom prst="wedgeEllipseCallout">
            <a:avLst>
              <a:gd name="adj1" fmla="val -34346"/>
              <a:gd name="adj2" fmla="val -61743"/>
            </a:avLst>
          </a:prstGeom>
          <a:solidFill>
            <a:schemeClr val="accent2">
              <a:lumMod val="75000"/>
              <a:alpha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40 GB</a:t>
            </a:r>
          </a:p>
        </p:txBody>
      </p:sp>
    </p:spTree>
    <p:extLst>
      <p:ext uri="{BB962C8B-B14F-4D97-AF65-F5344CB8AC3E}">
        <p14:creationId xmlns:p14="http://schemas.microsoft.com/office/powerpoint/2010/main" val="394947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9701"/>
            <a:ext cx="8787600" cy="1384758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78200" y="1899716"/>
            <a:ext cx="8787600" cy="1373969"/>
          </a:xfrm>
          <a:prstGeom prst="roundRect">
            <a:avLst>
              <a:gd name="adj" fmla="val 7532"/>
            </a:avLst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B69CC7-3B9F-0149-92EB-C2AB8868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153089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Vector Addition (VA)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first programming example</a:t>
            </a:r>
          </a:p>
          <a:p>
            <a:r>
              <a:rPr lang="en-US" dirty="0"/>
              <a:t>We partition the input arrays across: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DPUs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Tasklets</a:t>
            </a:r>
            <a:r>
              <a:rPr lang="en-US" dirty="0"/>
              <a:t>, i.e., software threads running on a DPU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2EFEB-7804-EE40-8134-9A3997B8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100826"/>
            <a:ext cx="7920000" cy="1360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42C94-4BDB-C14D-9F8C-17B98264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3564714"/>
            <a:ext cx="7920000" cy="2226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B1A14-198C-EE44-976A-C32F2F324479}"/>
              </a:ext>
            </a:extLst>
          </p:cNvPr>
          <p:cNvSpPr/>
          <p:nvPr/>
        </p:nvSpPr>
        <p:spPr>
          <a:xfrm>
            <a:off x="612000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BB11-697F-9946-AAEC-B09BB35EA1DE}"/>
              </a:ext>
            </a:extLst>
          </p:cNvPr>
          <p:cNvSpPr/>
          <p:nvPr/>
        </p:nvSpPr>
        <p:spPr>
          <a:xfrm>
            <a:off x="2584174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D50D0-72B1-274B-9DBD-2C3D3C22C365}"/>
              </a:ext>
            </a:extLst>
          </p:cNvPr>
          <p:cNvSpPr/>
          <p:nvPr/>
        </p:nvSpPr>
        <p:spPr>
          <a:xfrm>
            <a:off x="4566287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12BA6-68A6-2149-8323-BCFE0737AD9F}"/>
              </a:ext>
            </a:extLst>
          </p:cNvPr>
          <p:cNvSpPr/>
          <p:nvPr/>
        </p:nvSpPr>
        <p:spPr>
          <a:xfrm>
            <a:off x="6552011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13413-1772-4C47-91D2-4A741FFEE9E9}"/>
              </a:ext>
            </a:extLst>
          </p:cNvPr>
          <p:cNvSpPr txBox="1"/>
          <p:nvPr/>
        </p:nvSpPr>
        <p:spPr>
          <a:xfrm>
            <a:off x="1140887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DPU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5E29E-24B5-1846-B55B-77EF1AEFD25D}"/>
              </a:ext>
            </a:extLst>
          </p:cNvPr>
          <p:cNvSpPr txBox="1"/>
          <p:nvPr/>
        </p:nvSpPr>
        <p:spPr>
          <a:xfrm>
            <a:off x="3127969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DPU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4AD800-CDBD-5443-86DA-5DD3A10A83BB}"/>
              </a:ext>
            </a:extLst>
          </p:cNvPr>
          <p:cNvSpPr txBox="1"/>
          <p:nvPr/>
        </p:nvSpPr>
        <p:spPr>
          <a:xfrm>
            <a:off x="5110082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DPU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7D9D-6A5D-FD48-BCD2-C423651EEA2E}"/>
              </a:ext>
            </a:extLst>
          </p:cNvPr>
          <p:cNvSpPr txBox="1"/>
          <p:nvPr/>
        </p:nvSpPr>
        <p:spPr>
          <a:xfrm>
            <a:off x="7097164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DPU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683699-D365-B84F-9B55-5B01DEE904DD}"/>
              </a:ext>
            </a:extLst>
          </p:cNvPr>
          <p:cNvSpPr/>
          <p:nvPr/>
        </p:nvSpPr>
        <p:spPr>
          <a:xfrm>
            <a:off x="631879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1D4BEA-3515-B044-8D7E-9957E2FF768A}"/>
              </a:ext>
            </a:extLst>
          </p:cNvPr>
          <p:cNvSpPr/>
          <p:nvPr/>
        </p:nvSpPr>
        <p:spPr>
          <a:xfrm>
            <a:off x="1598087" y="3084443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D17448-99CF-D343-AB80-E5839B807C2B}"/>
              </a:ext>
            </a:extLst>
          </p:cNvPr>
          <p:cNvSpPr/>
          <p:nvPr/>
        </p:nvSpPr>
        <p:spPr>
          <a:xfrm>
            <a:off x="2625429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640CC6-91EE-074C-A1BE-7A8A20BAF44C}"/>
              </a:ext>
            </a:extLst>
          </p:cNvPr>
          <p:cNvSpPr/>
          <p:nvPr/>
        </p:nvSpPr>
        <p:spPr>
          <a:xfrm>
            <a:off x="3591637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B322A0-61C5-E14F-B057-915B78BCF5E2}"/>
              </a:ext>
            </a:extLst>
          </p:cNvPr>
          <p:cNvSpPr/>
          <p:nvPr/>
        </p:nvSpPr>
        <p:spPr>
          <a:xfrm>
            <a:off x="4591275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B6E93-A55B-6F4F-8D27-B50A5B9E76CA}"/>
              </a:ext>
            </a:extLst>
          </p:cNvPr>
          <p:cNvSpPr/>
          <p:nvPr/>
        </p:nvSpPr>
        <p:spPr>
          <a:xfrm>
            <a:off x="5557483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3501B-02F8-1945-9F15-6B9C7924520E}"/>
              </a:ext>
            </a:extLst>
          </p:cNvPr>
          <p:cNvSpPr/>
          <p:nvPr/>
        </p:nvSpPr>
        <p:spPr>
          <a:xfrm>
            <a:off x="6551256" y="3079031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257B11-CEBB-7247-8BD6-8989381C7A1D}"/>
              </a:ext>
            </a:extLst>
          </p:cNvPr>
          <p:cNvSpPr/>
          <p:nvPr/>
        </p:nvSpPr>
        <p:spPr>
          <a:xfrm>
            <a:off x="7517464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chemeClr val="tx1"/>
                </a:solidFill>
              </a:rPr>
              <a:t>Tasklet</a:t>
            </a:r>
            <a:r>
              <a:rPr lang="en-US" b="1" i="1" dirty="0">
                <a:solidFill>
                  <a:schemeClr val="tx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14379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1" animBg="1"/>
      <p:bldP spid="17" grpId="1" animBg="1"/>
      <p:bldP spid="18" grpId="1" animBg="1"/>
      <p:bldP spid="19" grpId="1" animBg="1"/>
      <p:bldP spid="20" grpId="1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Data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CPU-DPU and DPU-CPU transfers</a:t>
            </a:r>
          </a:p>
          <a:p>
            <a:pPr lvl="1"/>
            <a:r>
              <a:rPr lang="en-US" dirty="0"/>
              <a:t>Between host CPU’s main memory and DPUs’ MRAM banks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Serial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A single DPU (i.e., 1 MRAM bank)</a:t>
            </a:r>
          </a:p>
          <a:p>
            <a:r>
              <a:rPr lang="en-US" dirty="0">
                <a:solidFill>
                  <a:srgbClr val="00B0F0"/>
                </a:solidFill>
              </a:rPr>
              <a:t>Parallel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(i.e., many MRAM banks)</a:t>
            </a:r>
          </a:p>
          <a:p>
            <a:r>
              <a:rPr lang="en-US" dirty="0">
                <a:solidFill>
                  <a:srgbClr val="C00000"/>
                </a:solidFill>
              </a:rPr>
              <a:t>Broadcast CPU-DPU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with a single buffer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72EA4C-7C37-8149-BB9F-4DBD4123B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BBFD5D-1D73-5A45-882D-127A02242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50C03D-7079-A345-905D-A3CC89134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Inter-DPU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There is </a:t>
            </a:r>
            <a:r>
              <a:rPr lang="en-US" dirty="0">
                <a:solidFill>
                  <a:srgbClr val="C00000"/>
                </a:solidFill>
              </a:rPr>
              <a:t>no direct communication channel between DPUs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Inter-DPU communication takes places via the host CPU </a:t>
            </a:r>
            <a:r>
              <a:rPr lang="en-US" dirty="0"/>
              <a:t>using CPU-DPU and DPU-CPU transfers</a:t>
            </a:r>
          </a:p>
          <a:p>
            <a:r>
              <a:rPr lang="en-US" dirty="0"/>
              <a:t>Example communication patterns:</a:t>
            </a:r>
          </a:p>
          <a:p>
            <a:pPr lvl="1"/>
            <a:r>
              <a:rPr lang="en-US" dirty="0"/>
              <a:t>Merging of partial results to obtain the final result</a:t>
            </a:r>
          </a:p>
          <a:p>
            <a:pPr lvl="2"/>
            <a:r>
              <a:rPr lang="en-US" dirty="0"/>
              <a:t>Only DPU-CPU transfers</a:t>
            </a:r>
          </a:p>
          <a:p>
            <a:pPr lvl="1"/>
            <a:r>
              <a:rPr lang="en-US" dirty="0"/>
              <a:t>Redistribution of intermediate results for further computation</a:t>
            </a:r>
          </a:p>
          <a:p>
            <a:pPr lvl="2"/>
            <a:r>
              <a:rPr lang="en-US" dirty="0"/>
              <a:t>DPU-CPU transfers and CPU-DPU transfers</a:t>
            </a:r>
          </a:p>
          <a:p>
            <a:pPr lvl="2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73F16-FD64-9E44-95EB-838ABD9C0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4BF1AC-6943-264D-9EE5-45F1898FB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8181AF-3817-9B4B-AC17-D6F6B7FA4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Fast are these Data Transfers?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563509" cy="5473593"/>
          </a:xfrm>
        </p:spPr>
        <p:txBody>
          <a:bodyPr>
            <a:normAutofit/>
          </a:bodyPr>
          <a:lstStyle/>
          <a:p>
            <a:r>
              <a:rPr lang="en-US" dirty="0"/>
              <a:t>With a microbenchmark, we obtain the </a:t>
            </a:r>
            <a:r>
              <a:rPr lang="en-US" dirty="0">
                <a:solidFill>
                  <a:srgbClr val="00B050"/>
                </a:solidFill>
              </a:rPr>
              <a:t>sustained bandwidth of all types of CPU-DPU and DPU-CPU transfers</a:t>
            </a:r>
          </a:p>
          <a:p>
            <a:r>
              <a:rPr lang="en-US" dirty="0"/>
              <a:t>Two experiments: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DPU</a:t>
            </a:r>
            <a:r>
              <a:rPr lang="en-US" dirty="0"/>
              <a:t>: variable CPU-DPU and DPU-CPU transfer size (</a:t>
            </a:r>
            <a:r>
              <a:rPr lang="en-US" dirty="0">
                <a:solidFill>
                  <a:srgbClr val="0070C0"/>
                </a:solidFill>
              </a:rPr>
              <a:t>8 bytes to 32 MB</a:t>
            </a:r>
            <a:r>
              <a:rPr lang="en-US" dirty="0"/>
              <a:t>) 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: 32 MB CPU-DPU and DPU-CPU transfers to/from a set of    </a:t>
            </a:r>
            <a:r>
              <a:rPr lang="en-US" dirty="0">
                <a:solidFill>
                  <a:srgbClr val="0070C0"/>
                </a:solidFill>
              </a:rPr>
              <a:t>1 to 64 MRAM banks </a:t>
            </a:r>
            <a:r>
              <a:rPr lang="en-US" dirty="0"/>
              <a:t>within the same rank</a:t>
            </a:r>
          </a:p>
          <a:p>
            <a:r>
              <a:rPr lang="en-US" dirty="0"/>
              <a:t>We do not experiment with more than one rank</a:t>
            </a:r>
          </a:p>
          <a:p>
            <a:pPr lvl="1"/>
            <a:r>
              <a:rPr lang="en-US" dirty="0"/>
              <a:t>Preliminary experiments show that the UPMEM SDK* only parallelizes transfers within the same rank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BB217F-CE19-9549-B45D-76E11BD6A632}"/>
              </a:ext>
            </a:extLst>
          </p:cNvPr>
          <p:cNvSpPr txBox="1"/>
          <p:nvPr/>
        </p:nvSpPr>
        <p:spPr>
          <a:xfrm>
            <a:off x="3858505" y="6553223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* UPMEM SDK 2021.1.1</a:t>
            </a:r>
          </a:p>
        </p:txBody>
      </p:sp>
    </p:spTree>
    <p:extLst>
      <p:ext uri="{BB962C8B-B14F-4D97-AF65-F5344CB8AC3E}">
        <p14:creationId xmlns:p14="http://schemas.microsoft.com/office/powerpoint/2010/main" val="4699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DPU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transfer size varies between 8 bytes and 32 MB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011641A-D2D1-0A49-B19D-E493AEEC6F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74015"/>
              </p:ext>
            </p:extLst>
          </p:nvPr>
        </p:nvGraphicFramePr>
        <p:xfrm>
          <a:off x="1682750" y="1532510"/>
          <a:ext cx="57785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D0B98109-C8EE-2342-9334-DD8DC3206000}"/>
              </a:ext>
            </a:extLst>
          </p:cNvPr>
          <p:cNvGrpSpPr/>
          <p:nvPr/>
        </p:nvGrpSpPr>
        <p:grpSpPr>
          <a:xfrm>
            <a:off x="832991" y="4512290"/>
            <a:ext cx="7478019" cy="1600415"/>
            <a:chOff x="1643281" y="4361975"/>
            <a:chExt cx="6864225" cy="1798364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7403D06A-5D97-DD45-9B05-3564ED166269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00193EC6-326B-7D4B-B7BB-74938269E67A}"/>
                </a:ext>
              </a:extLst>
            </p:cNvPr>
            <p:cNvSpPr/>
            <p:nvPr/>
          </p:nvSpPr>
          <p:spPr>
            <a:xfrm>
              <a:off x="1643281" y="4361975"/>
              <a:ext cx="6864225" cy="44498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2000" b="1" i="1" dirty="0">
                  <a:latin typeface="Cambria" panose="02040503050406030204" pitchFamily="18" charset="0"/>
                </a:rPr>
                <a:t>KEY OBSERVATION 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2F449-943C-994C-880E-C7AD4D78257B}"/>
                </a:ext>
              </a:extLst>
            </p:cNvPr>
            <p:cNvSpPr txBox="1"/>
            <p:nvPr/>
          </p:nvSpPr>
          <p:spPr>
            <a:xfrm>
              <a:off x="1643281" y="4836900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r>
                <a:rPr lang="en-US" sz="2000" b="1" dirty="0">
                  <a:latin typeface="Cambria" panose="02040503050406030204" pitchFamily="18" charset="0"/>
                </a:rPr>
                <a:t>Larger CPU-DPU and DPU-CPU transfers </a:t>
              </a:r>
              <a:r>
                <a:rPr lang="en-US" sz="2000" dirty="0">
                  <a:latin typeface="Cambria" panose="02040503050406030204" pitchFamily="18" charset="0"/>
                </a:rPr>
                <a:t>between the host main memory and the DRAM Processing Unit’s Main memory (MRAM) banks </a:t>
              </a:r>
              <a:r>
                <a:rPr lang="en-US" sz="2000" b="1" dirty="0">
                  <a:latin typeface="Cambria" panose="02040503050406030204" pitchFamily="18" charset="0"/>
                </a:rPr>
                <a:t>result in higher sustained bandwidth</a:t>
              </a:r>
              <a:r>
                <a:rPr lang="en-US" sz="2000" dirty="0">
                  <a:latin typeface="Cambria" panose="02040503050406030204" pitchFamily="18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3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repeatCount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9F345-AA55-FA44-AB8E-FF396F7B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2F4DE-345E-C64B-942C-1E96465BF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74797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Data movement </a:t>
            </a:r>
            <a:r>
              <a:rPr lang="en-US" dirty="0"/>
              <a:t>between memory/storage units and compute units is a major contributor to execution time and energy consumption</a:t>
            </a:r>
          </a:p>
          <a:p>
            <a:r>
              <a:rPr lang="en-US" dirty="0">
                <a:solidFill>
                  <a:srgbClr val="00B050"/>
                </a:solidFill>
              </a:rPr>
              <a:t>Processing-in-Memory</a:t>
            </a:r>
            <a:r>
              <a:rPr lang="en-US" dirty="0"/>
              <a:t> (PIM) is a paradigm that can tackle the </a:t>
            </a:r>
            <a:r>
              <a:rPr lang="en-US" i="1" dirty="0">
                <a:solidFill>
                  <a:srgbClr val="C00000"/>
                </a:solidFill>
              </a:rPr>
              <a:t>data movement bottleneck</a:t>
            </a:r>
          </a:p>
          <a:p>
            <a:pPr lvl="1"/>
            <a:r>
              <a:rPr lang="en-US" dirty="0"/>
              <a:t>Though explored for +50 years, technology challenges prevented the successful materialization</a:t>
            </a:r>
          </a:p>
          <a:p>
            <a:r>
              <a:rPr lang="en-US" dirty="0"/>
              <a:t>UPMEM has designed and fabricated </a:t>
            </a:r>
            <a:r>
              <a:rPr lang="en-US" dirty="0">
                <a:solidFill>
                  <a:srgbClr val="00B050"/>
                </a:solidFill>
              </a:rPr>
              <a:t>the first publicly-available real-world PIM architecture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DDR4 chips embedding in-order multithreaded DRAM Processing Units (DPUs)</a:t>
            </a:r>
          </a:p>
          <a:p>
            <a:r>
              <a:rPr lang="en-US" dirty="0"/>
              <a:t>Our work: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Introduction </a:t>
            </a:r>
            <a:r>
              <a:rPr lang="en-US" dirty="0"/>
              <a:t>to UPMEM programming model and PIM architecture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Microbenchmark-based characterization </a:t>
            </a:r>
            <a:r>
              <a:rPr lang="en-US" dirty="0"/>
              <a:t>of the DPU</a:t>
            </a:r>
          </a:p>
          <a:p>
            <a:pPr lvl="1"/>
            <a:r>
              <a:rPr lang="en-US" dirty="0"/>
              <a:t>Benchmarking and </a:t>
            </a:r>
            <a:r>
              <a:rPr lang="en-US" dirty="0">
                <a:solidFill>
                  <a:srgbClr val="7030A0"/>
                </a:solidFill>
              </a:rPr>
              <a:t>workload suitability</a:t>
            </a:r>
            <a:r>
              <a:rPr lang="en-US" dirty="0"/>
              <a:t> study</a:t>
            </a:r>
          </a:p>
          <a:p>
            <a:r>
              <a:rPr lang="en-US" dirty="0"/>
              <a:t>Main contributions:</a:t>
            </a:r>
          </a:p>
          <a:p>
            <a:pPr lvl="1"/>
            <a:r>
              <a:rPr lang="en-US" dirty="0"/>
              <a:t>Comprehensive </a:t>
            </a:r>
            <a:r>
              <a:rPr lang="en-US" dirty="0">
                <a:solidFill>
                  <a:srgbClr val="0070C0"/>
                </a:solidFill>
              </a:rPr>
              <a:t>characterization and analysis of the first commercially-available PIM architecture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PrIM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u="sng" dirty="0">
                <a:solidFill>
                  <a:srgbClr val="002060"/>
                </a:solidFill>
              </a:rPr>
              <a:t>Pr</a:t>
            </a:r>
            <a:r>
              <a:rPr lang="en-US" dirty="0">
                <a:solidFill>
                  <a:srgbClr val="002060"/>
                </a:solidFill>
              </a:rPr>
              <a:t>ocessing-</a:t>
            </a:r>
            <a:r>
              <a:rPr lang="en-US" u="sng" dirty="0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n-</a:t>
            </a:r>
            <a:r>
              <a:rPr lang="en-US" u="sng" dirty="0">
                <a:solidFill>
                  <a:srgbClr val="002060"/>
                </a:solidFill>
              </a:rPr>
              <a:t>M</a:t>
            </a:r>
            <a:r>
              <a:rPr lang="en-US" dirty="0">
                <a:solidFill>
                  <a:srgbClr val="002060"/>
                </a:solidFill>
              </a:rPr>
              <a:t>emory) benchmarks: </a:t>
            </a:r>
          </a:p>
          <a:p>
            <a:pPr lvl="2"/>
            <a:r>
              <a:rPr lang="en-US" dirty="0"/>
              <a:t>16 workloads that are memory-bound in conventional processor-centric systems</a:t>
            </a:r>
          </a:p>
          <a:p>
            <a:pPr lvl="2"/>
            <a:r>
              <a:rPr lang="en-US" dirty="0"/>
              <a:t>Strong and weak scaling characteristics</a:t>
            </a:r>
          </a:p>
          <a:p>
            <a:pPr lvl="1"/>
            <a:r>
              <a:rPr lang="en-US" dirty="0"/>
              <a:t>Comparison to </a:t>
            </a:r>
            <a:r>
              <a:rPr lang="en-US" dirty="0">
                <a:solidFill>
                  <a:srgbClr val="C00000"/>
                </a:solidFill>
              </a:rPr>
              <a:t>state-of-the-art CPU and GPU</a:t>
            </a:r>
          </a:p>
          <a:p>
            <a:r>
              <a:rPr lang="en-US" dirty="0"/>
              <a:t>Takeaways:</a:t>
            </a:r>
          </a:p>
          <a:p>
            <a:pPr lvl="1"/>
            <a:r>
              <a:rPr lang="en-US" dirty="0"/>
              <a:t>Workload characteristics for </a:t>
            </a:r>
            <a:r>
              <a:rPr lang="en-US" dirty="0">
                <a:solidFill>
                  <a:srgbClr val="0070C0"/>
                </a:solidFill>
              </a:rPr>
              <a:t>PIM suitability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Programming </a:t>
            </a:r>
            <a:r>
              <a:rPr lang="en-US" dirty="0"/>
              <a:t>recommendations</a:t>
            </a:r>
          </a:p>
          <a:p>
            <a:pPr lvl="1"/>
            <a:r>
              <a:rPr lang="en-US" dirty="0"/>
              <a:t>Suggestions and hints for </a:t>
            </a:r>
            <a:r>
              <a:rPr lang="en-US" dirty="0">
                <a:solidFill>
                  <a:srgbClr val="7030A0"/>
                </a:solidFill>
              </a:rPr>
              <a:t>hardware and architecture designers </a:t>
            </a:r>
            <a:r>
              <a:rPr lang="en-US" dirty="0"/>
              <a:t>of future PIM systems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PrIM</a:t>
            </a:r>
            <a:r>
              <a:rPr lang="en-US" dirty="0"/>
              <a:t>: (a) programming samples, (b) evaluation and comparison of current and future PIM systems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8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Rank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CPU-DPU</a:t>
            </a:r>
            <a:r>
              <a:rPr lang="en-US" sz="2400" dirty="0"/>
              <a:t> (serial/parallel/</a:t>
            </a:r>
            <a:r>
              <a:rPr lang="en-US" sz="2400" dirty="0">
                <a:solidFill>
                  <a:srgbClr val="C00000"/>
                </a:solidFill>
              </a:rPr>
              <a:t>broadcast</a:t>
            </a:r>
            <a:r>
              <a:rPr lang="en-US" sz="2400" dirty="0"/>
              <a:t>) and </a:t>
            </a:r>
            <a:r>
              <a:rPr lang="en-US" sz="2400" dirty="0">
                <a:solidFill>
                  <a:srgbClr val="002060"/>
                </a:solidFill>
              </a:rPr>
              <a:t>DPU-CPU </a:t>
            </a:r>
            <a:r>
              <a:rPr lang="en-US" sz="2400" dirty="0"/>
              <a:t>(serial/parallel)</a:t>
            </a:r>
          </a:p>
          <a:p>
            <a:r>
              <a:rPr lang="en-US" sz="2400" dirty="0"/>
              <a:t>The number of DPUs varies between 1 and 64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CE51C5-A872-834E-9035-785BB5A3D9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8728337"/>
              </p:ext>
            </p:extLst>
          </p:nvPr>
        </p:nvGraphicFramePr>
        <p:xfrm>
          <a:off x="1729178" y="1947294"/>
          <a:ext cx="57742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96F35F5-422B-DB4F-962C-E39AC8431745}"/>
              </a:ext>
            </a:extLst>
          </p:cNvPr>
          <p:cNvGrpSpPr/>
          <p:nvPr/>
        </p:nvGrpSpPr>
        <p:grpSpPr>
          <a:xfrm>
            <a:off x="701177" y="4612496"/>
            <a:ext cx="7741646" cy="1718559"/>
            <a:chOff x="1643281" y="4361976"/>
            <a:chExt cx="6864225" cy="171855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58343B-D108-CE40-B33F-611BF9E8160A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043BEDDD-71D2-DA47-9178-E8530F350FF8}"/>
                </a:ext>
              </a:extLst>
            </p:cNvPr>
            <p:cNvSpPr/>
            <p:nvPr/>
          </p:nvSpPr>
          <p:spPr>
            <a:xfrm>
              <a:off x="1643281" y="4361976"/>
              <a:ext cx="6864225" cy="39600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2000" b="1" i="1" dirty="0">
                  <a:latin typeface="Cambria" panose="02040503050406030204" pitchFamily="18" charset="0"/>
                </a:rPr>
                <a:t>KEY OBSERVATION 8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ED7AD4-4306-894A-A53E-1939AE75FB6F}"/>
                </a:ext>
              </a:extLst>
            </p:cNvPr>
            <p:cNvSpPr txBox="1"/>
            <p:nvPr/>
          </p:nvSpPr>
          <p:spPr>
            <a:xfrm>
              <a:off x="1643281" y="4757096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r>
                <a:rPr lang="en-US" sz="2000" dirty="0">
                  <a:latin typeface="Cambria" panose="02040503050406030204" pitchFamily="18" charset="0"/>
                </a:rPr>
                <a:t>The </a:t>
              </a:r>
              <a:r>
                <a:rPr lang="en-US" sz="2000" b="1" dirty="0">
                  <a:latin typeface="Cambria" panose="02040503050406030204" pitchFamily="18" charset="0"/>
                </a:rPr>
                <a:t>sustained bandwidth of parallel CPU-DPU and DPU-CPU transfers</a:t>
              </a:r>
              <a:r>
                <a:rPr lang="en-US" sz="2000" dirty="0">
                  <a:latin typeface="Cambria" panose="02040503050406030204" pitchFamily="18" charset="0"/>
                </a:rPr>
                <a:t> between the host main memory and the DRAM Processing Unit’s Main memory (MRAM) banks </a:t>
              </a:r>
              <a:r>
                <a:rPr lang="en-US" sz="2000" b="1" dirty="0">
                  <a:latin typeface="Cambria" panose="02040503050406030204" pitchFamily="18" charset="0"/>
                </a:rPr>
                <a:t>increases with the number of DRAM Processing Units inside a rank</a:t>
              </a:r>
              <a:r>
                <a:rPr lang="en-US" sz="2000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083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69011" y="3320382"/>
            <a:ext cx="8787600" cy="86271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5C9B00-6F76-DD44-84F4-153AD1114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150028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DRAM Processing Unit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30AA4E-EBDC-6041-B78E-B1FF87ADC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4" y="2054386"/>
            <a:ext cx="9063613" cy="2773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33BE86-857B-A848-BCA1-6FDAD350A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8" y="876821"/>
            <a:ext cx="9134222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F57B4A-55EA-204C-B19D-97138EED41CC}"/>
              </a:ext>
            </a:extLst>
          </p:cNvPr>
          <p:cNvSpPr/>
          <p:nvPr/>
        </p:nvSpPr>
        <p:spPr>
          <a:xfrm flipV="1">
            <a:off x="4504623" y="2608433"/>
            <a:ext cx="4608000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AAA1C8A-5B3C-B04C-BCCF-70593A21B6FA}"/>
              </a:ext>
            </a:extLst>
          </p:cNvPr>
          <p:cNvSpPr/>
          <p:nvPr/>
        </p:nvSpPr>
        <p:spPr>
          <a:xfrm flipV="1">
            <a:off x="40194" y="1392484"/>
            <a:ext cx="9072000" cy="1215959"/>
          </a:xfrm>
          <a:prstGeom prst="roundRect">
            <a:avLst>
              <a:gd name="adj" fmla="val 2199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18C1B5C-D5DE-224C-BCE0-84902F66A049}"/>
              </a:ext>
            </a:extLst>
          </p:cNvPr>
          <p:cNvSpPr/>
          <p:nvPr/>
        </p:nvSpPr>
        <p:spPr>
          <a:xfrm flipV="1">
            <a:off x="2492942" y="2608436"/>
            <a:ext cx="2011681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49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83E2BE2-94C4-724C-9998-02C8E6710F08}"/>
              </a:ext>
            </a:extLst>
          </p:cNvPr>
          <p:cNvSpPr/>
          <p:nvPr/>
        </p:nvSpPr>
        <p:spPr>
          <a:xfrm flipV="1">
            <a:off x="40193" y="2608440"/>
            <a:ext cx="2452749" cy="3780000"/>
          </a:xfrm>
          <a:prstGeom prst="roundRect">
            <a:avLst>
              <a:gd name="adj" fmla="val 1399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6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350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/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471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Arithmetic Throughput: Microbenchmark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A3DDD-18BD-0E44-AEE3-5CF5CC03B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73114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the </a:t>
            </a:r>
            <a:r>
              <a:rPr lang="en-US" dirty="0">
                <a:solidFill>
                  <a:srgbClr val="00B050"/>
                </a:solidFill>
              </a:rPr>
              <a:t>maximum arithmetic throughput for different datatypes and operations</a:t>
            </a:r>
          </a:p>
          <a:p>
            <a:endParaRPr lang="en-US" dirty="0"/>
          </a:p>
          <a:p>
            <a:r>
              <a:rPr lang="en-US" dirty="0"/>
              <a:t>Microbenchmark</a:t>
            </a:r>
          </a:p>
          <a:p>
            <a:pPr lvl="1"/>
            <a:r>
              <a:rPr lang="en-US" dirty="0"/>
              <a:t>We stream over an </a:t>
            </a:r>
            <a:r>
              <a:rPr lang="en-US" dirty="0">
                <a:solidFill>
                  <a:srgbClr val="0070C0"/>
                </a:solidFill>
              </a:rPr>
              <a:t>array in WRAM and perform read-modify-write operations</a:t>
            </a:r>
          </a:p>
          <a:p>
            <a:pPr lvl="1"/>
            <a:r>
              <a:rPr lang="en-US" dirty="0"/>
              <a:t>Experiments on </a:t>
            </a:r>
            <a:r>
              <a:rPr lang="en-US" dirty="0">
                <a:solidFill>
                  <a:srgbClr val="C00000"/>
                </a:solidFill>
              </a:rPr>
              <a:t>one DPU</a:t>
            </a:r>
          </a:p>
          <a:p>
            <a:pPr lvl="1"/>
            <a:r>
              <a:rPr lang="en-US" dirty="0"/>
              <a:t>We vary the number of </a:t>
            </a:r>
            <a:r>
              <a:rPr lang="en-US" dirty="0" err="1"/>
              <a:t>tasklets</a:t>
            </a:r>
            <a:r>
              <a:rPr lang="en-US" dirty="0"/>
              <a:t> from </a:t>
            </a:r>
            <a:r>
              <a:rPr lang="en-US" dirty="0">
                <a:solidFill>
                  <a:srgbClr val="C00000"/>
                </a:solidFill>
              </a:rPr>
              <a:t>1 to 24</a:t>
            </a:r>
          </a:p>
          <a:p>
            <a:pPr lvl="1"/>
            <a:r>
              <a:rPr lang="en-US" dirty="0"/>
              <a:t>Arithmetic operations: </a:t>
            </a:r>
            <a:r>
              <a:rPr lang="en-US" dirty="0">
                <a:solidFill>
                  <a:srgbClr val="7030A0"/>
                </a:solidFill>
              </a:rPr>
              <a:t>add, subtract, multiply, divide</a:t>
            </a:r>
          </a:p>
          <a:p>
            <a:pPr lvl="1"/>
            <a:r>
              <a:rPr lang="en-US" dirty="0"/>
              <a:t>Datatypes: </a:t>
            </a:r>
            <a:r>
              <a:rPr lang="en-US" dirty="0">
                <a:solidFill>
                  <a:srgbClr val="0070C0"/>
                </a:solidFill>
              </a:rPr>
              <a:t>int32, int64, float, double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We measure cycles with an </a:t>
            </a:r>
            <a:r>
              <a:rPr lang="en-US" dirty="0">
                <a:solidFill>
                  <a:srgbClr val="00B050"/>
                </a:solidFill>
              </a:rPr>
              <a:t>accurate cycle counter </a:t>
            </a:r>
            <a:r>
              <a:rPr lang="en-US" dirty="0"/>
              <a:t>that the SDK provides</a:t>
            </a:r>
          </a:p>
          <a:p>
            <a:pPr lvl="1"/>
            <a:r>
              <a:rPr lang="en-US" dirty="0"/>
              <a:t>We include WRAM accesses (including address calculation) and arithmetic operation</a:t>
            </a:r>
          </a:p>
        </p:txBody>
      </p:sp>
    </p:spTree>
    <p:extLst>
      <p:ext uri="{BB962C8B-B14F-4D97-AF65-F5344CB8AC3E}">
        <p14:creationId xmlns:p14="http://schemas.microsoft.com/office/powerpoint/2010/main" val="4449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452818"/>
              </p:ext>
            </p:extLst>
          </p:nvPr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201032"/>
              </p:ext>
            </p:extLst>
          </p:nvPr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2236732"/>
              </p:ext>
            </p:extLst>
          </p:nvPr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307590"/>
              </p:ext>
            </p:extLst>
          </p:nvPr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11 </a:t>
            </a:r>
            <a:r>
              <a:rPr lang="en-US" dirty="0" err="1"/>
              <a:t>Tasklets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364064-2365-7C4B-9C7E-79E7AEC6A89C}"/>
              </a:ext>
            </a:extLst>
          </p:cNvPr>
          <p:cNvGrpSpPr/>
          <p:nvPr/>
        </p:nvGrpSpPr>
        <p:grpSpPr>
          <a:xfrm>
            <a:off x="5811688" y="1573740"/>
            <a:ext cx="3135922" cy="3957485"/>
            <a:chOff x="4546948" y="1816270"/>
            <a:chExt cx="4478145" cy="2697210"/>
          </a:xfrm>
          <a:solidFill>
            <a:srgbClr val="2D458A"/>
          </a:solidFill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D6FF53F-79F1-B541-B72E-4A2D34953DBA}"/>
                </a:ext>
              </a:extLst>
            </p:cNvPr>
            <p:cNvSpPr/>
            <p:nvPr/>
          </p:nvSpPr>
          <p:spPr>
            <a:xfrm>
              <a:off x="4546948" y="1816272"/>
              <a:ext cx="4472353" cy="2697208"/>
            </a:xfrm>
            <a:prstGeom prst="roundRect">
              <a:avLst>
                <a:gd name="adj" fmla="val 2876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5E9C6547-1660-2B4B-B99C-119636EA6AD9}"/>
                </a:ext>
              </a:extLst>
            </p:cNvPr>
            <p:cNvSpPr/>
            <p:nvPr/>
          </p:nvSpPr>
          <p:spPr>
            <a:xfrm>
              <a:off x="4546948" y="1816270"/>
              <a:ext cx="4472353" cy="269892"/>
            </a:xfrm>
            <a:prstGeom prst="round2SameRect">
              <a:avLst>
                <a:gd name="adj1" fmla="val 24871"/>
                <a:gd name="adj2" fmla="val 0"/>
              </a:avLst>
            </a:prstGeom>
            <a:grpFill/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2000" b="1" i="1" dirty="0">
                  <a:latin typeface="Cambria" panose="02040503050406030204" pitchFamily="18" charset="0"/>
                </a:rPr>
                <a:t>KEY OBSERVATION 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AD0B00-1E27-1042-B564-6E7AD5BBC5B5}"/>
                </a:ext>
              </a:extLst>
            </p:cNvPr>
            <p:cNvSpPr txBox="1"/>
            <p:nvPr/>
          </p:nvSpPr>
          <p:spPr>
            <a:xfrm>
              <a:off x="4552740" y="2091279"/>
              <a:ext cx="4472353" cy="2370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r>
                <a:rPr lang="en-US" sz="2000" b="1" dirty="0">
                  <a:latin typeface="Cambria" panose="02040503050406030204" pitchFamily="18" charset="0"/>
                </a:rPr>
                <a:t>The arithmetic throughput of a DRAM Processing Unit saturates at 11 or more </a:t>
              </a:r>
              <a:r>
                <a:rPr lang="en-US" sz="2000" b="1" dirty="0" err="1">
                  <a:latin typeface="Cambria" panose="02040503050406030204" pitchFamily="18" charset="0"/>
                </a:rPr>
                <a:t>tasklets</a:t>
              </a:r>
              <a:r>
                <a:rPr lang="en-US" sz="2000" dirty="0">
                  <a:latin typeface="Cambria" panose="02040503050406030204" pitchFamily="18" charset="0"/>
                </a:rPr>
                <a:t>. </a:t>
              </a:r>
            </a:p>
            <a:p>
              <a:r>
                <a:rPr lang="en-US" sz="2000" dirty="0">
                  <a:latin typeface="Cambria" panose="02040503050406030204" pitchFamily="18" charset="0"/>
                </a:rPr>
                <a:t>This observation is consistent for different datatypes (INT32, INT64, UINT32, UINT64, FLOAT, DOUBLE) and operations (ADD, SUB, MUL, DIV). 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1E555F-259E-124A-8C6C-CE602D17A704}"/>
              </a:ext>
            </a:extLst>
          </p:cNvPr>
          <p:cNvCxnSpPr>
            <a:cxnSpLocks/>
          </p:cNvCxnSpPr>
          <p:nvPr/>
        </p:nvCxnSpPr>
        <p:spPr>
          <a:xfrm>
            <a:off x="1553031" y="1072451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35A56E6-55FA-114F-8F2F-C0518EC5C7E5}"/>
              </a:ext>
            </a:extLst>
          </p:cNvPr>
          <p:cNvCxnSpPr>
            <a:cxnSpLocks/>
          </p:cNvCxnSpPr>
          <p:nvPr/>
        </p:nvCxnSpPr>
        <p:spPr>
          <a:xfrm>
            <a:off x="4252688" y="1072451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012B37-95F2-DD41-823C-CF531447B984}"/>
              </a:ext>
            </a:extLst>
          </p:cNvPr>
          <p:cNvCxnSpPr>
            <a:cxnSpLocks/>
          </p:cNvCxnSpPr>
          <p:nvPr/>
        </p:nvCxnSpPr>
        <p:spPr>
          <a:xfrm>
            <a:off x="1553031" y="3781073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CE2FE78-DBE6-FB4F-898B-B690A0869705}"/>
              </a:ext>
            </a:extLst>
          </p:cNvPr>
          <p:cNvCxnSpPr>
            <a:cxnSpLocks/>
          </p:cNvCxnSpPr>
          <p:nvPr/>
        </p:nvCxnSpPr>
        <p:spPr>
          <a:xfrm>
            <a:off x="4252688" y="3781073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7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 uiExpand="1">
        <p:bldSub>
          <a:bldChart bld="series"/>
        </p:bldSub>
      </p:bldGraphic>
      <p:bldGraphic spid="25" grpId="0" uiExpand="1">
        <p:bldSub>
          <a:bldChart bld="series"/>
        </p:bldSub>
      </p:bldGraphic>
      <p:bldGraphic spid="26" grpId="0" uiExpand="1">
        <p:bldSub>
          <a:bldChart bld="series"/>
        </p:bldSub>
      </p:bldGraphic>
      <p:bldGraphic spid="27" grpId="0" uiExpand="1">
        <p:bldSub>
          <a:bldChart bld="series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Native Support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D6FF53F-79F1-B541-B72E-4A2D34953DBA}"/>
              </a:ext>
            </a:extLst>
          </p:cNvPr>
          <p:cNvSpPr/>
          <p:nvPr/>
        </p:nvSpPr>
        <p:spPr>
          <a:xfrm>
            <a:off x="5562678" y="925426"/>
            <a:ext cx="3425321" cy="5442820"/>
          </a:xfrm>
          <a:prstGeom prst="roundRect">
            <a:avLst>
              <a:gd name="adj" fmla="val 2876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5E9C6547-1660-2B4B-B99C-119636EA6AD9}"/>
              </a:ext>
            </a:extLst>
          </p:cNvPr>
          <p:cNvSpPr/>
          <p:nvPr/>
        </p:nvSpPr>
        <p:spPr>
          <a:xfrm>
            <a:off x="5562678" y="925422"/>
            <a:ext cx="3425321" cy="432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AD0B00-1E27-1042-B564-6E7AD5BBC5B5}"/>
              </a:ext>
            </a:extLst>
          </p:cNvPr>
          <p:cNvSpPr txBox="1"/>
          <p:nvPr/>
        </p:nvSpPr>
        <p:spPr>
          <a:xfrm>
            <a:off x="5567114" y="1364187"/>
            <a:ext cx="3425321" cy="501675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6000" indent="-162000"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</a:rPr>
              <a:t>DPUs provide </a:t>
            </a:r>
            <a:r>
              <a:rPr lang="en-US" sz="2000" b="1" dirty="0">
                <a:latin typeface="Cambria" panose="02040503050406030204" pitchFamily="18" charset="0"/>
              </a:rPr>
              <a:t>native hardware support for 32- and 64-bit integer addition and subtraction</a:t>
            </a:r>
            <a:r>
              <a:rPr lang="en-US" sz="2000" dirty="0">
                <a:latin typeface="Cambria" panose="02040503050406030204" pitchFamily="18" charset="0"/>
              </a:rPr>
              <a:t>, leading to high throughput for these operations. </a:t>
            </a:r>
          </a:p>
          <a:p>
            <a:pPr marL="36000" indent="-162000">
              <a:buFont typeface="Arial" panose="020B0604020202020204" pitchFamily="34" charset="0"/>
              <a:buChar char="•"/>
            </a:pPr>
            <a:endParaRPr lang="en-US" sz="2000" dirty="0">
              <a:latin typeface="Cambria" panose="02040503050406030204" pitchFamily="18" charset="0"/>
            </a:endParaRPr>
          </a:p>
          <a:p>
            <a:pPr marL="36000" indent="-162000"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</a:rPr>
              <a:t>DPUs do </a:t>
            </a:r>
            <a:r>
              <a:rPr lang="en-US" sz="2000" b="1" i="1" dirty="0">
                <a:latin typeface="Cambria" panose="02040503050406030204" pitchFamily="18" charset="0"/>
              </a:rPr>
              <a:t>not</a:t>
            </a:r>
            <a:r>
              <a:rPr lang="en-US" sz="2000" b="1" dirty="0">
                <a:latin typeface="Cambria" panose="02040503050406030204" pitchFamily="18" charset="0"/>
              </a:rPr>
              <a:t> natively support 32- and 64-bit multiplication and division, and floating point operations</a:t>
            </a:r>
            <a:r>
              <a:rPr lang="en-US" sz="2000" dirty="0">
                <a:latin typeface="Cambria" panose="02040503050406030204" pitchFamily="18" charset="0"/>
              </a:rPr>
              <a:t>. These operations are </a:t>
            </a:r>
            <a:r>
              <a:rPr lang="en-US" sz="2000" b="1" dirty="0">
                <a:latin typeface="Cambria" panose="02040503050406030204" pitchFamily="18" charset="0"/>
              </a:rPr>
              <a:t>emulated by the UPMEM runtime library</a:t>
            </a:r>
            <a:r>
              <a:rPr lang="en-US" sz="2000" dirty="0">
                <a:latin typeface="Cambria" panose="02040503050406030204" pitchFamily="18" charset="0"/>
              </a:rPr>
              <a:t>, leading to much lower throughput.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F1CA90-8D8D-A24A-A007-849FC1278AC6}"/>
              </a:ext>
            </a:extLst>
          </p:cNvPr>
          <p:cNvSpPr/>
          <p:nvPr/>
        </p:nvSpPr>
        <p:spPr>
          <a:xfrm>
            <a:off x="331304" y="963902"/>
            <a:ext cx="251792" cy="57046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1814BF-7FDD-A242-8EF2-A604518ADDB5}"/>
              </a:ext>
            </a:extLst>
          </p:cNvPr>
          <p:cNvSpPr/>
          <p:nvPr/>
        </p:nvSpPr>
        <p:spPr>
          <a:xfrm>
            <a:off x="3032264" y="963902"/>
            <a:ext cx="251792" cy="57046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5DFA4E-15E1-7E4E-9468-947AE22B13DF}"/>
              </a:ext>
            </a:extLst>
          </p:cNvPr>
          <p:cNvSpPr/>
          <p:nvPr/>
        </p:nvSpPr>
        <p:spPr>
          <a:xfrm>
            <a:off x="331304" y="3671195"/>
            <a:ext cx="251792" cy="570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513E39-1DE7-F241-82C0-FFEF6C728B6A}"/>
              </a:ext>
            </a:extLst>
          </p:cNvPr>
          <p:cNvSpPr/>
          <p:nvPr/>
        </p:nvSpPr>
        <p:spPr>
          <a:xfrm>
            <a:off x="3032264" y="3671195"/>
            <a:ext cx="251792" cy="570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6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 animBg="1"/>
      <p:bldP spid="16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DPU: WRAM Bandwidth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2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6981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49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8DE718-C99B-054E-AD0C-9269E2131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28" y="3002691"/>
            <a:ext cx="3845356" cy="31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5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68 0.01806 L 0.26163 -0.1009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-59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DPU: MRAM Latency and Bandwidth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8251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50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1B2B1-A360-5E44-ACDA-FF518EE83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341" y="3002691"/>
            <a:ext cx="5147957" cy="31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5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96 0.00556 L -0.09895 -0.10439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-550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2343290"/>
            <a:ext cx="8064500" cy="89775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2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Data Movement in Computing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08719"/>
            <a:ext cx="8610600" cy="2060794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7030A0"/>
                </a:solidFill>
                <a:cs typeface="Adobe Garamond Pro"/>
              </a:rPr>
              <a:t>Data movement </a:t>
            </a:r>
            <a:r>
              <a:rPr lang="en-US" sz="2200" dirty="0">
                <a:cs typeface="Adobe Garamond Pro"/>
              </a:rPr>
              <a:t>dominates </a:t>
            </a:r>
            <a:r>
              <a:rPr lang="en-US" sz="2200" dirty="0">
                <a:solidFill>
                  <a:srgbClr val="0070C0"/>
                </a:solidFill>
                <a:cs typeface="Adobe Garamond Pro"/>
              </a:rPr>
              <a:t>performance </a:t>
            </a:r>
            <a:r>
              <a:rPr lang="en-US" sz="2200" dirty="0">
                <a:cs typeface="Adobe Garamond Pro"/>
              </a:rPr>
              <a:t>and</a:t>
            </a:r>
            <a:r>
              <a:rPr lang="en-US" sz="2200" dirty="0">
                <a:solidFill>
                  <a:srgbClr val="FF0000"/>
                </a:solidFill>
                <a:cs typeface="Adobe Garamond Pro"/>
              </a:rPr>
              <a:t> </a:t>
            </a:r>
            <a:r>
              <a:rPr lang="en-US" sz="2200" dirty="0">
                <a:cs typeface="Adobe Garamond Pro"/>
              </a:rPr>
              <a:t>is a major system </a:t>
            </a:r>
            <a:r>
              <a:rPr lang="en-US" sz="2200" dirty="0">
                <a:solidFill>
                  <a:srgbClr val="C00000"/>
                </a:solidFill>
                <a:cs typeface="Adobe Garamond Pro"/>
              </a:rPr>
              <a:t>energy bottleneck</a:t>
            </a:r>
          </a:p>
          <a:p>
            <a:r>
              <a:rPr lang="en-US" sz="2200" dirty="0">
                <a:solidFill>
                  <a:srgbClr val="C00000"/>
                </a:solidFill>
                <a:cs typeface="Adobe Garamond Pro"/>
              </a:rPr>
              <a:t>Total system energy</a:t>
            </a:r>
            <a:r>
              <a:rPr lang="en-US" sz="2200" dirty="0">
                <a:cs typeface="Adobe Garamond Pro"/>
              </a:rPr>
              <a:t>: data movement accounts for </a:t>
            </a:r>
          </a:p>
          <a:p>
            <a:pPr lvl="1"/>
            <a:r>
              <a:rPr lang="en-US" sz="1800" dirty="0">
                <a:cs typeface="Adobe Garamond Pro"/>
              </a:rPr>
              <a:t>62% in consumer applications</a:t>
            </a:r>
            <a:r>
              <a:rPr lang="en-US" sz="1800" baseline="30000" dirty="0"/>
              <a:t>✻</a:t>
            </a:r>
            <a:r>
              <a:rPr lang="en-US" sz="1800" dirty="0">
                <a:cs typeface="Adobe Garamond Pro"/>
              </a:rPr>
              <a:t>, </a:t>
            </a:r>
          </a:p>
          <a:p>
            <a:pPr lvl="1"/>
            <a:r>
              <a:rPr lang="en-US" sz="1800" dirty="0">
                <a:cs typeface="Adobe Garamond Pro"/>
              </a:rPr>
              <a:t>40% in scientific applications</a:t>
            </a:r>
            <a:r>
              <a:rPr lang="en-US" sz="1800" baseline="30000" dirty="0"/>
              <a:t>★</a:t>
            </a:r>
            <a:r>
              <a:rPr lang="en-US" sz="1800" dirty="0">
                <a:cs typeface="Adobe Garamond Pro"/>
              </a:rPr>
              <a:t>, </a:t>
            </a:r>
          </a:p>
          <a:p>
            <a:pPr lvl="1"/>
            <a:r>
              <a:rPr lang="en-US" sz="1800" dirty="0">
                <a:cs typeface="Adobe Garamond Pro"/>
              </a:rPr>
              <a:t>35% in mobile  applications</a:t>
            </a:r>
            <a:r>
              <a:rPr lang="en-US" sz="1800" baseline="30000" dirty="0"/>
              <a:t>☆</a:t>
            </a:r>
            <a:endParaRPr lang="en-US" sz="1800" dirty="0">
              <a:cs typeface="Adobe Garamond Pro"/>
            </a:endParaRPr>
          </a:p>
          <a:p>
            <a:pPr lvl="1"/>
            <a:endParaRPr lang="en-US" sz="2200" dirty="0">
              <a:solidFill>
                <a:srgbClr val="C00000"/>
              </a:solidFill>
              <a:cs typeface="Adobe Garamond Pr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300" y="5923671"/>
            <a:ext cx="74895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aseline="30000" dirty="0"/>
              <a:t>✻ </a:t>
            </a:r>
            <a:r>
              <a:rPr lang="en-US" sz="1000" dirty="0" err="1"/>
              <a:t>Boroumand</a:t>
            </a:r>
            <a:r>
              <a:rPr lang="en-US" sz="1000" dirty="0"/>
              <a:t> et al., “Google Workloads for Consumer Devices: Mitigating Data Movement Bottlenecks,” ASPLOS 2018</a:t>
            </a:r>
          </a:p>
          <a:p>
            <a:r>
              <a:rPr lang="en-US" sz="1000" baseline="30000" dirty="0"/>
              <a:t>★ </a:t>
            </a:r>
            <a:r>
              <a:rPr lang="en-US" sz="1000" dirty="0" err="1"/>
              <a:t>Kestor</a:t>
            </a:r>
            <a:r>
              <a:rPr lang="en-US" sz="1000" dirty="0"/>
              <a:t> et al., “Quantifying the Energy Cost of Data Movement in Scientific Applications,” IISWC 2013 </a:t>
            </a:r>
          </a:p>
          <a:p>
            <a:r>
              <a:rPr lang="en-US" sz="1000" baseline="30000" dirty="0"/>
              <a:t>☆ </a:t>
            </a:r>
            <a:r>
              <a:rPr lang="en-US" sz="1000" dirty="0" err="1"/>
              <a:t>Pandiyan</a:t>
            </a:r>
            <a:r>
              <a:rPr lang="en-US" sz="1000" dirty="0"/>
              <a:t> and Wu, “Quantifying the energy cost of data movement for emerging smart phone workloads on mobile platforms,” IISWC 2014</a:t>
            </a:r>
          </a:p>
        </p:txBody>
      </p:sp>
      <p:cxnSp>
        <p:nvCxnSpPr>
          <p:cNvPr id="10" name="Curved Connector 9"/>
          <p:cNvCxnSpPr/>
          <p:nvPr/>
        </p:nvCxnSpPr>
        <p:spPr>
          <a:xfrm rot="5400000">
            <a:off x="4328592" y="3380992"/>
            <a:ext cx="914400" cy="609600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092280" y="3436798"/>
            <a:ext cx="990600" cy="23063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DRAM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5640245" y="4464617"/>
            <a:ext cx="1387896" cy="256875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Curved Connector 13"/>
          <p:cNvCxnSpPr/>
          <p:nvPr/>
        </p:nvCxnSpPr>
        <p:spPr>
          <a:xfrm rot="16200000" flipH="1">
            <a:off x="5814492" y="3419092"/>
            <a:ext cx="990600" cy="609600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01344" y="2825182"/>
            <a:ext cx="27469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7030A0"/>
                </a:solidFill>
              </a:rPr>
              <a:t>Data Movement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98801" y="4310632"/>
            <a:ext cx="958117" cy="558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GPU</a:t>
            </a:r>
            <a:endParaRPr lang="en-US" sz="1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161246" y="4031232"/>
            <a:ext cx="46482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22" name="Rounded Rectangle 21"/>
          <p:cNvSpPr/>
          <p:nvPr/>
        </p:nvSpPr>
        <p:spPr>
          <a:xfrm>
            <a:off x="1098801" y="3584192"/>
            <a:ext cx="830847" cy="55880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CPU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231606" y="3640072"/>
            <a:ext cx="830847" cy="55880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CPU</a:t>
            </a:r>
            <a:endParaRPr lang="en-US" sz="1100" b="1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33D5AE4-8163-4E43-9AF8-88A5F6E5A1DA}"/>
              </a:ext>
            </a:extLst>
          </p:cNvPr>
          <p:cNvGrpSpPr/>
          <p:nvPr/>
        </p:nvGrpSpPr>
        <p:grpSpPr>
          <a:xfrm>
            <a:off x="899592" y="3322722"/>
            <a:ext cx="4648200" cy="2496670"/>
            <a:chOff x="899592" y="3322722"/>
            <a:chExt cx="4648200" cy="2496670"/>
          </a:xfrm>
        </p:grpSpPr>
        <p:sp>
          <p:nvSpPr>
            <p:cNvPr id="19" name="Rounded Rectangle 18"/>
            <p:cNvSpPr/>
            <p:nvPr/>
          </p:nvSpPr>
          <p:spPr>
            <a:xfrm>
              <a:off x="899592" y="3360672"/>
              <a:ext cx="4648200" cy="2458720"/>
            </a:xfrm>
            <a:prstGeom prst="roundRect">
              <a:avLst/>
            </a:prstGeom>
            <a:solidFill>
              <a:schemeClr val="lt1">
                <a:alpha val="0"/>
              </a:schemeClr>
            </a:solidFill>
            <a:ln w="38100" cmpd="sng">
              <a:solidFill>
                <a:srgbClr val="000000"/>
              </a:solidFill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86322" y="3322722"/>
              <a:ext cx="897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SoC</a:t>
              </a:r>
              <a:endPara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2758872" y="3751832"/>
            <a:ext cx="464820" cy="1117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L2</a:t>
            </a: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88933" y="5372352"/>
            <a:ext cx="796834" cy="335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Video Decoder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337992" y="4295392"/>
            <a:ext cx="1524000" cy="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>
          <a:xfrm flipH="1">
            <a:off x="2161246" y="4590032"/>
            <a:ext cx="46482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29" name="Rounded Rectangle 28"/>
          <p:cNvSpPr/>
          <p:nvPr/>
        </p:nvSpPr>
        <p:spPr>
          <a:xfrm>
            <a:off x="1098801" y="5372352"/>
            <a:ext cx="796834" cy="335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Video Encoder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880792" y="5362192"/>
            <a:ext cx="796834" cy="3352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Audio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795192" y="5362192"/>
            <a:ext cx="796834" cy="34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Display Engine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5090592" y="3761992"/>
            <a:ext cx="13064" cy="190500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>
          <a:xfrm flipH="1">
            <a:off x="1165204" y="4981192"/>
            <a:ext cx="3772988" cy="0"/>
          </a:xfrm>
          <a:prstGeom prst="straightConnector1">
            <a:avLst/>
          </a:prstGeom>
          <a:noFill/>
          <a:ln w="3810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>
          <a:xfrm>
            <a:off x="2387350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>
          <a:xfrm>
            <a:off x="1497218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>
          <a:xfrm>
            <a:off x="3261792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>
          <a:xfrm>
            <a:off x="4176192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5691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3" grpId="0" animBg="1"/>
      <p:bldP spid="15" grpId="0"/>
      <p:bldP spid="20" grpId="0" animBg="1"/>
      <p:bldP spid="22" grpId="0" animBg="1"/>
      <p:bldP spid="23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0759DD8-9C94-D146-B449-605115CBE85F}"/>
                  </a:ext>
                </a:extLst>
              </p:cNvPr>
              <p:cNvSpPr/>
              <p:nvPr/>
            </p:nvSpPr>
            <p:spPr>
              <a:xfrm>
                <a:off x="473174" y="3570044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𝑠𝑖𝑧𝑒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×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𝑓𝑟𝑒𝑞𝑢𝑒𝑛𝑐𝑦</m:t>
                          </m:r>
                          <m:r>
                            <a:rPr lang="en-US" sz="2400" b="0" i="1" baseline="-250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𝐷𝑃𝑈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𝑀𝑅𝐴𝑀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𝐿𝑎𝑡𝑒𝑛𝑐𝑦</m:t>
                          </m:r>
                        </m:den>
                      </m:f>
                    </m:oMath>
                  </m:oMathPara>
                </a14:m>
                <a:endParaRPr lang="en-US" sz="2400" i="1" dirty="0">
                  <a:solidFill>
                    <a:schemeClr val="bg1"/>
                  </a:solidFill>
                  <a:latin typeface="Times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0759DD8-9C94-D146-B449-605115CBE8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74" y="3570044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b="-8333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BC90972-0241-DB4D-9ED5-078F713F99A5}"/>
              </a:ext>
            </a:extLst>
          </p:cNvPr>
          <p:cNvSpPr/>
          <p:nvPr/>
        </p:nvSpPr>
        <p:spPr>
          <a:xfrm>
            <a:off x="464214" y="4467866"/>
            <a:ext cx="8215572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ndara" panose="020E0502030303020204" pitchFamily="34" charset="0"/>
              </a:rPr>
              <a:t>We can model the MRAM latency with a linear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/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𝐿𝑎𝑡𝑒𝑛𝑐𝑦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𝑖𝑛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𝑐𝑦𝑐𝑙𝑒𝑠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𝛽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𝑠𝑖𝑧𝑒</m:t>
                      </m:r>
                    </m:oMath>
                  </m:oMathPara>
                </a14:m>
                <a:endParaRPr lang="en-US" sz="2400" i="1" dirty="0">
                  <a:solidFill>
                    <a:schemeClr val="bg1"/>
                  </a:solidFill>
                  <a:latin typeface="Times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 b="-4444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500965"/>
              </p:ext>
            </p:extLst>
          </p:nvPr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302609"/>
              </p:ext>
            </p:extLst>
          </p:nvPr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97BA67-9248-2042-A2BB-ACDC42AE8828}"/>
                  </a:ext>
                </a:extLst>
              </p:cNvPr>
              <p:cNvSpPr/>
              <p:nvPr/>
            </p:nvSpPr>
            <p:spPr>
              <a:xfrm>
                <a:off x="464214" y="5605028"/>
                <a:ext cx="8215572" cy="8316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In our measurements,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𝛽</m:t>
                    </m:r>
                  </m:oMath>
                </a14:m>
                <a:r>
                  <a:rPr lang="en-US" sz="2200" dirty="0">
                    <a:solidFill>
                      <a:srgbClr val="0070C0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 equals 0.5 cycles/byte</a:t>
                </a:r>
                <a:r>
                  <a:rPr lang="en-US" sz="2200" dirty="0">
                    <a:solidFill>
                      <a:schemeClr val="tx1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Theoretical maximum MRAM bandwidth = </a:t>
                </a:r>
                <a:r>
                  <a:rPr lang="en-US" sz="2200" dirty="0">
                    <a:solidFill>
                      <a:srgbClr val="0070C0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700 MB/s</a:t>
                </a:r>
                <a:r>
                  <a:rPr lang="en-US" sz="2200" dirty="0">
                    <a:solidFill>
                      <a:schemeClr val="tx1"/>
                    </a:solidFill>
                    <a:latin typeface="Candara" panose="020E0502030303020204" pitchFamily="34" charset="0"/>
                    <a:cs typeface="Calibri" panose="020F0502020204030204" pitchFamily="34" charset="0"/>
                  </a:rPr>
                  <a:t> at 350 MHz</a:t>
                </a: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97BA67-9248-2042-A2BB-ACDC42AE8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605028"/>
                <a:ext cx="8215572" cy="831632"/>
              </a:xfrm>
              <a:prstGeom prst="roundRect">
                <a:avLst/>
              </a:prstGeom>
              <a:blipFill>
                <a:blip r:embed="rId6"/>
                <a:stretch>
                  <a:fillRect b="-8696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760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Graphic spid="20" grpId="0" uiExpand="1">
        <p:bldSub>
          <a:bldChart bld="series"/>
        </p:bldSub>
      </p:bldGraphic>
      <p:bldGraphic spid="21" grpId="0" uiExpand="1">
        <p:bldSub>
          <a:bldChart bld="series"/>
        </p:bldSub>
      </p:bldGraphic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/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𝐿𝑎𝑡𝑒𝑛𝑐𝑦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𝑖𝑛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𝑐𝑦𝑐𝑙𝑒𝑠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𝛽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𝑠𝑖𝑧𝑒</m:t>
                      </m:r>
                    </m:oMath>
                  </m:oMathPara>
                </a14:m>
                <a:endParaRPr lang="en-US" sz="2400" i="1" dirty="0">
                  <a:solidFill>
                    <a:schemeClr val="bg1"/>
                  </a:solidFill>
                  <a:latin typeface="Times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b="-4444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E65E0BA-57C4-E54D-8AD8-270B06687B5B}"/>
              </a:ext>
            </a:extLst>
          </p:cNvPr>
          <p:cNvGrpSpPr/>
          <p:nvPr/>
        </p:nvGrpSpPr>
        <p:grpSpPr>
          <a:xfrm>
            <a:off x="464215" y="4529592"/>
            <a:ext cx="8224532" cy="1548480"/>
            <a:chOff x="4546948" y="1816269"/>
            <a:chExt cx="4478145" cy="2328073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FFF1D9F-0D78-A447-B06E-7DD4F75E7610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 Same Side Corner Rectangle 10">
              <a:extLst>
                <a:ext uri="{FF2B5EF4-FFF2-40B4-BE49-F238E27FC236}">
                  <a16:creationId xmlns:a16="http://schemas.microsoft.com/office/drawing/2014/main" id="{1D0BCF65-5610-EC41-AD2D-AA08E3553E4E}"/>
                </a:ext>
              </a:extLst>
            </p:cNvPr>
            <p:cNvSpPr/>
            <p:nvPr/>
          </p:nvSpPr>
          <p:spPr>
            <a:xfrm>
              <a:off x="4546948" y="1816269"/>
              <a:ext cx="4472353" cy="59536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2000" b="1" i="1" dirty="0">
                  <a:latin typeface="Cambria" panose="02040503050406030204" pitchFamily="18" charset="0"/>
                </a:rPr>
                <a:t>KEY OBSERVATION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CDB484-5B9A-2547-AB59-7D405F5AC4F2}"/>
                </a:ext>
              </a:extLst>
            </p:cNvPr>
            <p:cNvSpPr txBox="1"/>
            <p:nvPr/>
          </p:nvSpPr>
          <p:spPr>
            <a:xfrm>
              <a:off x="4552740" y="2497658"/>
              <a:ext cx="4472353" cy="1527006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36000" indent="-162000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Cambria" panose="02040503050406030204" pitchFamily="18" charset="0"/>
                </a:rPr>
                <a:t>The DPU’s </a:t>
              </a:r>
              <a:r>
                <a:rPr lang="en-US" sz="2000" b="1" dirty="0">
                  <a:latin typeface="Cambria" panose="02040503050406030204" pitchFamily="18" charset="0"/>
                </a:rPr>
                <a:t>Main memory (MRAM) bank access latency increases linearly</a:t>
              </a:r>
              <a:r>
                <a:rPr lang="en-US" sz="2000" dirty="0">
                  <a:latin typeface="Cambria" panose="02040503050406030204" pitchFamily="18" charset="0"/>
                </a:rPr>
                <a:t> with the transfer size.</a:t>
              </a:r>
            </a:p>
            <a:p>
              <a:pPr marL="36000" indent="-162000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Cambria" panose="02040503050406030204" pitchFamily="18" charset="0"/>
                </a:rPr>
                <a:t>The maximum theoretical MRAM </a:t>
              </a:r>
              <a:r>
                <a:rPr lang="en-US" sz="2000" b="1" dirty="0">
                  <a:latin typeface="Cambria" panose="02040503050406030204" pitchFamily="18" charset="0"/>
                </a:rPr>
                <a:t>bandwidth is 2 bytes per cycle</a:t>
              </a:r>
              <a:r>
                <a:rPr lang="en-US" sz="2000" dirty="0">
                  <a:latin typeface="Cambria" panose="02040503050406030204" pitchFamily="18" charset="0"/>
                </a:rPr>
                <a:t>.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(II)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1849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.00104 -0.180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3186570"/>
            <a:ext cx="8064500" cy="89775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7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14A52-849C-814F-B38A-AF395E45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STREAM Benchmark: Bandwidth Saturation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071DF4-CFB0-8F42-BC60-8D5A6FA448F5}"/>
              </a:ext>
            </a:extLst>
          </p:cNvPr>
          <p:cNvGraphicFramePr>
            <a:graphicFrameLocks/>
          </p:cNvGraphicFramePr>
          <p:nvPr/>
        </p:nvGraphicFramePr>
        <p:xfrm>
          <a:off x="972000" y="924701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8532EA-99CA-0248-B188-53C806F6DE32}"/>
              </a:ext>
            </a:extLst>
          </p:cNvPr>
          <p:cNvCxnSpPr>
            <a:cxnSpLocks/>
          </p:cNvCxnSpPr>
          <p:nvPr/>
        </p:nvCxnSpPr>
        <p:spPr>
          <a:xfrm>
            <a:off x="3291887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4A22C9-F0D8-664B-A6B3-D187FBF2AB8D}"/>
              </a:ext>
            </a:extLst>
          </p:cNvPr>
          <p:cNvCxnSpPr>
            <a:cxnSpLocks/>
          </p:cNvCxnSpPr>
          <p:nvPr/>
        </p:nvCxnSpPr>
        <p:spPr>
          <a:xfrm>
            <a:off x="4071376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DDC5FD-B1E3-EC4B-BFEF-7A3E14A44430}"/>
              </a:ext>
            </a:extLst>
          </p:cNvPr>
          <p:cNvCxnSpPr>
            <a:cxnSpLocks/>
          </p:cNvCxnSpPr>
          <p:nvPr/>
        </p:nvCxnSpPr>
        <p:spPr>
          <a:xfrm>
            <a:off x="6022596" y="2938072"/>
            <a:ext cx="0" cy="2131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D94F545-FDFB-1643-B429-08AAD8C8C839}"/>
              </a:ext>
            </a:extLst>
          </p:cNvPr>
          <p:cNvSpPr/>
          <p:nvPr/>
        </p:nvSpPr>
        <p:spPr>
          <a:xfrm>
            <a:off x="169011" y="3849676"/>
            <a:ext cx="8782484" cy="2520000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C5BDE754-4290-DF46-A728-784EDACF5F2E}"/>
              </a:ext>
            </a:extLst>
          </p:cNvPr>
          <p:cNvSpPr/>
          <p:nvPr/>
        </p:nvSpPr>
        <p:spPr>
          <a:xfrm>
            <a:off x="169011" y="3849671"/>
            <a:ext cx="8782483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6E0AD-2A28-D245-A6CB-0F496193D8EA}"/>
              </a:ext>
            </a:extLst>
          </p:cNvPr>
          <p:cNvSpPr txBox="1"/>
          <p:nvPr/>
        </p:nvSpPr>
        <p:spPr>
          <a:xfrm>
            <a:off x="169011" y="4276585"/>
            <a:ext cx="8782484" cy="206210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6000" indent="-162000">
              <a:buFont typeface="Arial" panose="020B0604020202020204" pitchFamily="34" charset="0"/>
              <a:buChar char="•"/>
            </a:pPr>
            <a:r>
              <a:rPr lang="en-US" b="1" dirty="0">
                <a:latin typeface="Cambria" panose="02040503050406030204" pitchFamily="18" charset="0"/>
              </a:rPr>
              <a:t>When the access latency to an MRAM bank </a:t>
            </a:r>
            <a:r>
              <a:rPr lang="en-US" dirty="0">
                <a:latin typeface="Cambria" panose="02040503050406030204" pitchFamily="18" charset="0"/>
              </a:rPr>
              <a:t>for a streaming benchmark (COPY-DMA, COPY, ADD) </a:t>
            </a:r>
            <a:r>
              <a:rPr lang="en-US" b="1" dirty="0">
                <a:latin typeface="Cambria" panose="02040503050406030204" pitchFamily="18" charset="0"/>
              </a:rPr>
              <a:t>is larger than the pipeline latency </a:t>
            </a:r>
            <a:r>
              <a:rPr lang="en-US" dirty="0">
                <a:latin typeface="Cambria" panose="02040503050406030204" pitchFamily="18" charset="0"/>
              </a:rPr>
              <a:t>(i.e., execution latency of arithmetic operations and WRAM accesses), the performance of the DPU saturates at a number of </a:t>
            </a:r>
            <a:r>
              <a:rPr lang="en-US" dirty="0" err="1">
                <a:latin typeface="Cambria" panose="02040503050406030204" pitchFamily="18" charset="0"/>
              </a:rPr>
              <a:t>tasklets</a:t>
            </a:r>
            <a:r>
              <a:rPr lang="en-US" dirty="0">
                <a:latin typeface="Cambria" panose="02040503050406030204" pitchFamily="18" charset="0"/>
              </a:rPr>
              <a:t> smaller than 11. </a:t>
            </a:r>
            <a:r>
              <a:rPr lang="en-US" b="1" dirty="0">
                <a:latin typeface="Cambria" panose="02040503050406030204" pitchFamily="18" charset="0"/>
              </a:rPr>
              <a:t>This is a memory-bound workload. </a:t>
            </a:r>
            <a:endParaRPr lang="en-US" sz="2000" b="1" dirty="0">
              <a:latin typeface="Cambria" panose="02040503050406030204" pitchFamily="18" charset="0"/>
            </a:endParaRPr>
          </a:p>
          <a:p>
            <a:pPr marL="36000" indent="-162000">
              <a:buFont typeface="Arial" panose="020B0604020202020204" pitchFamily="34" charset="0"/>
              <a:buChar char="•"/>
            </a:pPr>
            <a:r>
              <a:rPr lang="en-US" b="1" dirty="0">
                <a:latin typeface="Cambria" panose="02040503050406030204" pitchFamily="18" charset="0"/>
              </a:rPr>
              <a:t>When the pipeline latency</a:t>
            </a:r>
            <a:r>
              <a:rPr lang="en-US" dirty="0">
                <a:latin typeface="Cambria" panose="02040503050406030204" pitchFamily="18" charset="0"/>
              </a:rPr>
              <a:t> for a streaming benchmark (SCALE, TRIAD) </a:t>
            </a:r>
            <a:r>
              <a:rPr lang="en-US" b="1" dirty="0">
                <a:latin typeface="Cambria" panose="02040503050406030204" pitchFamily="18" charset="0"/>
              </a:rPr>
              <a:t>is larger than the MRAM access latency</a:t>
            </a:r>
            <a:r>
              <a:rPr lang="en-US" dirty="0">
                <a:latin typeface="Cambria" panose="02040503050406030204" pitchFamily="18" charset="0"/>
              </a:rPr>
              <a:t>, the performance of a DPU saturates at 11 </a:t>
            </a:r>
            <a:r>
              <a:rPr lang="en-US" dirty="0" err="1">
                <a:latin typeface="Cambria" panose="02040503050406030204" pitchFamily="18" charset="0"/>
              </a:rPr>
              <a:t>tasklets</a:t>
            </a:r>
            <a:r>
              <a:rPr lang="en-US" dirty="0">
                <a:latin typeface="Cambria" panose="02040503050406030204" pitchFamily="18" charset="0"/>
              </a:rPr>
              <a:t>. </a:t>
            </a:r>
            <a:r>
              <a:rPr lang="en-US" b="1" dirty="0">
                <a:latin typeface="Cambria" panose="02040503050406030204" pitchFamily="18" charset="0"/>
              </a:rPr>
              <a:t>This is a compute-bound workload.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872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  <p:bldP spid="13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4019690"/>
            <a:ext cx="8064500" cy="119239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3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DPU: Arithmetic Throughput vs. Operational Intensity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2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7235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50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00C09F-C747-2541-A3E2-DA1C4501C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89" y="2997200"/>
            <a:ext cx="7630365" cy="31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5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0.02269 L 0.05434 -0.10694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-648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Arithmetic Throughput vs. Operational Intensity (I)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6029F-E62B-B040-8938-C00AEE817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527949" cy="561702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Characterize </a:t>
            </a:r>
            <a:r>
              <a:rPr lang="en-US" dirty="0">
                <a:solidFill>
                  <a:srgbClr val="00B050"/>
                </a:solidFill>
              </a:rPr>
              <a:t>memory-bound regions and compute-bound regions</a:t>
            </a:r>
            <a:r>
              <a:rPr lang="en-US" dirty="0"/>
              <a:t> for different datatypes and operations</a:t>
            </a:r>
          </a:p>
          <a:p>
            <a:endParaRPr lang="en-US" dirty="0"/>
          </a:p>
          <a:p>
            <a:r>
              <a:rPr lang="en-US" dirty="0"/>
              <a:t>Microbenchmark</a:t>
            </a:r>
          </a:p>
          <a:p>
            <a:pPr lvl="1"/>
            <a:r>
              <a:rPr lang="en-US" dirty="0"/>
              <a:t>We </a:t>
            </a:r>
            <a:r>
              <a:rPr lang="en-US" dirty="0">
                <a:solidFill>
                  <a:srgbClr val="0070C0"/>
                </a:solidFill>
              </a:rPr>
              <a:t>load one chunk of an MRAM array into WRAM</a:t>
            </a:r>
          </a:p>
          <a:p>
            <a:pPr lvl="1"/>
            <a:r>
              <a:rPr lang="en-US" dirty="0"/>
              <a:t>Perform a </a:t>
            </a:r>
            <a:r>
              <a:rPr lang="en-US" dirty="0">
                <a:solidFill>
                  <a:srgbClr val="00B050"/>
                </a:solidFill>
              </a:rPr>
              <a:t>variable number of operations on the data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Write back </a:t>
            </a:r>
            <a:r>
              <a:rPr lang="en-US" dirty="0"/>
              <a:t>to MRAM</a:t>
            </a:r>
          </a:p>
          <a:p>
            <a:endParaRPr lang="en-US" dirty="0"/>
          </a:p>
          <a:p>
            <a:r>
              <a:rPr lang="en-US" dirty="0"/>
              <a:t>The experiment is inspired by the </a:t>
            </a:r>
            <a:r>
              <a:rPr lang="en-US" dirty="0">
                <a:solidFill>
                  <a:srgbClr val="0070C0"/>
                </a:solidFill>
              </a:rPr>
              <a:t>Roofline model</a:t>
            </a:r>
            <a:r>
              <a:rPr lang="en-US" dirty="0"/>
              <a:t>*</a:t>
            </a:r>
          </a:p>
          <a:p>
            <a:endParaRPr lang="en-US" dirty="0"/>
          </a:p>
          <a:p>
            <a:r>
              <a:rPr lang="en-US" dirty="0"/>
              <a:t>We define </a:t>
            </a:r>
            <a:r>
              <a:rPr lang="en-US" dirty="0">
                <a:solidFill>
                  <a:srgbClr val="C00000"/>
                </a:solidFill>
              </a:rPr>
              <a:t>operational intensity </a:t>
            </a:r>
            <a:r>
              <a:rPr lang="en-US" dirty="0"/>
              <a:t>(OI)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as the number of arithmetic operations performed per byte accessed from MRAM (OP/B)</a:t>
            </a:r>
          </a:p>
          <a:p>
            <a:endParaRPr lang="en-US" dirty="0"/>
          </a:p>
          <a:p>
            <a:r>
              <a:rPr lang="en-US" dirty="0"/>
              <a:t>The pipeline latency changes with the operational intensity, but the MRAM access latency is fixed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558A2-B31E-3240-AD07-810FDA6883D6}"/>
              </a:ext>
            </a:extLst>
          </p:cNvPr>
          <p:cNvSpPr txBox="1"/>
          <p:nvPr/>
        </p:nvSpPr>
        <p:spPr>
          <a:xfrm>
            <a:off x="1581667" y="6553200"/>
            <a:ext cx="6069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*S. Williams et al., “Roofline: An Insightful Visual Performance Model for Multi-core Architectures,” CACM, 2009</a:t>
            </a:r>
          </a:p>
        </p:txBody>
      </p:sp>
    </p:spTree>
    <p:extLst>
      <p:ext uri="{BB962C8B-B14F-4D97-AF65-F5344CB8AC3E}">
        <p14:creationId xmlns:p14="http://schemas.microsoft.com/office/powerpoint/2010/main" val="100400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Arithmetic Throughput vs. Operational Intensity (II)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58A7E4E-46E7-A941-80D3-FF7FD6CFC8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714162"/>
              </p:ext>
            </p:extLst>
          </p:nvPr>
        </p:nvGraphicFramePr>
        <p:xfrm>
          <a:off x="252136" y="1172483"/>
          <a:ext cx="4680000" cy="279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E47C952-0691-0D41-B462-344133A31237}"/>
              </a:ext>
            </a:extLst>
          </p:cNvPr>
          <p:cNvGrpSpPr/>
          <p:nvPr/>
        </p:nvGrpSpPr>
        <p:grpSpPr>
          <a:xfrm>
            <a:off x="925804" y="1172483"/>
            <a:ext cx="2484000" cy="1999152"/>
            <a:chOff x="842679" y="887483"/>
            <a:chExt cx="2484000" cy="1999152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0B65AB58-6E39-E74F-9B09-13663BA35025}"/>
                </a:ext>
              </a:extLst>
            </p:cNvPr>
            <p:cNvSpPr/>
            <p:nvPr/>
          </p:nvSpPr>
          <p:spPr>
            <a:xfrm flipH="1">
              <a:off x="842679" y="887483"/>
              <a:ext cx="2484000" cy="1999152"/>
            </a:xfrm>
            <a:prstGeom prst="rtTriangle">
              <a:avLst/>
            </a:prstGeom>
            <a:solidFill>
              <a:srgbClr val="FF2600">
                <a:alpha val="25098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5D7AB2-F16C-0E43-8506-49F562DF246B}"/>
                </a:ext>
              </a:extLst>
            </p:cNvPr>
            <p:cNvSpPr txBox="1"/>
            <p:nvPr/>
          </p:nvSpPr>
          <p:spPr>
            <a:xfrm>
              <a:off x="1691936" y="2160494"/>
              <a:ext cx="1441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FF0000"/>
                  </a:solidFill>
                </a:rPr>
                <a:t>Memory-bound region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8D4043-BC79-594D-8CAF-AFDF7EA7C71A}"/>
              </a:ext>
            </a:extLst>
          </p:cNvPr>
          <p:cNvGrpSpPr/>
          <p:nvPr/>
        </p:nvGrpSpPr>
        <p:grpSpPr>
          <a:xfrm>
            <a:off x="3155624" y="1172483"/>
            <a:ext cx="1819835" cy="1999152"/>
            <a:chOff x="3072499" y="887483"/>
            <a:chExt cx="1819835" cy="199915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63AC6A-FF2B-4443-8C04-F757D7764BAC}"/>
                </a:ext>
              </a:extLst>
            </p:cNvPr>
            <p:cNvSpPr/>
            <p:nvPr/>
          </p:nvSpPr>
          <p:spPr>
            <a:xfrm>
              <a:off x="3371849" y="887483"/>
              <a:ext cx="1224000" cy="1999152"/>
            </a:xfrm>
            <a:prstGeom prst="rect">
              <a:avLst/>
            </a:prstGeom>
            <a:solidFill>
              <a:srgbClr val="00B0F0">
                <a:alpha val="25098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30D2FD-15B9-3C47-A8D0-D0ABCBE3941B}"/>
                </a:ext>
              </a:extLst>
            </p:cNvPr>
            <p:cNvSpPr txBox="1"/>
            <p:nvPr/>
          </p:nvSpPr>
          <p:spPr>
            <a:xfrm>
              <a:off x="3072499" y="2160494"/>
              <a:ext cx="1819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002060"/>
                  </a:solidFill>
                </a:rPr>
                <a:t>Compute-bound region</a:t>
              </a:r>
            </a:p>
          </p:txBody>
        </p:sp>
      </p:grp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117EF13-2289-E949-B65E-AAAF43AE5D4F}"/>
              </a:ext>
            </a:extLst>
          </p:cNvPr>
          <p:cNvSpPr/>
          <p:nvPr/>
        </p:nvSpPr>
        <p:spPr>
          <a:xfrm>
            <a:off x="5137078" y="1053733"/>
            <a:ext cx="3491347" cy="14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In the </a:t>
            </a:r>
            <a:r>
              <a:rPr lang="en-US" sz="2200" dirty="0">
                <a:solidFill>
                  <a:srgbClr val="FF0000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memory-bound region</a:t>
            </a:r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, the arithmetic throughput increases with the operational intensity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744CA7D-8B32-0243-885E-B5D0E4098157}"/>
              </a:ext>
            </a:extLst>
          </p:cNvPr>
          <p:cNvSpPr/>
          <p:nvPr/>
        </p:nvSpPr>
        <p:spPr>
          <a:xfrm>
            <a:off x="5137077" y="2685989"/>
            <a:ext cx="3491347" cy="14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In the </a:t>
            </a:r>
            <a:r>
              <a:rPr lang="en-US" sz="2200" dirty="0">
                <a:solidFill>
                  <a:srgbClr val="0070C0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compute-bound region</a:t>
            </a:r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, the arithmetic throughput is flat at its maximum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D9559C1-0047-5C43-AE57-37811C246327}"/>
              </a:ext>
            </a:extLst>
          </p:cNvPr>
          <p:cNvSpPr/>
          <p:nvPr/>
        </p:nvSpPr>
        <p:spPr>
          <a:xfrm>
            <a:off x="464214" y="4298099"/>
            <a:ext cx="8215572" cy="1164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The </a:t>
            </a:r>
            <a:r>
              <a:rPr lang="en-US" sz="2200" i="1" dirty="0">
                <a:solidFill>
                  <a:srgbClr val="C00000"/>
                </a:solidFill>
                <a:latin typeface="Candara" panose="020E0502030303020204" pitchFamily="34" charset="0"/>
              </a:rPr>
              <a:t>throughput saturation point </a:t>
            </a:r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is the operational intensity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where the transition between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the memory-bound region and the compute-bound region happens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D25F215-D3B2-E442-A8A6-6C42B6FD453A}"/>
              </a:ext>
            </a:extLst>
          </p:cNvPr>
          <p:cNvSpPr/>
          <p:nvPr/>
        </p:nvSpPr>
        <p:spPr>
          <a:xfrm>
            <a:off x="464214" y="5615161"/>
            <a:ext cx="8215572" cy="7179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throughput saturation point is as low as ¼ OP/B, 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i.e., </a:t>
            </a:r>
            <a:r>
              <a:rPr lang="en-US" sz="2200" dirty="0">
                <a:solidFill>
                  <a:schemeClr val="accent4"/>
                </a:solidFill>
                <a:latin typeface="Candara" panose="020E0502030303020204" pitchFamily="34" charset="0"/>
              </a:rPr>
              <a:t>1 integer addition per every 32-bit element </a:t>
            </a:r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fetched</a:t>
            </a:r>
          </a:p>
        </p:txBody>
      </p:sp>
    </p:spTree>
    <p:extLst>
      <p:ext uri="{BB962C8B-B14F-4D97-AF65-F5344CB8AC3E}">
        <p14:creationId xmlns:p14="http://schemas.microsoft.com/office/powerpoint/2010/main" val="230935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8" grpId="0" animBg="1"/>
      <p:bldP spid="19" grpId="0" animBg="1"/>
      <p:bldP spid="20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Arithmetic Throughput vs. Operational Intensity (III)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3D0DE-5C84-6441-A92C-A7033691C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2" y="887483"/>
            <a:ext cx="7162800" cy="43580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F59E24-E535-D64D-85B0-011BC9DB4A07}"/>
              </a:ext>
            </a:extLst>
          </p:cNvPr>
          <p:cNvCxnSpPr/>
          <p:nvPr/>
        </p:nvCxnSpPr>
        <p:spPr>
          <a:xfrm>
            <a:off x="3491346" y="950027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41E883-1B60-4245-BEE3-A3E5A2C7E597}"/>
              </a:ext>
            </a:extLst>
          </p:cNvPr>
          <p:cNvCxnSpPr/>
          <p:nvPr/>
        </p:nvCxnSpPr>
        <p:spPr>
          <a:xfrm>
            <a:off x="6458197" y="950027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DA803C-B0CE-994D-8E7E-4D96E70BB85C}"/>
              </a:ext>
            </a:extLst>
          </p:cNvPr>
          <p:cNvCxnSpPr/>
          <p:nvPr/>
        </p:nvCxnSpPr>
        <p:spPr>
          <a:xfrm>
            <a:off x="2693720" y="3133108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F0991-694A-0049-95C4-DF5503B8DF81}"/>
              </a:ext>
            </a:extLst>
          </p:cNvPr>
          <p:cNvCxnSpPr/>
          <p:nvPr/>
        </p:nvCxnSpPr>
        <p:spPr>
          <a:xfrm>
            <a:off x="6054437" y="3133108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F943DF7-74DB-8946-95D6-77B823ED7BC0}"/>
              </a:ext>
            </a:extLst>
          </p:cNvPr>
          <p:cNvSpPr/>
          <p:nvPr/>
        </p:nvSpPr>
        <p:spPr>
          <a:xfrm>
            <a:off x="455254" y="4502818"/>
            <a:ext cx="8213894" cy="1904237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1D68544-6280-0F44-AB25-3F08225D1E62}"/>
              </a:ext>
            </a:extLst>
          </p:cNvPr>
          <p:cNvSpPr/>
          <p:nvPr/>
        </p:nvSpPr>
        <p:spPr>
          <a:xfrm>
            <a:off x="455254" y="4502813"/>
            <a:ext cx="8213894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759750-D689-3844-B105-218E641961E8}"/>
              </a:ext>
            </a:extLst>
          </p:cNvPr>
          <p:cNvSpPr txBox="1"/>
          <p:nvPr/>
        </p:nvSpPr>
        <p:spPr>
          <a:xfrm>
            <a:off x="465892" y="4929727"/>
            <a:ext cx="8213894" cy="1477328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The arithmetic throughput of a DRAM Processing Unit (DPU) saturates at low or very low operational intensity</a:t>
            </a:r>
            <a:r>
              <a:rPr lang="en-US" dirty="0">
                <a:latin typeface="Cambria" panose="02040503050406030204" pitchFamily="18" charset="0"/>
              </a:rPr>
              <a:t> (e.g., 1 integer addition per 32-bit element). Thus, </a:t>
            </a:r>
            <a:r>
              <a:rPr lang="en-US" b="1" dirty="0">
                <a:latin typeface="Cambria" panose="02040503050406030204" pitchFamily="18" charset="0"/>
              </a:rPr>
              <a:t>the DPU is fundamentally a compute-bound processor.</a:t>
            </a:r>
            <a:r>
              <a:rPr lang="en-US" dirty="0">
                <a:latin typeface="Cambria" panose="02040503050406030204" pitchFamily="18" charset="0"/>
              </a:rPr>
              <a:t> </a:t>
            </a:r>
            <a:endParaRPr lang="en-US" sz="2000" dirty="0">
              <a:latin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</a:rPr>
              <a:t>We expect </a:t>
            </a:r>
            <a:r>
              <a:rPr lang="en-US" b="1" dirty="0">
                <a:latin typeface="Cambria" panose="02040503050406030204" pitchFamily="18" charset="0"/>
              </a:rPr>
              <a:t>most real-world workloads be compute-bound in the UPMEM PIM architecture</a:t>
            </a:r>
            <a:r>
              <a:rPr lang="en-US" dirty="0">
                <a:latin typeface="Cambria" panose="02040503050406030204" pitchFamily="18" charset="0"/>
              </a:rPr>
              <a:t>. </a:t>
            </a:r>
            <a:endParaRPr lang="en-U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13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78200" y="4233112"/>
            <a:ext cx="8787600" cy="8280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D019095-9E32-434D-84CE-951BD5CF7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331184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Data Movement in Computing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08719"/>
            <a:ext cx="8610600" cy="2060794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7030A0"/>
                </a:solidFill>
                <a:cs typeface="Adobe Garamond Pro"/>
              </a:rPr>
              <a:t>Data movement </a:t>
            </a:r>
            <a:r>
              <a:rPr lang="en-US" sz="2200" dirty="0">
                <a:cs typeface="Adobe Garamond Pro"/>
              </a:rPr>
              <a:t>dominates </a:t>
            </a:r>
            <a:r>
              <a:rPr lang="en-US" sz="2200" dirty="0">
                <a:solidFill>
                  <a:srgbClr val="0070C0"/>
                </a:solidFill>
                <a:cs typeface="Adobe Garamond Pro"/>
              </a:rPr>
              <a:t>performance and</a:t>
            </a:r>
            <a:r>
              <a:rPr lang="en-US" sz="2200" dirty="0">
                <a:solidFill>
                  <a:srgbClr val="FF0000"/>
                </a:solidFill>
                <a:cs typeface="Adobe Garamond Pro"/>
              </a:rPr>
              <a:t> </a:t>
            </a:r>
            <a:r>
              <a:rPr lang="en-US" sz="2200" dirty="0">
                <a:cs typeface="Adobe Garamond Pro"/>
              </a:rPr>
              <a:t>is a major system </a:t>
            </a:r>
            <a:r>
              <a:rPr lang="en-US" sz="2200" dirty="0">
                <a:solidFill>
                  <a:srgbClr val="C00000"/>
                </a:solidFill>
                <a:cs typeface="Adobe Garamond Pro"/>
              </a:rPr>
              <a:t>energy bottleneck</a:t>
            </a:r>
          </a:p>
          <a:p>
            <a:r>
              <a:rPr lang="en-US" sz="2200" dirty="0">
                <a:solidFill>
                  <a:srgbClr val="C00000"/>
                </a:solidFill>
                <a:cs typeface="Adobe Garamond Pro"/>
              </a:rPr>
              <a:t>Total system energy</a:t>
            </a:r>
            <a:r>
              <a:rPr lang="en-US" sz="2200" dirty="0">
                <a:cs typeface="Adobe Garamond Pro"/>
              </a:rPr>
              <a:t>: data movement accounts for </a:t>
            </a:r>
          </a:p>
          <a:p>
            <a:pPr lvl="1"/>
            <a:r>
              <a:rPr lang="en-US" sz="1800" dirty="0">
                <a:cs typeface="Adobe Garamond Pro"/>
              </a:rPr>
              <a:t>62% in consumer applications</a:t>
            </a:r>
            <a:r>
              <a:rPr lang="en-US" sz="1800" baseline="30000" dirty="0"/>
              <a:t>✻</a:t>
            </a:r>
            <a:r>
              <a:rPr lang="en-US" sz="1800" dirty="0">
                <a:cs typeface="Adobe Garamond Pro"/>
              </a:rPr>
              <a:t>, </a:t>
            </a:r>
          </a:p>
          <a:p>
            <a:pPr lvl="1"/>
            <a:r>
              <a:rPr lang="en-US" sz="1800" dirty="0">
                <a:cs typeface="Adobe Garamond Pro"/>
              </a:rPr>
              <a:t>40% in scientific applications</a:t>
            </a:r>
            <a:r>
              <a:rPr lang="en-US" sz="1800" baseline="30000" dirty="0"/>
              <a:t>★</a:t>
            </a:r>
            <a:r>
              <a:rPr lang="en-US" sz="1800" dirty="0">
                <a:cs typeface="Adobe Garamond Pro"/>
              </a:rPr>
              <a:t>, </a:t>
            </a:r>
          </a:p>
          <a:p>
            <a:pPr lvl="1"/>
            <a:r>
              <a:rPr lang="en-US" sz="1800" dirty="0">
                <a:cs typeface="Adobe Garamond Pro"/>
              </a:rPr>
              <a:t>35% in mobile  applications</a:t>
            </a:r>
            <a:r>
              <a:rPr lang="en-US" sz="1800" baseline="30000" dirty="0"/>
              <a:t>☆</a:t>
            </a:r>
            <a:endParaRPr lang="en-US" sz="1800" dirty="0">
              <a:cs typeface="Adobe Garamond Pro"/>
            </a:endParaRPr>
          </a:p>
          <a:p>
            <a:pPr lvl="1"/>
            <a:endParaRPr lang="en-US" sz="2200" dirty="0">
              <a:solidFill>
                <a:srgbClr val="C00000"/>
              </a:solidFill>
              <a:cs typeface="Adobe Garamond Pr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300" y="5923671"/>
            <a:ext cx="74895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aseline="30000" dirty="0"/>
              <a:t>✻ </a:t>
            </a:r>
            <a:r>
              <a:rPr lang="en-US" sz="1000" dirty="0" err="1"/>
              <a:t>Boroumand</a:t>
            </a:r>
            <a:r>
              <a:rPr lang="en-US" sz="1000" dirty="0"/>
              <a:t> et al., “Google Workloads for Consumer Devices: Mitigating Data Movement Bottlenecks,” ASPLOS 2018</a:t>
            </a:r>
          </a:p>
          <a:p>
            <a:r>
              <a:rPr lang="en-US" sz="1000" baseline="30000" dirty="0"/>
              <a:t>★ </a:t>
            </a:r>
            <a:r>
              <a:rPr lang="en-US" sz="1000" dirty="0" err="1"/>
              <a:t>Kestor</a:t>
            </a:r>
            <a:r>
              <a:rPr lang="en-US" sz="1000" dirty="0"/>
              <a:t> et al., “Quantifying the Energy Cost of Data Movement in Scientific Applications,” IISWC 2013 </a:t>
            </a:r>
          </a:p>
          <a:p>
            <a:r>
              <a:rPr lang="en-US" sz="1000" baseline="30000" dirty="0"/>
              <a:t>☆ </a:t>
            </a:r>
            <a:r>
              <a:rPr lang="en-US" sz="1000" dirty="0" err="1"/>
              <a:t>Pandiyan</a:t>
            </a:r>
            <a:r>
              <a:rPr lang="en-US" sz="1000" dirty="0"/>
              <a:t> and Wu, “Quantifying the energy cost of data movement for emerging smart phone workloads on mobile platforms,” IISWC 2014</a:t>
            </a:r>
          </a:p>
        </p:txBody>
      </p:sp>
      <p:cxnSp>
        <p:nvCxnSpPr>
          <p:cNvPr id="10" name="Curved Connector 9"/>
          <p:cNvCxnSpPr/>
          <p:nvPr/>
        </p:nvCxnSpPr>
        <p:spPr>
          <a:xfrm rot="5400000">
            <a:off x="4328592" y="3380992"/>
            <a:ext cx="914400" cy="609600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092280" y="3685792"/>
            <a:ext cx="990600" cy="2057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DRAM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5652120" y="4523992"/>
            <a:ext cx="1387896" cy="3810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Curved Connector 13"/>
          <p:cNvCxnSpPr/>
          <p:nvPr/>
        </p:nvCxnSpPr>
        <p:spPr>
          <a:xfrm rot="16200000" flipH="1">
            <a:off x="5814492" y="3419092"/>
            <a:ext cx="990600" cy="609600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01344" y="2825182"/>
            <a:ext cx="27469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7030A0"/>
                </a:solidFill>
              </a:rPr>
              <a:t>Data Movement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9592" y="3360672"/>
            <a:ext cx="4648200" cy="2458720"/>
          </a:xfrm>
          <a:prstGeom prst="roundRect">
            <a:avLst/>
          </a:prstGeom>
          <a:solidFill>
            <a:schemeClr val="lt1">
              <a:alpha val="0"/>
            </a:schemeClr>
          </a:solidFill>
          <a:ln w="38100" cmpd="sng">
            <a:solidFill>
              <a:srgbClr val="00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98801" y="4310632"/>
            <a:ext cx="958117" cy="558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GPU</a:t>
            </a:r>
            <a:endParaRPr lang="en-US" sz="1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161246" y="4031232"/>
            <a:ext cx="46482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22" name="Rounded Rectangle 21"/>
          <p:cNvSpPr/>
          <p:nvPr/>
        </p:nvSpPr>
        <p:spPr>
          <a:xfrm>
            <a:off x="1098801" y="3584192"/>
            <a:ext cx="830847" cy="55880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CPU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231606" y="3640072"/>
            <a:ext cx="830847" cy="55880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CPU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6322" y="3322722"/>
            <a:ext cx="897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58872" y="3751832"/>
            <a:ext cx="464820" cy="1117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L2</a:t>
            </a: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88933" y="5372352"/>
            <a:ext cx="796834" cy="335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Video Decoder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337992" y="4295392"/>
            <a:ext cx="1524000" cy="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>
          <a:xfrm flipH="1">
            <a:off x="2161246" y="4590032"/>
            <a:ext cx="464820" cy="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29" name="Rounded Rectangle 28"/>
          <p:cNvSpPr/>
          <p:nvPr/>
        </p:nvSpPr>
        <p:spPr>
          <a:xfrm>
            <a:off x="1098801" y="5372352"/>
            <a:ext cx="796834" cy="335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Video Encoder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880792" y="5362192"/>
            <a:ext cx="796834" cy="3352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Audio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795192" y="5362192"/>
            <a:ext cx="796834" cy="34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000000"/>
                </a:solidFill>
              </a:rPr>
              <a:t>Display Engine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5090592" y="3761992"/>
            <a:ext cx="13064" cy="1905000"/>
          </a:xfrm>
          <a:prstGeom prst="straightConnector1">
            <a:avLst/>
          </a:prstGeom>
          <a:noFill/>
          <a:ln w="5715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>
          <a:xfrm flipH="1">
            <a:off x="1165204" y="4981192"/>
            <a:ext cx="3772988" cy="0"/>
          </a:xfrm>
          <a:prstGeom prst="straightConnector1">
            <a:avLst/>
          </a:prstGeom>
          <a:noFill/>
          <a:ln w="38100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>
          <a:xfrm>
            <a:off x="2387350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>
          <a:xfrm>
            <a:off x="1497218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>
          <a:xfrm>
            <a:off x="3261792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>
          <a:xfrm>
            <a:off x="4176192" y="4981192"/>
            <a:ext cx="0" cy="335280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FF37F64-70C8-0A4A-B569-3AE4C13C697B}"/>
              </a:ext>
            </a:extLst>
          </p:cNvPr>
          <p:cNvSpPr/>
          <p:nvPr/>
        </p:nvSpPr>
        <p:spPr>
          <a:xfrm>
            <a:off x="86335" y="872859"/>
            <a:ext cx="8968313" cy="5580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EDEE890-968C-4847-BCA7-3ED36572ED4E}"/>
              </a:ext>
            </a:extLst>
          </p:cNvPr>
          <p:cNvSpPr/>
          <p:nvPr/>
        </p:nvSpPr>
        <p:spPr>
          <a:xfrm>
            <a:off x="178200" y="3623917"/>
            <a:ext cx="8787600" cy="15853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08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Candara" panose="020E0502030303020204" pitchFamily="34" charset="0"/>
              </a:rPr>
              <a:t>Processing-In-Memory</a:t>
            </a:r>
            <a:r>
              <a:rPr lang="en-US" sz="3200" dirty="0">
                <a:solidFill>
                  <a:schemeClr val="accent6"/>
                </a:solidFill>
                <a:latin typeface="Candara" panose="020E0502030303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proposes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andara" panose="020E0502030303020204" pitchFamily="34" charset="0"/>
              </a:rPr>
              <a:t>computing where it makes sense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(where data resides)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99B1E088-C508-1642-B71B-D6FEF9AF19AD}"/>
              </a:ext>
            </a:extLst>
          </p:cNvPr>
          <p:cNvSpPr/>
          <p:nvPr/>
        </p:nvSpPr>
        <p:spPr>
          <a:xfrm>
            <a:off x="178200" y="2403289"/>
            <a:ext cx="8787600" cy="102156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ndara" panose="020E0502030303020204" pitchFamily="34" charset="0"/>
              </a:rPr>
              <a:t>Compute systems should be more </a:t>
            </a:r>
            <a:r>
              <a:rPr lang="en-US" sz="2800" dirty="0">
                <a:solidFill>
                  <a:srgbClr val="FFC000"/>
                </a:solidFill>
                <a:latin typeface="Candara" panose="020E0502030303020204" pitchFamily="34" charset="0"/>
              </a:rPr>
              <a:t>data-centric</a:t>
            </a:r>
          </a:p>
        </p:txBody>
      </p:sp>
    </p:spTree>
    <p:extLst>
      <p:ext uri="{BB962C8B-B14F-4D97-AF65-F5344CB8AC3E}">
        <p14:creationId xmlns:p14="http://schemas.microsoft.com/office/powerpoint/2010/main" val="193043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7D8184-6769-2A4E-B4D0-B4EA4A0F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779046" cy="5293805"/>
          </a:xfrm>
        </p:spPr>
        <p:txBody>
          <a:bodyPr>
            <a:normAutofit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A </a:t>
            </a:r>
            <a:r>
              <a:rPr lang="en-US" dirty="0">
                <a:solidFill>
                  <a:srgbClr val="0070C0"/>
                </a:solidFill>
              </a:rPr>
              <a:t>common set of workloads</a:t>
            </a:r>
            <a:r>
              <a:rPr lang="en-US" dirty="0"/>
              <a:t> that can be used to </a:t>
            </a:r>
          </a:p>
          <a:p>
            <a:pPr lvl="2"/>
            <a:r>
              <a:rPr lang="en-US" dirty="0"/>
              <a:t>evaluate the UPMEM PIM architecture,</a:t>
            </a:r>
          </a:p>
          <a:p>
            <a:pPr lvl="2"/>
            <a:r>
              <a:rPr lang="en-US" dirty="0"/>
              <a:t>compare software improvements and compilers,</a:t>
            </a:r>
          </a:p>
          <a:p>
            <a:pPr lvl="2"/>
            <a:r>
              <a:rPr lang="en-US" dirty="0"/>
              <a:t>compare future PIM architectures and hardware</a:t>
            </a:r>
          </a:p>
          <a:p>
            <a:endParaRPr lang="en-US" dirty="0"/>
          </a:p>
          <a:p>
            <a:r>
              <a:rPr lang="en-US" dirty="0"/>
              <a:t>Two key selection criteria:</a:t>
            </a:r>
          </a:p>
          <a:p>
            <a:pPr lvl="1"/>
            <a:r>
              <a:rPr lang="en-US" dirty="0"/>
              <a:t>Selected workloads from </a:t>
            </a:r>
            <a:r>
              <a:rPr lang="en-US" dirty="0">
                <a:solidFill>
                  <a:srgbClr val="00B050"/>
                </a:solidFill>
              </a:rPr>
              <a:t>different application domains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Memory-bound workloads </a:t>
            </a:r>
            <a:r>
              <a:rPr lang="en-US" dirty="0"/>
              <a:t>on processor-centric architectures</a:t>
            </a:r>
          </a:p>
          <a:p>
            <a:pPr lvl="1"/>
            <a:endParaRPr lang="en-US" dirty="0"/>
          </a:p>
          <a:p>
            <a:r>
              <a:rPr lang="en-US" dirty="0"/>
              <a:t>14 different workloads, 16 different benchmarks*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A56-4D1B-DD40-99B2-114152D0331D}"/>
              </a:ext>
            </a:extLst>
          </p:cNvPr>
          <p:cNvSpPr txBox="1"/>
          <p:nvPr/>
        </p:nvSpPr>
        <p:spPr>
          <a:xfrm>
            <a:off x="2852619" y="6545765"/>
            <a:ext cx="4071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*There are two versions for two of the workloads (HST, SCAN).</a:t>
            </a:r>
          </a:p>
        </p:txBody>
      </p:sp>
    </p:spTree>
    <p:extLst>
      <p:ext uri="{BB962C8B-B14F-4D97-AF65-F5344CB8AC3E}">
        <p14:creationId xmlns:p14="http://schemas.microsoft.com/office/powerpoint/2010/main" val="231857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Benchmarks: Application Domains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42219D4-777D-6E42-9BED-8AB0204C0E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4073816"/>
              </p:ext>
            </p:extLst>
          </p:nvPr>
        </p:nvGraphicFramePr>
        <p:xfrm>
          <a:off x="168275" y="936626"/>
          <a:ext cx="8894763" cy="543151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964921">
                  <a:extLst>
                    <a:ext uri="{9D8B030D-6E8A-4147-A177-3AD203B41FA5}">
                      <a16:colId xmlns:a16="http://schemas.microsoft.com/office/drawing/2014/main" val="1839206127"/>
                    </a:ext>
                  </a:extLst>
                </a:gridCol>
                <a:gridCol w="4165675">
                  <a:extLst>
                    <a:ext uri="{9D8B030D-6E8A-4147-A177-3AD203B41FA5}">
                      <a16:colId xmlns:a16="http://schemas.microsoft.com/office/drawing/2014/main" val="3573282612"/>
                    </a:ext>
                  </a:extLst>
                </a:gridCol>
                <a:gridCol w="1764167">
                  <a:extLst>
                    <a:ext uri="{9D8B030D-6E8A-4147-A177-3AD203B41FA5}">
                      <a16:colId xmlns:a16="http://schemas.microsoft.com/office/drawing/2014/main" val="362133022"/>
                    </a:ext>
                  </a:extLst>
                </a:gridCol>
              </a:tblGrid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Domain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Benchmark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Short name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804337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Dense linear algebra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Vector Addition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190206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Matrix-Vector Multiply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GEMV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124206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Sparse linear algebra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Sparse Matrix-Vector Multiply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Candara" panose="020E0502030303020204" pitchFamily="34" charset="0"/>
                        </a:rPr>
                        <a:t>SpMV</a:t>
                      </a:r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201907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Databases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Select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34675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232571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Data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Binary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451127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Time Series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08381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Graph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Breadth-First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081438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Neural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Multilayer Perceptron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MLP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520618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Bioinformatics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Needleman-Wunsch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205944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processing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histogram (short)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HST-S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293920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histogram (large)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HST-L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467408"/>
                  </a:ext>
                </a:extLst>
              </a:tr>
              <a:tr h="319501">
                <a:tc rowSpan="4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Parallel primitives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Reduction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272034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Prefix sum (scan-scan-add)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SCAN-SSA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235633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Prefix sum (reduce-scan-scan)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SCAN-RSS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45761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Matrix transposition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461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04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83F1047-015F-EB4A-87A9-CA3BA6F28135}"/>
              </a:ext>
            </a:extLst>
          </p:cNvPr>
          <p:cNvGrpSpPr/>
          <p:nvPr/>
        </p:nvGrpSpPr>
        <p:grpSpPr>
          <a:xfrm>
            <a:off x="1605868" y="1936544"/>
            <a:ext cx="4032607" cy="2420014"/>
            <a:chOff x="1077871" y="272386"/>
            <a:chExt cx="3303777" cy="197063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3B38D0-DBB4-3E4D-88F0-E62285E416CC}"/>
                </a:ext>
              </a:extLst>
            </p:cNvPr>
            <p:cNvSpPr/>
            <p:nvPr/>
          </p:nvSpPr>
          <p:spPr>
            <a:xfrm>
              <a:off x="2565902" y="278736"/>
              <a:ext cx="1815746" cy="19642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600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4EF3E92-F297-0346-B557-F78C8A1FBE01}"/>
                </a:ext>
              </a:extLst>
            </p:cNvPr>
            <p:cNvSpPr/>
            <p:nvPr/>
          </p:nvSpPr>
          <p:spPr>
            <a:xfrm>
              <a:off x="1077871" y="272386"/>
              <a:ext cx="2796130" cy="853732"/>
            </a:xfrm>
            <a:prstGeom prst="triangle">
              <a:avLst>
                <a:gd name="adj" fmla="val 532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98E2FB-C354-CB45-A1A3-FA799E597BA1}"/>
                </a:ext>
              </a:extLst>
            </p:cNvPr>
            <p:cNvSpPr/>
            <p:nvPr/>
          </p:nvSpPr>
          <p:spPr>
            <a:xfrm>
              <a:off x="1093771" y="1126118"/>
              <a:ext cx="1484833" cy="1116906"/>
            </a:xfrm>
            <a:prstGeom prst="rect">
              <a:avLst/>
            </a:prstGeom>
            <a:grpFill/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60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6635C7-EB81-FB47-8C79-C67F8E69B45F}"/>
              </a:ext>
            </a:extLst>
          </p:cNvPr>
          <p:cNvCxnSpPr/>
          <p:nvPr/>
        </p:nvCxnSpPr>
        <p:spPr>
          <a:xfrm flipV="1">
            <a:off x="1625277" y="1928763"/>
            <a:ext cx="4019291" cy="234220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DA3F4-600C-BC45-BE3A-E9C292B6F12C}"/>
              </a:ext>
            </a:extLst>
          </p:cNvPr>
          <p:cNvCxnSpPr/>
          <p:nvPr/>
        </p:nvCxnSpPr>
        <p:spPr>
          <a:xfrm>
            <a:off x="3397497" y="1928762"/>
            <a:ext cx="481146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485349-9D21-B349-849C-EE276940B779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615117" y="1928777"/>
            <a:ext cx="1785740" cy="10426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BEF336D-2DEB-D946-9D15-EC31EF4034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025565"/>
              </p:ext>
            </p:extLst>
          </p:nvPr>
        </p:nvGraphicFramePr>
        <p:xfrm>
          <a:off x="527997" y="1664158"/>
          <a:ext cx="7920000" cy="352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12">
            <a:extLst>
              <a:ext uri="{FF2B5EF4-FFF2-40B4-BE49-F238E27FC236}">
                <a16:creationId xmlns:a16="http://schemas.microsoft.com/office/drawing/2014/main" id="{A4FCD16C-1481-B44C-93F3-54AB19B579EB}"/>
              </a:ext>
            </a:extLst>
          </p:cNvPr>
          <p:cNvSpPr txBox="1"/>
          <p:nvPr/>
        </p:nvSpPr>
        <p:spPr>
          <a:xfrm>
            <a:off x="6044877" y="1877518"/>
            <a:ext cx="2571125" cy="2801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Peak compute</a:t>
            </a:r>
            <a:r>
              <a:rPr lang="en-US" sz="1400" baseline="0"/>
              <a:t> performance</a:t>
            </a:r>
            <a:endParaRPr lang="en-US" sz="1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504B2-5B42-7E4D-AA84-E802F73D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Roofline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708F1-8C29-7644-B831-B18AA4778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 Advisor on an Intel Xeon E3-1225 v6 CPU</a:t>
            </a:r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6EC04833-5240-1B4B-9210-533FDFA03F78}"/>
              </a:ext>
            </a:extLst>
          </p:cNvPr>
          <p:cNvSpPr txBox="1"/>
          <p:nvPr/>
        </p:nvSpPr>
        <p:spPr>
          <a:xfrm rot="19781696">
            <a:off x="1564317" y="3810845"/>
            <a:ext cx="671457" cy="32409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DRAM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E89CC645-8B9D-8544-9599-F406B8042131}"/>
              </a:ext>
            </a:extLst>
          </p:cNvPr>
          <p:cNvSpPr txBox="1"/>
          <p:nvPr/>
        </p:nvSpPr>
        <p:spPr>
          <a:xfrm rot="19781696">
            <a:off x="1581862" y="2589041"/>
            <a:ext cx="384912" cy="3130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L3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A1BBE4C-4E9E-C849-AA62-8AEFC3EF8D9B}"/>
              </a:ext>
            </a:extLst>
          </p:cNvPr>
          <p:cNvSpPr/>
          <p:nvPr/>
        </p:nvSpPr>
        <p:spPr>
          <a:xfrm>
            <a:off x="178200" y="5374639"/>
            <a:ext cx="8787600" cy="7160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All workloads fall in the </a:t>
            </a:r>
            <a:r>
              <a:rPr lang="en-US" sz="2400" dirty="0">
                <a:solidFill>
                  <a:srgbClr val="0070C0"/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memory-bound area of the Roofline</a:t>
            </a:r>
          </a:p>
        </p:txBody>
      </p:sp>
    </p:spTree>
    <p:extLst>
      <p:ext uri="{BB962C8B-B14F-4D97-AF65-F5344CB8AC3E}">
        <p14:creationId xmlns:p14="http://schemas.microsoft.com/office/powerpoint/2010/main" val="328266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/>
        </p:bldSub>
      </p:bldGraphic>
      <p:bldP spid="9" grpId="0"/>
      <p:bldP spid="3" grpId="0" build="p"/>
      <p:bldP spid="10" grpId="0"/>
      <p:bldP spid="11" grpId="0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F2D2EF-06EC-2A49-9BCD-BE2A25057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5206"/>
            <a:ext cx="9144000" cy="28025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Benchmarks: Diversity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7D8184-6769-2A4E-B4D0-B4EA4A0F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</p:spPr>
        <p:txBody>
          <a:bodyPr>
            <a:normAutofit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 are diverse: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Memory access patterns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Operations and datatypes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Communication/synchronization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AEED7-AC85-8348-864C-5532EAC19F1E}"/>
              </a:ext>
            </a:extLst>
          </p:cNvPr>
          <p:cNvSpPr/>
          <p:nvPr/>
        </p:nvSpPr>
        <p:spPr>
          <a:xfrm>
            <a:off x="3614569" y="2949535"/>
            <a:ext cx="1812550" cy="273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4D38C-CA0F-EE44-8D92-DCD5DB03D5F6}"/>
              </a:ext>
            </a:extLst>
          </p:cNvPr>
          <p:cNvSpPr/>
          <p:nvPr/>
        </p:nvSpPr>
        <p:spPr>
          <a:xfrm>
            <a:off x="5466080" y="2949535"/>
            <a:ext cx="1645920" cy="273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24209F-B4E6-6040-8CD1-71212F5A3AEF}"/>
              </a:ext>
            </a:extLst>
          </p:cNvPr>
          <p:cNvSpPr/>
          <p:nvPr/>
        </p:nvSpPr>
        <p:spPr>
          <a:xfrm>
            <a:off x="7150960" y="2949535"/>
            <a:ext cx="1951613" cy="273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69011" y="5111634"/>
            <a:ext cx="8787600" cy="83196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C305AA6-E8C9-FB4C-817B-0029654B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6801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evaluate the </a:t>
            </a:r>
            <a:r>
              <a:rPr lang="en-US" dirty="0">
                <a:solidFill>
                  <a:srgbClr val="C00000"/>
                </a:solidFill>
              </a:rPr>
              <a:t>16 </a:t>
            </a:r>
            <a:r>
              <a:rPr lang="en-US" dirty="0" err="1">
                <a:solidFill>
                  <a:srgbClr val="C00000"/>
                </a:solidFill>
              </a:rPr>
              <a:t>PrIM</a:t>
            </a:r>
            <a:r>
              <a:rPr lang="en-US" dirty="0">
                <a:solidFill>
                  <a:srgbClr val="C00000"/>
                </a:solidFill>
              </a:rPr>
              <a:t> benchmarks on two UPMEM-based systems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2,556-DPU system</a:t>
            </a:r>
          </a:p>
          <a:p>
            <a:pPr lvl="1"/>
            <a:r>
              <a:rPr lang="en-US" dirty="0"/>
              <a:t>640-DPU system</a:t>
            </a:r>
          </a:p>
          <a:p>
            <a:r>
              <a:rPr lang="en-US" dirty="0">
                <a:solidFill>
                  <a:srgbClr val="0070C0"/>
                </a:solidFill>
              </a:rPr>
              <a:t>Strong and weak scaling experiments</a:t>
            </a:r>
            <a:r>
              <a:rPr lang="en-US" dirty="0"/>
              <a:t> on the 2,556-DPU system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1 DPU</a:t>
            </a:r>
            <a:r>
              <a:rPr lang="en-US" dirty="0"/>
              <a:t> with different numbers of </a:t>
            </a:r>
            <a:r>
              <a:rPr lang="en-US" dirty="0" err="1"/>
              <a:t>tasklets</a:t>
            </a:r>
            <a:endParaRPr lang="en-US" dirty="0"/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 (strong and weak)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32 ranks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41602B1-C5DD-0F49-B47D-31A2EF1A63C8}"/>
              </a:ext>
            </a:extLst>
          </p:cNvPr>
          <p:cNvSpPr/>
          <p:nvPr/>
        </p:nvSpPr>
        <p:spPr>
          <a:xfrm>
            <a:off x="178200" y="5145743"/>
            <a:ext cx="8787600" cy="5519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rgbClr val="C00000"/>
                </a:solidFill>
                <a:latin typeface="Candara" panose="020E0502030303020204" pitchFamily="34" charset="0"/>
              </a:rPr>
              <a:t>Strong scaling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 refers to how the execution time of a program solving a particular problem varies </a:t>
            </a:r>
            <a:r>
              <a:rPr lang="en-US" sz="1600" dirty="0">
                <a:solidFill>
                  <a:srgbClr val="0070C0"/>
                </a:solidFill>
                <a:latin typeface="Candara" panose="020E0502030303020204" pitchFamily="34" charset="0"/>
              </a:rPr>
              <a:t>with the number of processors for a fixed problem size</a:t>
            </a:r>
            <a:endParaRPr lang="en-US" sz="16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750B84-15C2-184F-A6B8-5FEBD953F55A}"/>
              </a:ext>
            </a:extLst>
          </p:cNvPr>
          <p:cNvSpPr/>
          <p:nvPr/>
        </p:nvSpPr>
        <p:spPr>
          <a:xfrm>
            <a:off x="178200" y="5779994"/>
            <a:ext cx="8787600" cy="5519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rgbClr val="C00000"/>
                </a:solidFill>
                <a:latin typeface="Candara" panose="020E0502030303020204" pitchFamily="34" charset="0"/>
              </a:rPr>
              <a:t>Weak scaling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 refers to how the execution time of a program solving a particular problem varies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with the number of processors </a:t>
            </a:r>
            <a:r>
              <a:rPr lang="en-US" sz="1600" dirty="0">
                <a:solidFill>
                  <a:srgbClr val="0070C0"/>
                </a:solidFill>
                <a:latin typeface="Candara" panose="020E0502030303020204" pitchFamily="34" charset="0"/>
              </a:rPr>
              <a:t>for a fixed problem size per processor</a:t>
            </a:r>
            <a:endParaRPr lang="en-US" sz="16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70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We evaluate the </a:t>
            </a:r>
            <a:r>
              <a:rPr lang="en-US" dirty="0">
                <a:solidFill>
                  <a:srgbClr val="C00000"/>
                </a:solidFill>
              </a:rPr>
              <a:t>16 </a:t>
            </a:r>
            <a:r>
              <a:rPr lang="en-US" dirty="0" err="1">
                <a:solidFill>
                  <a:srgbClr val="C00000"/>
                </a:solidFill>
              </a:rPr>
              <a:t>PrIM</a:t>
            </a:r>
            <a:r>
              <a:rPr lang="en-US" dirty="0">
                <a:solidFill>
                  <a:srgbClr val="C00000"/>
                </a:solidFill>
              </a:rPr>
              <a:t> benchmarks on two UPMEM-based systems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2,556-DPU system</a:t>
            </a:r>
          </a:p>
          <a:p>
            <a:pPr lvl="1"/>
            <a:r>
              <a:rPr lang="en-US" dirty="0"/>
              <a:t>640-DPU system</a:t>
            </a:r>
          </a:p>
          <a:p>
            <a:r>
              <a:rPr lang="en-US" dirty="0">
                <a:solidFill>
                  <a:srgbClr val="0070C0"/>
                </a:solidFill>
              </a:rPr>
              <a:t>Strong and weak scaling experiments</a:t>
            </a:r>
            <a:r>
              <a:rPr lang="en-US" dirty="0"/>
              <a:t> on the 2,556-DPU system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1 DPU</a:t>
            </a:r>
            <a:r>
              <a:rPr lang="en-US" dirty="0"/>
              <a:t> with different numbers of </a:t>
            </a:r>
            <a:r>
              <a:rPr lang="en-US" dirty="0" err="1"/>
              <a:t>tasklets</a:t>
            </a:r>
            <a:endParaRPr lang="en-US" dirty="0"/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 (strong and weak)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32 ranks</a:t>
            </a:r>
          </a:p>
          <a:p>
            <a:r>
              <a:rPr lang="en-US" dirty="0"/>
              <a:t>Comparison of both UPMEM-based PIM systems to </a:t>
            </a:r>
            <a:r>
              <a:rPr lang="en-US" dirty="0">
                <a:solidFill>
                  <a:srgbClr val="00B050"/>
                </a:solidFill>
              </a:rPr>
              <a:t>state-of-the-art CPU and GPU</a:t>
            </a:r>
          </a:p>
          <a:p>
            <a:pPr lvl="1"/>
            <a:r>
              <a:rPr lang="en-US" dirty="0"/>
              <a:t>Intel Xeon E3-1240 CPU</a:t>
            </a:r>
          </a:p>
          <a:p>
            <a:pPr lvl="1"/>
            <a:r>
              <a:rPr lang="en-US" dirty="0"/>
              <a:t>NVIDIA Titan V GPU</a:t>
            </a:r>
          </a:p>
        </p:txBody>
      </p:sp>
    </p:spTree>
    <p:extLst>
      <p:ext uri="{BB962C8B-B14F-4D97-AF65-F5344CB8AC3E}">
        <p14:creationId xmlns:p14="http://schemas.microsoft.com/office/powerpoint/2010/main" val="8069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1 DPU</a:t>
            </a:r>
          </a:p>
          <a:p>
            <a:pPr lvl="1"/>
            <a:r>
              <a:rPr lang="en-US" sz="2100" dirty="0"/>
              <a:t>We set the </a:t>
            </a:r>
            <a:r>
              <a:rPr lang="en-US" sz="2100" dirty="0">
                <a:solidFill>
                  <a:srgbClr val="C00000"/>
                </a:solidFill>
              </a:rPr>
              <a:t>number of </a:t>
            </a:r>
            <a:r>
              <a:rPr lang="en-US" sz="2100" dirty="0" err="1">
                <a:solidFill>
                  <a:srgbClr val="C00000"/>
                </a:solidFill>
              </a:rPr>
              <a:t>tasklets</a:t>
            </a:r>
            <a:r>
              <a:rPr lang="en-US" sz="2100" dirty="0">
                <a:solidFill>
                  <a:srgbClr val="C00000"/>
                </a:solidFill>
              </a:rPr>
              <a:t> to 1, 2, 4, 8, and 16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>
                <a:solidFill>
                  <a:schemeClr val="accent2"/>
                </a:solidFill>
              </a:rPr>
              <a:t>CPU-DPU</a:t>
            </a:r>
            <a:r>
              <a:rPr lang="en-US" sz="1700" dirty="0"/>
              <a:t>: Time for CPU to DPU transfer of input data</a:t>
            </a:r>
          </a:p>
          <a:p>
            <a:pPr lvl="2"/>
            <a:r>
              <a:rPr lang="en-US" sz="1700" dirty="0">
                <a:solidFill>
                  <a:srgbClr val="7030A0"/>
                </a:solidFill>
              </a:rPr>
              <a:t>DPU-CPU</a:t>
            </a:r>
            <a:r>
              <a:rPr lang="en-US" sz="1700" dirty="0"/>
              <a:t>: Time for DPU to CPU transfer of final results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1 </a:t>
            </a:r>
            <a:r>
              <a:rPr lang="en-US" sz="2100" dirty="0" err="1">
                <a:solidFill>
                  <a:srgbClr val="C00000"/>
                </a:solidFill>
              </a:rPr>
              <a:t>tasklet</a:t>
            </a:r>
            <a:endParaRPr lang="en-US" sz="21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0E7FC-2264-0C4B-B3CB-C5EDA157D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074" y="873419"/>
            <a:ext cx="5799539" cy="55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23FF1D-8675-EE42-8D80-937527AC2441}"/>
              </a:ext>
            </a:extLst>
          </p:cNvPr>
          <p:cNvSpPr/>
          <p:nvPr/>
        </p:nvSpPr>
        <p:spPr>
          <a:xfrm>
            <a:off x="3200400" y="873419"/>
            <a:ext cx="5863213" cy="55440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AB1A6BF-AE20-C142-9394-2E76B7A28C9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979436" y="1323982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677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34618 -0.0007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  <p:bldGraphic spid="7" grpId="0" uiExpand="1">
        <p:bldSub>
          <a:bldChart bld="series"/>
        </p:bldSub>
      </p:bldGraphic>
      <p:bldGraphic spid="7" grpId="1" uiExpand="1">
        <p:bldSub>
          <a:bldChart bld="series"/>
        </p:bldSub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(II)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DFEFAF6-6F42-A648-82C4-AA559762BD29}"/>
              </a:ext>
            </a:extLst>
          </p:cNvPr>
          <p:cNvSpPr/>
          <p:nvPr/>
        </p:nvSpPr>
        <p:spPr>
          <a:xfrm>
            <a:off x="6082145" y="900545"/>
            <a:ext cx="2981467" cy="13306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VA, GEMV, </a:t>
            </a:r>
            <a:r>
              <a:rPr lang="en-US" sz="1400" dirty="0" err="1">
                <a:solidFill>
                  <a:schemeClr val="tx1"/>
                </a:solidFill>
                <a:latin typeface="Candara" panose="020E0502030303020204" pitchFamily="34" charset="0"/>
              </a:rPr>
              <a:t>SpMV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SEL, UNI, TS, MLP, NW, HST-S, RED, SCAN-SSA (Scan kernel), SCAN-RSS (both kernels), and TRNS (Step 2 kernel), </a:t>
            </a:r>
            <a:r>
              <a:rPr lang="en-US" sz="1400" dirty="0">
                <a:solidFill>
                  <a:srgbClr val="0070C0"/>
                </a:solidFill>
                <a:latin typeface="Candara" panose="020E0502030303020204" pitchFamily="34" charset="0"/>
              </a:rPr>
              <a:t>the best performing number of </a:t>
            </a:r>
            <a:r>
              <a:rPr lang="en-US" sz="1400" dirty="0" err="1">
                <a:solidFill>
                  <a:srgbClr val="0070C0"/>
                </a:solidFill>
                <a:latin typeface="Candara" panose="020E0502030303020204" pitchFamily="34" charset="0"/>
              </a:rPr>
              <a:t>tasklets</a:t>
            </a:r>
            <a:r>
              <a:rPr lang="en-US" sz="1400" dirty="0">
                <a:solidFill>
                  <a:srgbClr val="0070C0"/>
                </a:solidFill>
                <a:latin typeface="Candara" panose="020E0502030303020204" pitchFamily="34" charset="0"/>
              </a:rPr>
              <a:t> is 16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60652FB-F54B-1C48-ABAE-FD147CB47971}"/>
              </a:ext>
            </a:extLst>
          </p:cNvPr>
          <p:cNvSpPr/>
          <p:nvPr/>
        </p:nvSpPr>
        <p:spPr>
          <a:xfrm>
            <a:off x="6082145" y="2304131"/>
            <a:ext cx="2981467" cy="133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0070C0"/>
                </a:solidFill>
                <a:latin typeface="Candara" panose="020E0502030303020204" pitchFamily="34" charset="0"/>
              </a:rPr>
              <a:t>Speedups 1.5-2.0x as we double the number of </a:t>
            </a:r>
            <a:r>
              <a:rPr lang="en-US" sz="1400" dirty="0" err="1">
                <a:solidFill>
                  <a:srgbClr val="0070C0"/>
                </a:solidFill>
                <a:latin typeface="Candara" panose="020E0502030303020204" pitchFamily="34" charset="0"/>
              </a:rPr>
              <a:t>tasklets</a:t>
            </a:r>
            <a:r>
              <a:rPr lang="en-US" sz="1400" dirty="0">
                <a:solidFill>
                  <a:srgbClr val="0070C0"/>
                </a:solidFill>
                <a:latin typeface="Candara" panose="020E0502030303020204" pitchFamily="34" charset="0"/>
              </a:rPr>
              <a:t> from 1 to 8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  <a:p>
            <a:r>
              <a:rPr lang="en-US" sz="1400" dirty="0">
                <a:solidFill>
                  <a:srgbClr val="C00000"/>
                </a:solidFill>
                <a:latin typeface="Candara" panose="020E0502030303020204" pitchFamily="34" charset="0"/>
              </a:rPr>
              <a:t>Speedups 1.2-1.5x from 8 to 16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since the pipeline throughput saturates at 11 </a:t>
            </a:r>
            <a:r>
              <a:rPr lang="en-US" sz="1400" dirty="0" err="1">
                <a:solidFill>
                  <a:schemeClr val="tx1"/>
                </a:solidFill>
                <a:latin typeface="Candara" panose="020E0502030303020204" pitchFamily="34" charset="0"/>
              </a:rPr>
              <a:t>tasklets</a:t>
            </a:r>
            <a:endParaRPr lang="en-US" sz="14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8D249C5-8F6D-4243-B239-FC7965B7C953}"/>
              </a:ext>
            </a:extLst>
          </p:cNvPr>
          <p:cNvSpPr/>
          <p:nvPr/>
        </p:nvSpPr>
        <p:spPr>
          <a:xfrm>
            <a:off x="6071506" y="3699333"/>
            <a:ext cx="2981467" cy="2720910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8" name="Round Same Side Corner Rectangle 27">
            <a:extLst>
              <a:ext uri="{FF2B5EF4-FFF2-40B4-BE49-F238E27FC236}">
                <a16:creationId xmlns:a16="http://schemas.microsoft.com/office/drawing/2014/main" id="{4B40945B-2B36-6B4C-B201-9B3AC7579F93}"/>
              </a:ext>
            </a:extLst>
          </p:cNvPr>
          <p:cNvSpPr/>
          <p:nvPr/>
        </p:nvSpPr>
        <p:spPr>
          <a:xfrm>
            <a:off x="6071506" y="3699327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10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DCBDE2-6C2A-3945-AC61-68CAAD589481}"/>
              </a:ext>
            </a:extLst>
          </p:cNvPr>
          <p:cNvSpPr txBox="1"/>
          <p:nvPr/>
        </p:nvSpPr>
        <p:spPr>
          <a:xfrm>
            <a:off x="6082144" y="4140097"/>
            <a:ext cx="2981467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A number of </a:t>
            </a:r>
            <a:r>
              <a:rPr lang="en-US" b="1" dirty="0" err="1">
                <a:latin typeface="Cambria" panose="02040503050406030204" pitchFamily="18" charset="0"/>
              </a:rPr>
              <a:t>tasklets</a:t>
            </a:r>
            <a:r>
              <a:rPr lang="en-US" b="1" dirty="0">
                <a:latin typeface="Cambria" panose="02040503050406030204" pitchFamily="18" charset="0"/>
              </a:rPr>
              <a:t> greater than 11 is a good choice for most real-world workloads</a:t>
            </a:r>
            <a:r>
              <a:rPr lang="en-US" dirty="0">
                <a:latin typeface="Cambria" panose="02040503050406030204" pitchFamily="18" charset="0"/>
              </a:rPr>
              <a:t> we tested (16 kernels out of 19 kernels from 16 benchmarks), as it fully utilizes the DPU’s pipeline. </a:t>
            </a:r>
          </a:p>
        </p:txBody>
      </p:sp>
    </p:spTree>
    <p:extLst>
      <p:ext uri="{BB962C8B-B14F-4D97-AF65-F5344CB8AC3E}">
        <p14:creationId xmlns:p14="http://schemas.microsoft.com/office/powerpoint/2010/main" val="378212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DE292C3-0E8D-4841-994C-D4D73D981305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60A17F-06E5-0841-AB77-08849D0AD9AA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349BD93-DADD-2343-892D-8537350276B3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9CEB0-54D8-F648-BDFE-500E590BC1B1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FEFE75-F127-4E43-A0E9-70A5F7C3E515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F3531C-594B-194B-A672-E05098F687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69B698-D27B-8849-A721-9E40944395F3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68AEDE-772C-0C46-832B-1BE66674F2FA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B154389-D4C3-6E4E-9770-086653456C6D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E6850D-4DAF-694B-AE6D-7E7962042F51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B2552-00BF-6F41-ADE1-B4F777BCBA75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05D4FE-3908-E549-93ED-18ABD5E76C7B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DB9763-2E42-8945-B918-EFD48023CDF2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3147-1F9C-D44D-991B-DDA7D474A0D1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59416-1B9F-5E4A-B7B9-9DB77D2627D7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D5EC9E-1520-6E45-867C-ED5BFFBFD49D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(III)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37D56F87-CE24-C544-943E-EA90D593B7C6}"/>
              </a:ext>
            </a:extLst>
          </p:cNvPr>
          <p:cNvSpPr/>
          <p:nvPr/>
        </p:nvSpPr>
        <p:spPr>
          <a:xfrm>
            <a:off x="6082145" y="900545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VA, GEMV, </a:t>
            </a:r>
            <a:r>
              <a:rPr lang="en-US" sz="1400" dirty="0" err="1">
                <a:solidFill>
                  <a:schemeClr val="tx1"/>
                </a:solidFill>
                <a:latin typeface="Candara" panose="020E0502030303020204" pitchFamily="34" charset="0"/>
              </a:rPr>
              <a:t>SpMV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BS, TS, MLP, HST-S </a:t>
            </a:r>
            <a:r>
              <a:rPr lang="en-US" sz="1400" dirty="0">
                <a:solidFill>
                  <a:srgbClr val="00B050"/>
                </a:solidFill>
                <a:latin typeface="Candara" panose="020E0502030303020204" pitchFamily="34" charset="0"/>
              </a:rPr>
              <a:t>do not use intra-DPU synchronization primitives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B9AB5DB-78A8-E342-9FC3-F30C79A20284}"/>
              </a:ext>
            </a:extLst>
          </p:cNvPr>
          <p:cNvSpPr/>
          <p:nvPr/>
        </p:nvSpPr>
        <p:spPr>
          <a:xfrm>
            <a:off x="6082144" y="2390280"/>
            <a:ext cx="2981467" cy="941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BFS, HST-L, TRNS (Step 3)</a:t>
            </a:r>
            <a:r>
              <a:rPr lang="en-US" sz="1400" dirty="0">
                <a:solidFill>
                  <a:srgbClr val="C00000"/>
                </a:solidFill>
                <a:latin typeface="Candara" panose="020E0502030303020204" pitchFamily="34" charset="0"/>
              </a:rPr>
              <a:t> use mutexes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which cause contention when accessing shared data structures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6F3EB09-6015-C940-85C5-4BAE034CD2D8}"/>
              </a:ext>
            </a:extLst>
          </p:cNvPr>
          <p:cNvSpPr/>
          <p:nvPr/>
        </p:nvSpPr>
        <p:spPr>
          <a:xfrm>
            <a:off x="6071505" y="1652340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In SEL, UNI, NW, RED, SCAN-SSA (Scan kernel), SCAN-RSS (both kernels), </a:t>
            </a:r>
            <a:r>
              <a:rPr lang="en-US" sz="1400" dirty="0">
                <a:solidFill>
                  <a:schemeClr val="accent2"/>
                </a:solidFill>
              </a:rPr>
              <a:t>synchronization is lightweight</a:t>
            </a:r>
          </a:p>
        </p:txBody>
      </p:sp>
    </p:spTree>
    <p:extLst>
      <p:ext uri="{BB962C8B-B14F-4D97-AF65-F5344CB8AC3E}">
        <p14:creationId xmlns:p14="http://schemas.microsoft.com/office/powerpoint/2010/main" val="1963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3" grpId="0" animBg="1"/>
      <p:bldP spid="39" grpId="0" animBg="1"/>
      <p:bldP spid="40" grpId="0" animBg="1"/>
      <p:bldP spid="41" grpId="0" animBg="1"/>
      <p:bldP spid="29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43" grpId="0" animBg="1"/>
      <p:bldP spid="44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3505-2DAA-ED43-A184-C4D419F9B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sz="3800" dirty="0"/>
              <a:t>UPMEM Processing-in-DRAM Engine (2019)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247EB-0F00-D348-A874-BCF1EE2FA5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B0E41-6335-3B40-AB06-F5B4D651A9D6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EB2FE4-BC58-E94C-8039-4CDE8EEBB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51" y="964045"/>
            <a:ext cx="8610600" cy="519372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Processing in DRAM Engine </a:t>
            </a:r>
          </a:p>
          <a:p>
            <a:r>
              <a:rPr lang="en-US" dirty="0"/>
              <a:t>Includes </a:t>
            </a:r>
            <a:r>
              <a:rPr lang="en-US" b="1" dirty="0"/>
              <a:t>standard DIMM modules</a:t>
            </a:r>
            <a:r>
              <a:rPr lang="en-US" dirty="0"/>
              <a:t>, with a </a:t>
            </a:r>
            <a:r>
              <a:rPr lang="en-US" b="1" dirty="0"/>
              <a:t>large number of DPU processors </a:t>
            </a:r>
            <a:r>
              <a:rPr lang="en-US" dirty="0"/>
              <a:t>combined with DRAM chips.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Replaces </a:t>
            </a:r>
            <a:r>
              <a:rPr lang="en-US" b="1" dirty="0"/>
              <a:t>standard</a:t>
            </a:r>
            <a:r>
              <a:rPr lang="en-US" dirty="0"/>
              <a:t> DIMMs</a:t>
            </a:r>
          </a:p>
          <a:p>
            <a:pPr lvl="1"/>
            <a:r>
              <a:rPr lang="en-US" dirty="0"/>
              <a:t>DDR4 R-DIMM modules</a:t>
            </a:r>
          </a:p>
          <a:p>
            <a:pPr lvl="2"/>
            <a:r>
              <a:rPr lang="en-US" dirty="0"/>
              <a:t>8GB+128 DPUs (16 PIM chips)</a:t>
            </a:r>
          </a:p>
          <a:p>
            <a:pPr lvl="2"/>
            <a:r>
              <a:rPr lang="en-US" dirty="0"/>
              <a:t>Standard 2x-nm DRAM process</a:t>
            </a:r>
          </a:p>
          <a:p>
            <a:pPr lvl="1"/>
            <a:r>
              <a:rPr lang="en-US" b="1" dirty="0"/>
              <a:t>Large amounts of</a:t>
            </a:r>
            <a:r>
              <a:rPr lang="en-US" dirty="0"/>
              <a:t> compute &amp; memory bandwidth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2C3A3A-02C6-5F46-8278-488345902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331" y="2362200"/>
            <a:ext cx="3064669" cy="1809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094D00-96B4-E74E-917B-BA57463AF2F6}"/>
              </a:ext>
            </a:extLst>
          </p:cNvPr>
          <p:cNvSpPr txBox="1"/>
          <p:nvPr/>
        </p:nvSpPr>
        <p:spPr>
          <a:xfrm>
            <a:off x="184532" y="6452797"/>
            <a:ext cx="5327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https://www.anandtech.com/show/14750/hot-chips-31-analysis-inmemory-processing-by-upmem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B1677-FAD4-8147-AAAE-CAD39B29F335}"/>
              </a:ext>
            </a:extLst>
          </p:cNvPr>
          <p:cNvSpPr/>
          <p:nvPr/>
        </p:nvSpPr>
        <p:spPr>
          <a:xfrm>
            <a:off x="184532" y="6613279"/>
            <a:ext cx="73324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https://www.upmem.com/video-upmem-presenting-its-true-processing-in-memory-solution-hot-chips-2019/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506766-B570-B545-B275-3559CFC233C5}"/>
              </a:ext>
            </a:extLst>
          </p:cNvPr>
          <p:cNvGrpSpPr/>
          <p:nvPr/>
        </p:nvGrpSpPr>
        <p:grpSpPr>
          <a:xfrm>
            <a:off x="228600" y="4724400"/>
            <a:ext cx="8754585" cy="1709697"/>
            <a:chOff x="228600" y="4724400"/>
            <a:chExt cx="8754585" cy="17096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DF79F1-207B-C34F-AF17-579F237B3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8600" y="4724400"/>
              <a:ext cx="8754585" cy="1709697"/>
            </a:xfrm>
            <a:prstGeom prst="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A8C06B5-1135-5C4F-83E8-E38AAB98D67C}"/>
                </a:ext>
              </a:extLst>
            </p:cNvPr>
            <p:cNvSpPr/>
            <p:nvPr/>
          </p:nvSpPr>
          <p:spPr bwMode="auto">
            <a:xfrm>
              <a:off x="228600" y="4725144"/>
              <a:ext cx="1440160" cy="134427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CPU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(x86, ARM, RV…)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C95700-D7D1-5644-851B-FF2666B58A9E}"/>
                </a:ext>
              </a:extLst>
            </p:cNvPr>
            <p:cNvGrpSpPr/>
            <p:nvPr/>
          </p:nvGrpSpPr>
          <p:grpSpPr>
            <a:xfrm>
              <a:off x="1727429" y="5030705"/>
              <a:ext cx="1247056" cy="733148"/>
              <a:chOff x="1740768" y="5013176"/>
              <a:chExt cx="1247056" cy="73314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251D41E-D38C-AC45-AD0E-16543ACA0601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3314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" name="Left-Right Arrow 5">
                <a:extLst>
                  <a:ext uri="{FF2B5EF4-FFF2-40B4-BE49-F238E27FC236}">
                    <a16:creationId xmlns:a16="http://schemas.microsoft.com/office/drawing/2014/main" id="{8C261558-8DDB-CE4D-A03B-11579E0FA88F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20080"/>
              </a:xfrm>
              <a:prstGeom prst="leftRightArrow">
                <a:avLst/>
              </a:prstGeom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DDR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Data bus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807757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9CEB0-54D8-F648-BDFE-500E590BC1B1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FEFE75-F127-4E43-A0E9-70A5F7C3E515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F3531C-594B-194B-A672-E05098F687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69B698-D27B-8849-A721-9E40944395F3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68AEDE-772C-0C46-832B-1BE66674F2FA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B154389-D4C3-6E4E-9770-086653456C6D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E6850D-4DAF-694B-AE6D-7E7962042F51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B2552-00BF-6F41-ADE1-B4F777BCBA75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05D4FE-3908-E549-93ED-18ABD5E76C7B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DB9763-2E42-8945-B918-EFD48023CDF2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3147-1F9C-D44D-991B-DDA7D474A0D1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59416-1B9F-5E4A-B7B9-9DB77D2627D7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D5EC9E-1520-6E45-867C-ED5BFFBFD49D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C941BE-CEF0-5347-ACC1-F12E72C36CE7}"/>
              </a:ext>
            </a:extLst>
          </p:cNvPr>
          <p:cNvGrpSpPr/>
          <p:nvPr/>
        </p:nvGrpSpPr>
        <p:grpSpPr>
          <a:xfrm>
            <a:off x="105511" y="860718"/>
            <a:ext cx="5793189" cy="5559528"/>
            <a:chOff x="105511" y="860718"/>
            <a:chExt cx="5793189" cy="555952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E292C3-0E8D-4841-994C-D4D73D981305}"/>
                </a:ext>
              </a:extLst>
            </p:cNvPr>
            <p:cNvSpPr/>
            <p:nvPr/>
          </p:nvSpPr>
          <p:spPr>
            <a:xfrm>
              <a:off x="4494700" y="225894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C60A17F-06E5-0841-AB77-08849D0AD9AA}"/>
                </a:ext>
              </a:extLst>
            </p:cNvPr>
            <p:cNvSpPr/>
            <p:nvPr/>
          </p:nvSpPr>
          <p:spPr>
            <a:xfrm>
              <a:off x="4494700" y="366188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349BD93-DADD-2343-892D-8537350276B3}"/>
                </a:ext>
              </a:extLst>
            </p:cNvPr>
            <p:cNvSpPr/>
            <p:nvPr/>
          </p:nvSpPr>
          <p:spPr>
            <a:xfrm>
              <a:off x="4494700" y="506481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7C8E5D-58D8-8D4D-9033-09B3F0C994B3}"/>
                </a:ext>
              </a:extLst>
            </p:cNvPr>
            <p:cNvSpPr/>
            <p:nvPr/>
          </p:nvSpPr>
          <p:spPr>
            <a:xfrm>
              <a:off x="105511" y="86071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DB7774-A3C6-0A48-A1FF-6D96A3E32FC0}"/>
                </a:ext>
              </a:extLst>
            </p:cNvPr>
            <p:cNvSpPr/>
            <p:nvPr/>
          </p:nvSpPr>
          <p:spPr>
            <a:xfrm>
              <a:off x="1569530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1FABE6-2A62-3A47-B478-8C5A923011A6}"/>
                </a:ext>
              </a:extLst>
            </p:cNvPr>
            <p:cNvSpPr/>
            <p:nvPr/>
          </p:nvSpPr>
          <p:spPr>
            <a:xfrm>
              <a:off x="3032115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32ABEB-684C-6C4B-85D3-40E280F4E0E2}"/>
                </a:ext>
              </a:extLst>
            </p:cNvPr>
            <p:cNvSpPr/>
            <p:nvPr/>
          </p:nvSpPr>
          <p:spPr>
            <a:xfrm>
              <a:off x="4494700" y="862367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D2287C-AFB6-EB42-AE6F-44001B366750}"/>
                </a:ext>
              </a:extLst>
            </p:cNvPr>
            <p:cNvSpPr/>
            <p:nvPr/>
          </p:nvSpPr>
          <p:spPr>
            <a:xfrm>
              <a:off x="105511" y="225895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BAF824-8AF2-0E41-875E-29F6B78E5EAB}"/>
                </a:ext>
              </a:extLst>
            </p:cNvPr>
            <p:cNvSpPr/>
            <p:nvPr/>
          </p:nvSpPr>
          <p:spPr>
            <a:xfrm>
              <a:off x="3032115" y="225895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29C13A-F5DC-694E-A30B-A06606C858A2}"/>
                </a:ext>
              </a:extLst>
            </p:cNvPr>
            <p:cNvSpPr/>
            <p:nvPr/>
          </p:nvSpPr>
          <p:spPr>
            <a:xfrm>
              <a:off x="1569530" y="225894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2B6C66-2481-2341-A893-121E330A28B9}"/>
                </a:ext>
              </a:extLst>
            </p:cNvPr>
            <p:cNvSpPr/>
            <p:nvPr/>
          </p:nvSpPr>
          <p:spPr>
            <a:xfrm>
              <a:off x="105511" y="366188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6198D8-D3D2-454A-9E1D-B90E53C30D38}"/>
                </a:ext>
              </a:extLst>
            </p:cNvPr>
            <p:cNvSpPr/>
            <p:nvPr/>
          </p:nvSpPr>
          <p:spPr>
            <a:xfrm>
              <a:off x="3032115" y="366188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80CA49-C88B-8144-885C-7ED03F445022}"/>
                </a:ext>
              </a:extLst>
            </p:cNvPr>
            <p:cNvSpPr/>
            <p:nvPr/>
          </p:nvSpPr>
          <p:spPr>
            <a:xfrm>
              <a:off x="1569530" y="366188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5ED3E7-5BE2-FB42-9113-5E3E734A3C0F}"/>
                </a:ext>
              </a:extLst>
            </p:cNvPr>
            <p:cNvSpPr/>
            <p:nvPr/>
          </p:nvSpPr>
          <p:spPr>
            <a:xfrm>
              <a:off x="105511" y="5064815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BAA360E-15B8-AE4D-BF17-7081817D8FDB}"/>
                </a:ext>
              </a:extLst>
            </p:cNvPr>
            <p:cNvSpPr/>
            <p:nvPr/>
          </p:nvSpPr>
          <p:spPr>
            <a:xfrm>
              <a:off x="3032115" y="5064814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B37973-BF02-F149-B2BA-A338DC79A43B}"/>
                </a:ext>
              </a:extLst>
            </p:cNvPr>
            <p:cNvSpPr/>
            <p:nvPr/>
          </p:nvSpPr>
          <p:spPr>
            <a:xfrm>
              <a:off x="1569530" y="506481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(IV)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51115318-81A9-B848-8F52-807D0A621F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780239"/>
              </p:ext>
            </p:extLst>
          </p:nvPr>
        </p:nvGraphicFramePr>
        <p:xfrm>
          <a:off x="2543184" y="2386868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EA73810-158E-744C-83F4-D03AC08D3967}"/>
              </a:ext>
            </a:extLst>
          </p:cNvPr>
          <p:cNvSpPr/>
          <p:nvPr/>
        </p:nvSpPr>
        <p:spPr>
          <a:xfrm>
            <a:off x="6082145" y="900545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VA, GEMV, </a:t>
            </a:r>
            <a:r>
              <a:rPr lang="en-US" sz="1400" dirty="0" err="1">
                <a:solidFill>
                  <a:schemeClr val="tx1"/>
                </a:solidFill>
                <a:latin typeface="Candara" panose="020E0502030303020204" pitchFamily="34" charset="0"/>
              </a:rPr>
              <a:t>SpMV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BS, TS, MLP, HST-S </a:t>
            </a:r>
            <a:r>
              <a:rPr lang="en-US" sz="1400" dirty="0">
                <a:solidFill>
                  <a:srgbClr val="00B050"/>
                </a:solidFill>
                <a:latin typeface="Candara" panose="020E0502030303020204" pitchFamily="34" charset="0"/>
              </a:rPr>
              <a:t>do not use synchronization primitives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2935F7E-2863-3442-BE6F-7AA65319EAAE}"/>
              </a:ext>
            </a:extLst>
          </p:cNvPr>
          <p:cNvSpPr/>
          <p:nvPr/>
        </p:nvSpPr>
        <p:spPr>
          <a:xfrm>
            <a:off x="6082144" y="2390280"/>
            <a:ext cx="2981467" cy="941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BFS, HST-L, TRNS (Step 3) </a:t>
            </a:r>
            <a:r>
              <a:rPr lang="en-US" sz="1400" dirty="0">
                <a:solidFill>
                  <a:srgbClr val="C00000"/>
                </a:solidFill>
                <a:latin typeface="Candara" panose="020E0502030303020204" pitchFamily="34" charset="0"/>
              </a:rPr>
              <a:t>use mutexes</a:t>
            </a:r>
            <a:r>
              <a:rPr lang="en-US" sz="1400" dirty="0">
                <a:solidFill>
                  <a:schemeClr val="tx1"/>
                </a:solidFill>
                <a:latin typeface="Candara" panose="020E0502030303020204" pitchFamily="34" charset="0"/>
              </a:rPr>
              <a:t>, which cause contention when accessing shared data structures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825D60B-5E60-7B4C-86BA-72C5832691C3}"/>
              </a:ext>
            </a:extLst>
          </p:cNvPr>
          <p:cNvSpPr/>
          <p:nvPr/>
        </p:nvSpPr>
        <p:spPr>
          <a:xfrm>
            <a:off x="6071506" y="3408378"/>
            <a:ext cx="2981467" cy="3011866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6" name="Round Same Side Corner Rectangle 45">
            <a:extLst>
              <a:ext uri="{FF2B5EF4-FFF2-40B4-BE49-F238E27FC236}">
                <a16:creationId xmlns:a16="http://schemas.microsoft.com/office/drawing/2014/main" id="{222A212D-AA50-3E47-A148-18CF3EFD2CFA}"/>
              </a:ext>
            </a:extLst>
          </p:cNvPr>
          <p:cNvSpPr/>
          <p:nvPr/>
        </p:nvSpPr>
        <p:spPr>
          <a:xfrm>
            <a:off x="6071506" y="3408372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11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C773D2-3525-634A-88DD-EE03165A7636}"/>
              </a:ext>
            </a:extLst>
          </p:cNvPr>
          <p:cNvSpPr txBox="1"/>
          <p:nvPr/>
        </p:nvSpPr>
        <p:spPr>
          <a:xfrm>
            <a:off x="6065156" y="3841425"/>
            <a:ext cx="2981467" cy="258532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Intensive use of </a:t>
            </a:r>
            <a:r>
              <a:rPr lang="en-US" b="1" dirty="0">
                <a:latin typeface="Cambria" panose="02040503050406030204" pitchFamily="18" charset="0"/>
              </a:rPr>
              <a:t>intra-DPU synchronization across </a:t>
            </a:r>
            <a:r>
              <a:rPr lang="en-US" b="1" dirty="0" err="1">
                <a:latin typeface="Cambria" panose="02040503050406030204" pitchFamily="18" charset="0"/>
              </a:rPr>
              <a:t>tasklets</a:t>
            </a:r>
            <a:r>
              <a:rPr lang="en-US" b="1" dirty="0">
                <a:latin typeface="Cambria" panose="02040503050406030204" pitchFamily="18" charset="0"/>
              </a:rPr>
              <a:t> (e.g., mutexes, barriers, handshakes) may limit scalability</a:t>
            </a:r>
            <a:r>
              <a:rPr lang="en-US" dirty="0">
                <a:latin typeface="Cambria" panose="02040503050406030204" pitchFamily="18" charset="0"/>
              </a:rPr>
              <a:t>, sometimes causing the best performing number of </a:t>
            </a:r>
            <a:r>
              <a:rPr lang="en-US" dirty="0" err="1">
                <a:latin typeface="Cambria" panose="02040503050406030204" pitchFamily="18" charset="0"/>
              </a:rPr>
              <a:t>tasklets</a:t>
            </a:r>
            <a:r>
              <a:rPr lang="en-US" dirty="0">
                <a:latin typeface="Cambria" panose="02040503050406030204" pitchFamily="18" charset="0"/>
              </a:rPr>
              <a:t> to be lower than 11.  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9B54D56D-45A0-0E40-9D1D-09792D4C2674}"/>
              </a:ext>
            </a:extLst>
          </p:cNvPr>
          <p:cNvSpPr/>
          <p:nvPr/>
        </p:nvSpPr>
        <p:spPr>
          <a:xfrm>
            <a:off x="6071505" y="1652340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In SEL, UNI, NW, RED, SCAN-SSA (Scan kernel), SCAN-RSS (both kernels), </a:t>
            </a:r>
            <a:r>
              <a:rPr lang="en-US" sz="1400" dirty="0">
                <a:solidFill>
                  <a:schemeClr val="accent2"/>
                </a:solidFill>
              </a:rPr>
              <a:t>synchronization is lightweight</a:t>
            </a:r>
          </a:p>
        </p:txBody>
      </p:sp>
    </p:spTree>
    <p:extLst>
      <p:ext uri="{BB962C8B-B14F-4D97-AF65-F5344CB8AC3E}">
        <p14:creationId xmlns:p14="http://schemas.microsoft.com/office/powerpoint/2010/main" val="278680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2" grpId="0" uiExpand="1">
        <p:bldSub>
          <a:bldChart bld="series"/>
        </p:bldSub>
      </p:bldGraphic>
      <p:bldP spid="45" grpId="0" animBg="1"/>
      <p:bldP spid="46" grpId="0" animBg="1"/>
      <p:bldP spid="4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1 rank</a:t>
            </a:r>
          </a:p>
          <a:p>
            <a:pPr lvl="1"/>
            <a:r>
              <a:rPr lang="en-US" sz="2100" dirty="0"/>
              <a:t>We set the number of </a:t>
            </a:r>
            <a:r>
              <a:rPr lang="en-US" sz="2100" dirty="0" err="1"/>
              <a:t>tasklets</a:t>
            </a:r>
            <a:r>
              <a:rPr lang="en-US" sz="2100" dirty="0"/>
              <a:t> to the best performing one</a:t>
            </a:r>
          </a:p>
          <a:p>
            <a:pPr lvl="1"/>
            <a:r>
              <a:rPr lang="en-US" sz="2100" dirty="0"/>
              <a:t>The </a:t>
            </a:r>
            <a:r>
              <a:rPr lang="en-US" sz="2100" dirty="0">
                <a:solidFill>
                  <a:srgbClr val="C00000"/>
                </a:solidFill>
              </a:rPr>
              <a:t>number of DPUs is 1, 4, 16, 64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>
                <a:solidFill>
                  <a:schemeClr val="accent2"/>
                </a:solidFill>
              </a:rPr>
              <a:t>CPU-DPU</a:t>
            </a:r>
            <a:r>
              <a:rPr lang="en-US" sz="1700" dirty="0"/>
              <a:t>: Time for CPU to DPU transfer of input data</a:t>
            </a:r>
          </a:p>
          <a:p>
            <a:pPr lvl="2"/>
            <a:r>
              <a:rPr lang="en-US" sz="1700" dirty="0">
                <a:solidFill>
                  <a:srgbClr val="7030A0"/>
                </a:solidFill>
              </a:rPr>
              <a:t>DPU-CPU</a:t>
            </a:r>
            <a:r>
              <a:rPr lang="en-US" sz="1700" dirty="0"/>
              <a:t>: Time for DPU to CPU transfer of final results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1 DPU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614C6C1-8A21-7246-9421-1A9F20EDE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072" y="873419"/>
            <a:ext cx="5799541" cy="55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Rank</a:t>
            </a:r>
          </a:p>
        </p:txBody>
      </p:sp>
    </p:spTree>
    <p:extLst>
      <p:ext uri="{BB962C8B-B14F-4D97-AF65-F5344CB8AC3E}">
        <p14:creationId xmlns:p14="http://schemas.microsoft.com/office/powerpoint/2010/main" val="2142017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32 rank</a:t>
            </a:r>
          </a:p>
          <a:p>
            <a:pPr lvl="1"/>
            <a:r>
              <a:rPr lang="en-US" sz="2100" dirty="0"/>
              <a:t>We set the number of </a:t>
            </a:r>
            <a:r>
              <a:rPr lang="en-US" sz="2100" dirty="0" err="1"/>
              <a:t>tasklets</a:t>
            </a:r>
            <a:r>
              <a:rPr lang="en-US" sz="2100" dirty="0"/>
              <a:t> to the best performing one</a:t>
            </a:r>
          </a:p>
          <a:p>
            <a:pPr lvl="1"/>
            <a:r>
              <a:rPr lang="en-US" sz="2100" dirty="0"/>
              <a:t>The </a:t>
            </a:r>
            <a:r>
              <a:rPr lang="en-US" sz="2100" dirty="0">
                <a:solidFill>
                  <a:srgbClr val="C00000"/>
                </a:solidFill>
              </a:rPr>
              <a:t>number of DPUs is 256, 512, 1024, 2048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/>
              <a:t>We do not show CPU-DPU/DPU-CPU transfer times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256 DPUs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68C7CA-02F7-AC4B-B2DF-D55EAA69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13" y="873419"/>
            <a:ext cx="5580000" cy="55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32 Ranks</a:t>
            </a:r>
          </a:p>
        </p:txBody>
      </p:sp>
    </p:spTree>
    <p:extLst>
      <p:ext uri="{BB962C8B-B14F-4D97-AF65-F5344CB8AC3E}">
        <p14:creationId xmlns:p14="http://schemas.microsoft.com/office/powerpoint/2010/main" val="11945254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Weak Scaling: 1 Rank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BF018FF-A725-3C49-A265-1BD6BA0F3D69}"/>
              </a:ext>
            </a:extLst>
          </p:cNvPr>
          <p:cNvSpPr/>
          <p:nvPr/>
        </p:nvSpPr>
        <p:spPr>
          <a:xfrm>
            <a:off x="6071505" y="1195541"/>
            <a:ext cx="2981467" cy="2980034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7" name="Round Same Side Corner Rectangle 56">
            <a:extLst>
              <a:ext uri="{FF2B5EF4-FFF2-40B4-BE49-F238E27FC236}">
                <a16:creationId xmlns:a16="http://schemas.microsoft.com/office/drawing/2014/main" id="{47FB5699-D8F7-C34F-83E0-D7DD4FE77FC9}"/>
              </a:ext>
            </a:extLst>
          </p:cNvPr>
          <p:cNvSpPr/>
          <p:nvPr/>
        </p:nvSpPr>
        <p:spPr>
          <a:xfrm>
            <a:off x="6071505" y="1195534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17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C6E9EE0-83F9-EE43-8CE0-2B148EC1A655}"/>
              </a:ext>
            </a:extLst>
          </p:cNvPr>
          <p:cNvSpPr txBox="1"/>
          <p:nvPr/>
        </p:nvSpPr>
        <p:spPr>
          <a:xfrm>
            <a:off x="6062291" y="1621030"/>
            <a:ext cx="2981467" cy="2554545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sz="1600" b="1" dirty="0">
                <a:latin typeface="Cambria" panose="02040503050406030204" pitchFamily="18" charset="0"/>
              </a:rPr>
              <a:t>Equally-sized problems assigned to different DPUs and little/no inter-DPU synchronization lead to linear weak scaling </a:t>
            </a:r>
            <a:r>
              <a:rPr lang="en-US" sz="1600" dirty="0">
                <a:latin typeface="Cambria" panose="02040503050406030204" pitchFamily="18" charset="0"/>
              </a:rPr>
              <a:t>of the execution time spent on the DPUs (i.e., constant execution time when we increase the number of DPUs and the dataset size accordingly). 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E4CA248-79CF-0641-88D3-50FBC4F6804C}"/>
              </a:ext>
            </a:extLst>
          </p:cNvPr>
          <p:cNvSpPr/>
          <p:nvPr/>
        </p:nvSpPr>
        <p:spPr>
          <a:xfrm>
            <a:off x="6091359" y="4374036"/>
            <a:ext cx="2981467" cy="1748929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1" name="Round Same Side Corner Rectangle 60">
            <a:extLst>
              <a:ext uri="{FF2B5EF4-FFF2-40B4-BE49-F238E27FC236}">
                <a16:creationId xmlns:a16="http://schemas.microsoft.com/office/drawing/2014/main" id="{D6060AC6-1DD7-004B-A5B3-5EE6C8BE57DF}"/>
              </a:ext>
            </a:extLst>
          </p:cNvPr>
          <p:cNvSpPr/>
          <p:nvPr/>
        </p:nvSpPr>
        <p:spPr>
          <a:xfrm>
            <a:off x="6091359" y="4391282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18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62DD269-106D-ED45-9D35-5B6F85BEFDB2}"/>
              </a:ext>
            </a:extLst>
          </p:cNvPr>
          <p:cNvSpPr txBox="1"/>
          <p:nvPr/>
        </p:nvSpPr>
        <p:spPr>
          <a:xfrm>
            <a:off x="6082145" y="4799526"/>
            <a:ext cx="2981467" cy="132343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sz="1600" b="1" dirty="0">
                <a:latin typeface="Cambria" panose="02040503050406030204" pitchFamily="18" charset="0"/>
              </a:rPr>
              <a:t>Sustained bandwidth of parallel CPU-DPU/DPU-CPU transfers inside a rank of DPUs increases </a:t>
            </a:r>
            <a:r>
              <a:rPr lang="en-US" sz="1600" b="1" dirty="0" err="1">
                <a:latin typeface="Cambria" panose="02040503050406030204" pitchFamily="18" charset="0"/>
              </a:rPr>
              <a:t>sublinearly</a:t>
            </a:r>
            <a:r>
              <a:rPr lang="en-US" sz="1600" dirty="0">
                <a:latin typeface="Cambria" panose="02040503050406030204" pitchFamily="18" charset="0"/>
              </a:rPr>
              <a:t> with the number of DPUs.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DDD0A8-74EB-5548-933D-8257C29C4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58" y="873992"/>
            <a:ext cx="5799541" cy="55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057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Comparison of both UPMEM-based PIM systems </a:t>
            </a:r>
            <a:r>
              <a:rPr lang="en-US" dirty="0">
                <a:solidFill>
                  <a:srgbClr val="00B050"/>
                </a:solidFill>
              </a:rPr>
              <a:t>to state-of-the-art CPU and GPU</a:t>
            </a:r>
          </a:p>
          <a:p>
            <a:pPr lvl="1"/>
            <a:r>
              <a:rPr lang="en-US" dirty="0"/>
              <a:t>Intel Xeon E3-1240 CPU</a:t>
            </a:r>
          </a:p>
          <a:p>
            <a:pPr lvl="1"/>
            <a:r>
              <a:rPr lang="en-US" dirty="0"/>
              <a:t>NVIDIA Titan V GPU</a:t>
            </a:r>
          </a:p>
          <a:p>
            <a:r>
              <a:rPr lang="en-US" dirty="0"/>
              <a:t>We use </a:t>
            </a:r>
            <a:r>
              <a:rPr lang="en-US" dirty="0">
                <a:solidFill>
                  <a:srgbClr val="C00000"/>
                </a:solidFill>
              </a:rPr>
              <a:t>state-of-the-art CPU and GPU counterparts</a:t>
            </a:r>
            <a:r>
              <a:rPr lang="en-US" dirty="0"/>
              <a:t> of </a:t>
            </a:r>
            <a:r>
              <a:rPr lang="en-US" dirty="0" err="1"/>
              <a:t>PrIM</a:t>
            </a:r>
            <a:r>
              <a:rPr lang="en-US" dirty="0"/>
              <a:t> benchmarks</a:t>
            </a:r>
          </a:p>
          <a:p>
            <a:pPr lvl="1"/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lang="en-US" dirty="0"/>
          </a:p>
          <a:p>
            <a:r>
              <a:rPr lang="en-US" dirty="0"/>
              <a:t>We use the </a:t>
            </a:r>
            <a:r>
              <a:rPr lang="en-US" dirty="0">
                <a:solidFill>
                  <a:srgbClr val="0070C0"/>
                </a:solidFill>
              </a:rPr>
              <a:t>largest dataset that we can fit in the GPU</a:t>
            </a:r>
            <a:r>
              <a:rPr lang="en-US" dirty="0"/>
              <a:t> memory</a:t>
            </a:r>
          </a:p>
          <a:p>
            <a:r>
              <a:rPr lang="en-US" dirty="0"/>
              <a:t>We show overall execution time, including DPU kernel time and inter DPU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12926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2,556-DPU and the 640-DPU systems outperform the CPU for </a:t>
            </a:r>
            <a:r>
              <a:rPr lang="en-US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all benchmarks except </a:t>
            </a:r>
            <a:r>
              <a:rPr lang="en-US" sz="22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SpMV</a:t>
            </a:r>
            <a:r>
              <a:rPr lang="en-US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, BFS, and NW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0417DB-CE0F-BF4A-94A8-271FA4EC1E26}"/>
              </a:ext>
            </a:extLst>
          </p:cNvPr>
          <p:cNvSpPr/>
          <p:nvPr/>
        </p:nvSpPr>
        <p:spPr>
          <a:xfrm>
            <a:off x="5605670" y="1378226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2A0405-D778-6E49-BE7E-0F485EBA57C2}"/>
              </a:ext>
            </a:extLst>
          </p:cNvPr>
          <p:cNvSpPr/>
          <p:nvPr/>
        </p:nvSpPr>
        <p:spPr>
          <a:xfrm>
            <a:off x="6327914" y="1378225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10BD69-F7BB-A54E-96B5-49A2A6DC44F9}"/>
              </a:ext>
            </a:extLst>
          </p:cNvPr>
          <p:cNvSpPr/>
          <p:nvPr/>
        </p:nvSpPr>
        <p:spPr>
          <a:xfrm>
            <a:off x="7050158" y="1378224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2,556-DPU and the 640-DPU are, respectively, 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93.0x and 27.9x faster than the CPU for 13 of the </a:t>
            </a:r>
            <a:r>
              <a:rPr lang="en-US" sz="2200" dirty="0" err="1">
                <a:solidFill>
                  <a:srgbClr val="FFC000"/>
                </a:solidFill>
                <a:latin typeface="Candara" panose="020E0502030303020204" pitchFamily="34" charset="0"/>
              </a:rPr>
              <a:t>PrIM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 benchmarks</a:t>
            </a:r>
            <a:endParaRPr lang="en-US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76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2,556-DPU outperforms the GPU 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for 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10 </a:t>
            </a:r>
            <a:r>
              <a:rPr lang="en-US" sz="2200" dirty="0" err="1">
                <a:solidFill>
                  <a:srgbClr val="FFC000"/>
                </a:solidFill>
                <a:latin typeface="Candara" panose="020E0502030303020204" pitchFamily="34" charset="0"/>
              </a:rPr>
              <a:t>PrIM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 benchmarks with an average of 2.54x</a:t>
            </a:r>
            <a:endParaRPr lang="en-US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performance of 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the 640-DPU is within 65% </a:t>
            </a:r>
          </a:p>
          <a:p>
            <a:pPr algn="ctr"/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the performance of the GPU</a:t>
            </a:r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 for the same 10 </a:t>
            </a:r>
            <a:r>
              <a:rPr lang="en-US" sz="2200" dirty="0" err="1">
                <a:solidFill>
                  <a:schemeClr val="bg1"/>
                </a:solidFill>
                <a:latin typeface="Candara" panose="020E0502030303020204" pitchFamily="34" charset="0"/>
              </a:rPr>
              <a:t>PrIM</a:t>
            </a:r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 benchmarks</a:t>
            </a:r>
            <a:endParaRPr lang="en-US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A41674-C562-A346-8D0B-95C18468A69A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0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(III)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6AFBF55-5425-1D49-B337-C7653377291F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D7FE97D-2960-BC45-9EA4-C13EEE6396CB}"/>
              </a:ext>
            </a:extLst>
          </p:cNvPr>
          <p:cNvSpPr/>
          <p:nvPr/>
        </p:nvSpPr>
        <p:spPr>
          <a:xfrm>
            <a:off x="701177" y="3711348"/>
            <a:ext cx="7741646" cy="2703443"/>
          </a:xfrm>
          <a:prstGeom prst="roundRect">
            <a:avLst>
              <a:gd name="adj" fmla="val 7357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5D8526F-C3DC-4648-82BE-C22B75E8A537}"/>
              </a:ext>
            </a:extLst>
          </p:cNvPr>
          <p:cNvSpPr/>
          <p:nvPr/>
        </p:nvSpPr>
        <p:spPr>
          <a:xfrm>
            <a:off x="701177" y="3711347"/>
            <a:ext cx="7741646" cy="396000"/>
          </a:xfrm>
          <a:prstGeom prst="round2SameRect">
            <a:avLst>
              <a:gd name="adj1" fmla="val 3368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latin typeface="Cambria" panose="02040503050406030204" pitchFamily="18" charset="0"/>
              </a:rPr>
              <a:t>KEY OBSERVATION 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D2CECB-52B0-4D46-AFF5-3E91BC237804}"/>
              </a:ext>
            </a:extLst>
          </p:cNvPr>
          <p:cNvSpPr txBox="1"/>
          <p:nvPr/>
        </p:nvSpPr>
        <p:spPr>
          <a:xfrm>
            <a:off x="701177" y="4106467"/>
            <a:ext cx="7741646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The UPMEM-based PIM system can outperform a state-of-the-art GPU</a:t>
            </a:r>
            <a:r>
              <a:rPr lang="en-US" dirty="0">
                <a:latin typeface="Cambria" panose="02040503050406030204" pitchFamily="18" charset="0"/>
              </a:rPr>
              <a:t> on workloads </a:t>
            </a:r>
            <a:r>
              <a:rPr lang="en-US" b="1" dirty="0">
                <a:latin typeface="Cambria" panose="02040503050406030204" pitchFamily="18" charset="0"/>
              </a:rPr>
              <a:t>with three key characteristics</a:t>
            </a:r>
            <a:r>
              <a:rPr lang="en-US" dirty="0">
                <a:latin typeface="Cambria" panose="02040503050406030204" pitchFamily="18" charset="0"/>
              </a:rPr>
              <a:t>: </a:t>
            </a:r>
            <a:endParaRPr lang="en-US" sz="20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Streaming memory accesses</a:t>
            </a:r>
          </a:p>
          <a:p>
            <a:pPr marL="342900" indent="-342900"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No or little inter-DPU synchronization</a:t>
            </a:r>
          </a:p>
          <a:p>
            <a:pPr marL="342900" indent="-342900">
              <a:buAutoNum type="arabicPeriod"/>
            </a:pPr>
            <a:r>
              <a:rPr lang="en-US" dirty="0">
                <a:latin typeface="Cambria" panose="02040503050406030204" pitchFamily="18" charset="0"/>
              </a:rPr>
              <a:t>No or little use of integer multiplication, integer division, or floating point operations</a:t>
            </a:r>
          </a:p>
          <a:p>
            <a:r>
              <a:rPr lang="en-US" dirty="0">
                <a:latin typeface="Cambria" panose="02040503050406030204" pitchFamily="18" charset="0"/>
              </a:rPr>
              <a:t>These three key characteristics make a </a:t>
            </a:r>
            <a:r>
              <a:rPr lang="en-US" b="1" dirty="0">
                <a:latin typeface="Cambria" panose="02040503050406030204" pitchFamily="18" charset="0"/>
              </a:rPr>
              <a:t>workload potentially suitable to the UPMEM PIM architecture</a:t>
            </a:r>
            <a:r>
              <a:rPr lang="en-US" dirty="0">
                <a:latin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7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Energy Comparison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640-DPU system consumes 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on average 1.64x less energy than the CPU for all 16 </a:t>
            </a:r>
            <a:r>
              <a:rPr lang="en-US" sz="2200" dirty="0" err="1">
                <a:solidFill>
                  <a:srgbClr val="FFC000"/>
                </a:solidFill>
                <a:latin typeface="Candara" panose="020E0502030303020204" pitchFamily="34" charset="0"/>
              </a:rPr>
              <a:t>PrIM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 benchmarks</a:t>
            </a:r>
            <a:endParaRPr lang="en-US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For 12 benchmarks</a:t>
            </a:r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, the 640-DPU system provides energy savings 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of </a:t>
            </a:r>
            <a:r>
              <a:rPr lang="en-US" sz="2200" dirty="0">
                <a:solidFill>
                  <a:srgbClr val="FFC000"/>
                </a:solidFill>
                <a:latin typeface="Candara" panose="020E0502030303020204" pitchFamily="34" charset="0"/>
              </a:rPr>
              <a:t>5.23x over the CPU</a:t>
            </a:r>
            <a:endParaRPr lang="en-US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108889F-D916-454D-9391-E23D5F5D6A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879156"/>
          <a:ext cx="9000000" cy="3807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C286A357-218A-E84D-AC0C-807C6A1D662A}"/>
              </a:ext>
            </a:extLst>
          </p:cNvPr>
          <p:cNvSpPr/>
          <p:nvPr/>
        </p:nvSpPr>
        <p:spPr>
          <a:xfrm>
            <a:off x="1099930" y="1205948"/>
            <a:ext cx="3710609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C2E23B-6947-3245-BDAD-1CD2B23A5DC7}"/>
              </a:ext>
            </a:extLst>
          </p:cNvPr>
          <p:cNvSpPr/>
          <p:nvPr/>
        </p:nvSpPr>
        <p:spPr>
          <a:xfrm>
            <a:off x="5188226" y="1205948"/>
            <a:ext cx="351183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31AADF-C020-4445-82CC-73A110C3C261}"/>
              </a:ext>
            </a:extLst>
          </p:cNvPr>
          <p:cNvSpPr/>
          <p:nvPr/>
        </p:nvSpPr>
        <p:spPr>
          <a:xfrm>
            <a:off x="5917096" y="1205948"/>
            <a:ext cx="351183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6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Graphic spid="14" grpId="0" uiExpand="1">
        <p:bldAsOne/>
      </p:bldGraphic>
      <p:bldP spid="15" grpId="0" animBg="1"/>
      <p:bldP spid="16" grpId="0" animBg="1"/>
      <p:bldP spid="1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69011" y="5990175"/>
            <a:ext cx="8787600" cy="35853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E52B8E0-367F-B447-B19F-0CD1C9857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8713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9FC009-0A42-9444-BC07-2ACD64DFB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7942"/>
            <a:ext cx="9131300" cy="1930400"/>
          </a:xfrm>
          <a:prstGeom prst="rect">
            <a:avLst/>
          </a:prstGeom>
        </p:spPr>
      </p:pic>
      <p:sp>
        <p:nvSpPr>
          <p:cNvPr id="10" name="Subtitle 1">
            <a:extLst>
              <a:ext uri="{FF2B5EF4-FFF2-40B4-BE49-F238E27FC236}">
                <a16:creationId xmlns:a16="http://schemas.microsoft.com/office/drawing/2014/main" id="{2FDA9319-5751-7940-9055-BA9FBB6536F3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u="sng" dirty="0">
                <a:hlinkClick r:id="rId4"/>
              </a:rPr>
              <a:t>https://arxiv.org/pdf/2105.03814.pdf</a:t>
            </a:r>
            <a:endParaRPr lang="en-US" sz="2000" u="sng" dirty="0"/>
          </a:p>
          <a:p>
            <a:pPr>
              <a:spcBef>
                <a:spcPts val="600"/>
              </a:spcBef>
            </a:pPr>
            <a:r>
              <a:rPr lang="en-US" sz="2000" dirty="0">
                <a:hlinkClick r:id="rId5"/>
              </a:rPr>
              <a:t>https://github.com/CMU-SAFARI/prim-benchmarks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902846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1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59BB4B7-D308-A343-86BB-DEF6AAC242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2136" y="1172483"/>
          <a:ext cx="4680000" cy="279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EED77566-CAFF-0D40-9517-F4F799C2325B}"/>
              </a:ext>
            </a:extLst>
          </p:cNvPr>
          <p:cNvGrpSpPr/>
          <p:nvPr/>
        </p:nvGrpSpPr>
        <p:grpSpPr>
          <a:xfrm>
            <a:off x="925804" y="1172483"/>
            <a:ext cx="2484000" cy="1999152"/>
            <a:chOff x="842679" y="887483"/>
            <a:chExt cx="2484000" cy="1999152"/>
          </a:xfrm>
        </p:grpSpPr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39F54316-3400-BE47-91D0-5BF8A2AF3573}"/>
                </a:ext>
              </a:extLst>
            </p:cNvPr>
            <p:cNvSpPr/>
            <p:nvPr/>
          </p:nvSpPr>
          <p:spPr>
            <a:xfrm flipH="1">
              <a:off x="842679" y="887483"/>
              <a:ext cx="2484000" cy="1999152"/>
            </a:xfrm>
            <a:prstGeom prst="rtTriangle">
              <a:avLst/>
            </a:prstGeom>
            <a:solidFill>
              <a:srgbClr val="FF2600">
                <a:alpha val="25098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7FDA02-7327-B546-9210-4967490D3EDA}"/>
                </a:ext>
              </a:extLst>
            </p:cNvPr>
            <p:cNvSpPr txBox="1"/>
            <p:nvPr/>
          </p:nvSpPr>
          <p:spPr>
            <a:xfrm>
              <a:off x="1691936" y="2160494"/>
              <a:ext cx="1441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FF0000"/>
                  </a:solidFill>
                </a:rPr>
                <a:t>Memory-bound region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4D2BF-C849-4E45-9193-07B0974758A9}"/>
              </a:ext>
            </a:extLst>
          </p:cNvPr>
          <p:cNvGrpSpPr/>
          <p:nvPr/>
        </p:nvGrpSpPr>
        <p:grpSpPr>
          <a:xfrm>
            <a:off x="3155624" y="1172483"/>
            <a:ext cx="1819835" cy="1999152"/>
            <a:chOff x="3072499" y="887483"/>
            <a:chExt cx="1819835" cy="199915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CB3CFB-184D-CA49-B103-8255F9C8EFE1}"/>
                </a:ext>
              </a:extLst>
            </p:cNvPr>
            <p:cNvSpPr/>
            <p:nvPr/>
          </p:nvSpPr>
          <p:spPr>
            <a:xfrm>
              <a:off x="3371849" y="887483"/>
              <a:ext cx="1224000" cy="1999152"/>
            </a:xfrm>
            <a:prstGeom prst="rect">
              <a:avLst/>
            </a:prstGeom>
            <a:solidFill>
              <a:srgbClr val="00B0F0">
                <a:alpha val="25098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AC1BB2-D09D-D043-9330-2E346F10189A}"/>
                </a:ext>
              </a:extLst>
            </p:cNvPr>
            <p:cNvSpPr txBox="1"/>
            <p:nvPr/>
          </p:nvSpPr>
          <p:spPr>
            <a:xfrm>
              <a:off x="3072499" y="2160494"/>
              <a:ext cx="1819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002060"/>
                  </a:solidFill>
                </a:rPr>
                <a:t>Compute-bound region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162ED09-6690-754B-9E64-C17091975622}"/>
              </a:ext>
            </a:extLst>
          </p:cNvPr>
          <p:cNvSpPr/>
          <p:nvPr/>
        </p:nvSpPr>
        <p:spPr>
          <a:xfrm>
            <a:off x="5247860" y="1172483"/>
            <a:ext cx="3392169" cy="23656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The throughput saturation point is as low as ¼ OP/B, 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i.e., </a:t>
            </a:r>
            <a:r>
              <a:rPr lang="en-US" sz="2200" dirty="0">
                <a:solidFill>
                  <a:schemeClr val="accent4"/>
                </a:solidFill>
                <a:latin typeface="Candara" panose="020E0502030303020204" pitchFamily="34" charset="0"/>
              </a:rPr>
              <a:t>1 integer addition per every 32-bit element </a:t>
            </a:r>
            <a:r>
              <a:rPr lang="en-US" sz="2200" dirty="0">
                <a:solidFill>
                  <a:schemeClr val="bg1"/>
                </a:solidFill>
                <a:latin typeface="Candara" panose="020E0502030303020204" pitchFamily="34" charset="0"/>
              </a:rPr>
              <a:t>fetched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0EB9356-6B63-CE48-9614-A37E15880C50}"/>
              </a:ext>
            </a:extLst>
          </p:cNvPr>
          <p:cNvSpPr/>
          <p:nvPr/>
        </p:nvSpPr>
        <p:spPr>
          <a:xfrm>
            <a:off x="700200" y="4590270"/>
            <a:ext cx="7733584" cy="1130415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9BA37741-816E-554A-BC80-B489AA341C30}"/>
              </a:ext>
            </a:extLst>
          </p:cNvPr>
          <p:cNvSpPr/>
          <p:nvPr/>
        </p:nvSpPr>
        <p:spPr>
          <a:xfrm>
            <a:off x="700200" y="4590267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solidFill>
                  <a:schemeClr val="bg1"/>
                </a:solidFill>
                <a:latin typeface="Cambria" panose="02040503050406030204" pitchFamily="18" charset="0"/>
              </a:rPr>
              <a:t>KEY TAKEAWAY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746EAB-FF17-3E42-8BF7-565BF59B1C19}"/>
              </a:ext>
            </a:extLst>
          </p:cNvPr>
          <p:cNvSpPr txBox="1"/>
          <p:nvPr/>
        </p:nvSpPr>
        <p:spPr>
          <a:xfrm>
            <a:off x="710216" y="5012799"/>
            <a:ext cx="7733584" cy="707886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The UPMEM PIM architecture is fundamentally compute bound. </a:t>
            </a:r>
          </a:p>
          <a:p>
            <a:r>
              <a:rPr lang="en-US" sz="2000" dirty="0">
                <a:latin typeface="Cambria" panose="02040503050406030204" pitchFamily="18" charset="0"/>
              </a:rPr>
              <a:t>As a result, </a:t>
            </a:r>
            <a:r>
              <a:rPr lang="en-US" sz="2000" b="1" dirty="0">
                <a:latin typeface="Cambria" panose="02040503050406030204" pitchFamily="18" charset="0"/>
              </a:rPr>
              <a:t>the most suitable workloads are memory-bound.</a:t>
            </a:r>
          </a:p>
        </p:txBody>
      </p:sp>
    </p:spTree>
    <p:extLst>
      <p:ext uri="{BB962C8B-B14F-4D97-AF65-F5344CB8AC3E}">
        <p14:creationId xmlns:p14="http://schemas.microsoft.com/office/powerpoint/2010/main" val="359177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2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solidFill>
                  <a:schemeClr val="bg1"/>
                </a:solidFill>
                <a:latin typeface="Cambria" panose="02040503050406030204" pitchFamily="18" charset="0"/>
              </a:rPr>
              <a:t>KEY TAKEAWAY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630703" y="5224836"/>
            <a:ext cx="7930201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The most well-suited workloads for the UPMEM PIM architecture use no arithmetic operations or use only simple operations</a:t>
            </a:r>
            <a:r>
              <a:rPr lang="en-US" sz="2000" dirty="0">
                <a:latin typeface="Cambria" panose="02040503050406030204" pitchFamily="18" charset="0"/>
              </a:rPr>
              <a:t> (e.g., bitwise operations and integer addition/subtraction).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1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3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solidFill>
                  <a:schemeClr val="bg1"/>
                </a:solidFill>
                <a:latin typeface="Cambria" panose="02040503050406030204" pitchFamily="18" charset="0"/>
              </a:rPr>
              <a:t>KEY TAKEAWAY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700200" y="5224836"/>
            <a:ext cx="7733584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</a:rPr>
              <a:t>The most well-suited workloads for the UPMEM PIM architecture require little or no communication across DPUs (inter-DPU communication).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4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4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B3C4AA8-C8CD-064D-9979-C3650E7F070B}"/>
              </a:ext>
            </a:extLst>
          </p:cNvPr>
          <p:cNvSpPr/>
          <p:nvPr/>
        </p:nvSpPr>
        <p:spPr>
          <a:xfrm>
            <a:off x="766461" y="1648286"/>
            <a:ext cx="7733584" cy="3887152"/>
          </a:xfrm>
          <a:prstGeom prst="roundRect">
            <a:avLst>
              <a:gd name="adj" fmla="val 2252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B93526BC-9435-E84F-B68B-2C60EEB365A4}"/>
              </a:ext>
            </a:extLst>
          </p:cNvPr>
          <p:cNvSpPr/>
          <p:nvPr/>
        </p:nvSpPr>
        <p:spPr>
          <a:xfrm>
            <a:off x="766461" y="1648283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solidFill>
                  <a:schemeClr val="bg1"/>
                </a:solidFill>
                <a:latin typeface="Cambria" panose="02040503050406030204" pitchFamily="18" charset="0"/>
              </a:rPr>
              <a:t>KEY TAKEAWAY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6DD57-61CF-F14F-A41B-75B4CACDC863}"/>
              </a:ext>
            </a:extLst>
          </p:cNvPr>
          <p:cNvSpPr txBox="1"/>
          <p:nvPr/>
        </p:nvSpPr>
        <p:spPr>
          <a:xfrm>
            <a:off x="766461" y="2057563"/>
            <a:ext cx="7733584" cy="3477875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• UPMEM-based PIM systems </a:t>
            </a:r>
            <a:r>
              <a:rPr lang="en-US" sz="2000" b="1" dirty="0">
                <a:latin typeface="Cambria" panose="02040503050406030204" pitchFamily="18" charset="0"/>
              </a:rPr>
              <a:t>outperform state-of-the-art CPUs in terms of performance and energy efficiency on most of </a:t>
            </a:r>
            <a:r>
              <a:rPr lang="en-US" sz="2000" b="1" dirty="0" err="1">
                <a:latin typeface="Cambria" panose="02040503050406030204" pitchFamily="18" charset="0"/>
              </a:rPr>
              <a:t>PrIM</a:t>
            </a:r>
            <a:r>
              <a:rPr lang="en-US" sz="2000" b="1" dirty="0">
                <a:latin typeface="Cambria" panose="02040503050406030204" pitchFamily="18" charset="0"/>
              </a:rPr>
              <a:t> benchmarks.</a:t>
            </a:r>
          </a:p>
          <a:p>
            <a:br>
              <a:rPr lang="en-US" sz="2000" dirty="0">
                <a:latin typeface="Cambria" panose="02040503050406030204" pitchFamily="18" charset="0"/>
              </a:rPr>
            </a:br>
            <a:r>
              <a:rPr lang="en-US" sz="2000" dirty="0">
                <a:latin typeface="Cambria" panose="02040503050406030204" pitchFamily="18" charset="0"/>
              </a:rPr>
              <a:t>• UPMEM-based PIM systems </a:t>
            </a:r>
            <a:r>
              <a:rPr lang="en-US" sz="2000" b="1" dirty="0">
                <a:latin typeface="Cambria" panose="02040503050406030204" pitchFamily="18" charset="0"/>
              </a:rPr>
              <a:t>outperform state-of-the-art GPUs on a majority of </a:t>
            </a:r>
            <a:r>
              <a:rPr lang="en-US" sz="2000" b="1" dirty="0" err="1">
                <a:latin typeface="Cambria" panose="02040503050406030204" pitchFamily="18" charset="0"/>
              </a:rPr>
              <a:t>PrIM</a:t>
            </a:r>
            <a:r>
              <a:rPr lang="en-US" sz="2000" b="1" dirty="0">
                <a:latin typeface="Cambria" panose="02040503050406030204" pitchFamily="18" charset="0"/>
              </a:rPr>
              <a:t> benchmarks</a:t>
            </a:r>
            <a:r>
              <a:rPr lang="en-US" sz="2000" dirty="0">
                <a:latin typeface="Cambria" panose="02040503050406030204" pitchFamily="18" charset="0"/>
              </a:rPr>
              <a:t>, and the outlook is even more positive for future PIM systems. </a:t>
            </a:r>
          </a:p>
          <a:p>
            <a:endParaRPr lang="en-US" sz="2000" dirty="0">
              <a:latin typeface="Cambria" panose="02040503050406030204" pitchFamily="18" charset="0"/>
            </a:endParaRPr>
          </a:p>
          <a:p>
            <a:r>
              <a:rPr lang="en-US" sz="2000" dirty="0">
                <a:latin typeface="Cambria" panose="02040503050406030204" pitchFamily="18" charset="0"/>
              </a:rPr>
              <a:t>• UPMEM-based PIM systems are </a:t>
            </a:r>
            <a:r>
              <a:rPr lang="en-US" sz="2000" b="1" dirty="0">
                <a:latin typeface="Cambria" panose="02040503050406030204" pitchFamily="18" charset="0"/>
              </a:rPr>
              <a:t>more energy-efficient than state-of-the-art CPUs and GPUs on workloads that they provide performance improvements </a:t>
            </a:r>
            <a:r>
              <a:rPr lang="en-US" sz="2000" dirty="0">
                <a:latin typeface="Cambria" panose="02040503050406030204" pitchFamily="18" charset="0"/>
              </a:rPr>
              <a:t>over the CPUs and the GPUs. </a:t>
            </a:r>
          </a:p>
        </p:txBody>
      </p:sp>
    </p:spTree>
    <p:extLst>
      <p:ext uri="{BB962C8B-B14F-4D97-AF65-F5344CB8AC3E}">
        <p14:creationId xmlns:p14="http://schemas.microsoft.com/office/powerpoint/2010/main" val="130590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9F345-AA55-FA44-AB8E-FF396F7B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2F4DE-345E-C64B-942C-1E96465BF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74797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Data movement </a:t>
            </a:r>
            <a:r>
              <a:rPr lang="en-US" dirty="0"/>
              <a:t>between memory/storage units and compute units is a major contributor to execution time and energy consumption</a:t>
            </a:r>
          </a:p>
          <a:p>
            <a:r>
              <a:rPr lang="en-US" dirty="0">
                <a:solidFill>
                  <a:srgbClr val="00B050"/>
                </a:solidFill>
              </a:rPr>
              <a:t>Processing-in-Memory</a:t>
            </a:r>
            <a:r>
              <a:rPr lang="en-US" dirty="0"/>
              <a:t> (PIM) is a paradigm that can tackle the </a:t>
            </a:r>
            <a:r>
              <a:rPr lang="en-US" i="1" dirty="0">
                <a:solidFill>
                  <a:srgbClr val="C00000"/>
                </a:solidFill>
              </a:rPr>
              <a:t>data movement bottleneck</a:t>
            </a:r>
          </a:p>
          <a:p>
            <a:pPr lvl="1"/>
            <a:r>
              <a:rPr lang="en-US" dirty="0"/>
              <a:t>Though explored for +50 years, technology challenges prevented the successful materialization</a:t>
            </a:r>
          </a:p>
          <a:p>
            <a:r>
              <a:rPr lang="en-US" dirty="0"/>
              <a:t>UPMEM has designed and fabricated </a:t>
            </a:r>
            <a:r>
              <a:rPr lang="en-US" dirty="0">
                <a:solidFill>
                  <a:srgbClr val="00B050"/>
                </a:solidFill>
              </a:rPr>
              <a:t>the first publicly-available real-world PIM architecture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DDR4 chips embedding in-order multithreaded DRAM Processing Units (DPUs)</a:t>
            </a:r>
          </a:p>
          <a:p>
            <a:r>
              <a:rPr lang="en-US" dirty="0"/>
              <a:t>Our work: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Introduction </a:t>
            </a:r>
            <a:r>
              <a:rPr lang="en-US" dirty="0"/>
              <a:t>to UPMEM programming model and PIM architecture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Microbenchmark-based characterization </a:t>
            </a:r>
            <a:r>
              <a:rPr lang="en-US" dirty="0"/>
              <a:t>of the DPU</a:t>
            </a:r>
          </a:p>
          <a:p>
            <a:pPr lvl="1"/>
            <a:r>
              <a:rPr lang="en-US" dirty="0"/>
              <a:t>Benchmarking and </a:t>
            </a:r>
            <a:r>
              <a:rPr lang="en-US" dirty="0">
                <a:solidFill>
                  <a:srgbClr val="7030A0"/>
                </a:solidFill>
              </a:rPr>
              <a:t>workload suitability</a:t>
            </a:r>
            <a:r>
              <a:rPr lang="en-US" dirty="0"/>
              <a:t> study</a:t>
            </a:r>
          </a:p>
          <a:p>
            <a:r>
              <a:rPr lang="en-US" dirty="0"/>
              <a:t>Main contributions:</a:t>
            </a:r>
          </a:p>
          <a:p>
            <a:pPr lvl="1"/>
            <a:r>
              <a:rPr lang="en-US" dirty="0"/>
              <a:t>Comprehensive </a:t>
            </a:r>
            <a:r>
              <a:rPr lang="en-US" dirty="0">
                <a:solidFill>
                  <a:srgbClr val="0070C0"/>
                </a:solidFill>
              </a:rPr>
              <a:t>characterization and analysis of the first commercially-available PIM architecture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PrIM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u="sng" dirty="0">
                <a:solidFill>
                  <a:srgbClr val="002060"/>
                </a:solidFill>
              </a:rPr>
              <a:t>Pr</a:t>
            </a:r>
            <a:r>
              <a:rPr lang="en-US" dirty="0">
                <a:solidFill>
                  <a:srgbClr val="002060"/>
                </a:solidFill>
              </a:rPr>
              <a:t>ocessing-</a:t>
            </a:r>
            <a:r>
              <a:rPr lang="en-US" u="sng" dirty="0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n-</a:t>
            </a:r>
            <a:r>
              <a:rPr lang="en-US" u="sng" dirty="0">
                <a:solidFill>
                  <a:srgbClr val="002060"/>
                </a:solidFill>
              </a:rPr>
              <a:t>M</a:t>
            </a:r>
            <a:r>
              <a:rPr lang="en-US" dirty="0">
                <a:solidFill>
                  <a:srgbClr val="002060"/>
                </a:solidFill>
              </a:rPr>
              <a:t>emory) benchmarks: </a:t>
            </a:r>
          </a:p>
          <a:p>
            <a:pPr lvl="2"/>
            <a:r>
              <a:rPr lang="en-US" dirty="0"/>
              <a:t>16 workloads that are memory-bound in conventional processor-centric systems</a:t>
            </a:r>
          </a:p>
          <a:p>
            <a:pPr lvl="2"/>
            <a:r>
              <a:rPr lang="en-US" dirty="0"/>
              <a:t>Strong and weak scaling characteristics</a:t>
            </a:r>
          </a:p>
          <a:p>
            <a:pPr lvl="1"/>
            <a:r>
              <a:rPr lang="en-US" dirty="0"/>
              <a:t>Comparison to </a:t>
            </a:r>
            <a:r>
              <a:rPr lang="en-US" dirty="0">
                <a:solidFill>
                  <a:srgbClr val="C00000"/>
                </a:solidFill>
              </a:rPr>
              <a:t>state-of-the-art CPU and GPU</a:t>
            </a:r>
          </a:p>
          <a:p>
            <a:r>
              <a:rPr lang="en-US" dirty="0"/>
              <a:t>Takeaways:</a:t>
            </a:r>
          </a:p>
          <a:p>
            <a:pPr lvl="1"/>
            <a:r>
              <a:rPr lang="en-US" dirty="0"/>
              <a:t>Workload characteristics for </a:t>
            </a:r>
            <a:r>
              <a:rPr lang="en-US" dirty="0">
                <a:solidFill>
                  <a:srgbClr val="0070C0"/>
                </a:solidFill>
              </a:rPr>
              <a:t>PIM suitability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Programming </a:t>
            </a:r>
            <a:r>
              <a:rPr lang="en-US" dirty="0"/>
              <a:t>recommendations</a:t>
            </a:r>
          </a:p>
          <a:p>
            <a:pPr lvl="1"/>
            <a:r>
              <a:rPr lang="en-US" dirty="0"/>
              <a:t>Suggestions and hints for </a:t>
            </a:r>
            <a:r>
              <a:rPr lang="en-US" dirty="0">
                <a:solidFill>
                  <a:srgbClr val="7030A0"/>
                </a:solidFill>
              </a:rPr>
              <a:t>hardware and architecture designers </a:t>
            </a:r>
            <a:r>
              <a:rPr lang="en-US" dirty="0"/>
              <a:t>of future PIM systems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PrIM</a:t>
            </a:r>
            <a:r>
              <a:rPr lang="en-US" dirty="0"/>
              <a:t>: (a) programming samples, (b) evaluation and comparison of current and future PIM systems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9FC009-0A42-9444-BC07-2ACD64DFB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7942"/>
            <a:ext cx="9131300" cy="1930400"/>
          </a:xfrm>
          <a:prstGeom prst="rect">
            <a:avLst/>
          </a:prstGeom>
        </p:spPr>
      </p:pic>
      <p:sp>
        <p:nvSpPr>
          <p:cNvPr id="10" name="Subtitle 1">
            <a:extLst>
              <a:ext uri="{FF2B5EF4-FFF2-40B4-BE49-F238E27FC236}">
                <a16:creationId xmlns:a16="http://schemas.microsoft.com/office/drawing/2014/main" id="{2FDA9319-5751-7940-9055-BA9FBB6536F3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u="sng" dirty="0">
                <a:hlinkClick r:id="rId4"/>
              </a:rPr>
              <a:t>https://arxiv.org/pdf/2105.03814.pdf</a:t>
            </a:r>
            <a:endParaRPr lang="en-US" sz="2000" u="sng" dirty="0"/>
          </a:p>
          <a:p>
            <a:pPr>
              <a:spcBef>
                <a:spcPts val="600"/>
              </a:spcBef>
            </a:pPr>
            <a:r>
              <a:rPr lang="en-US" sz="2000" dirty="0">
                <a:hlinkClick r:id="rId5"/>
              </a:rPr>
              <a:t>https://github.com/CMU-SAFARI/prim-benchmarks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23379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 Repository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All microbenchmarks, benchmarks, and scripts</a:t>
            </a:r>
          </a:p>
          <a:p>
            <a:r>
              <a:rPr lang="en-US" sz="2400" dirty="0">
                <a:hlinkClick r:id="rId3"/>
              </a:rPr>
              <a:t>https://github.com/CMU-SAFARI/prim-benchmarks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A27B2-6CC8-5C4B-B68F-F810D4173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311" y="1813559"/>
            <a:ext cx="6433378" cy="459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644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179298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0" u="sng" dirty="0">
                <a:latin typeface="Candara" panose="020E0502030303020204" pitchFamily="34" charset="0"/>
              </a:rPr>
              <a:t>Juan Gómez Luna</a:t>
            </a:r>
            <a:r>
              <a:rPr lang="en-US" sz="2400" b="0" dirty="0">
                <a:latin typeface="Candara" panose="020E0502030303020204" pitchFamily="34" charset="0"/>
              </a:rPr>
              <a:t>, Izzat El Hajj, </a:t>
            </a:r>
          </a:p>
          <a:p>
            <a:pPr>
              <a:spcBef>
                <a:spcPts val="600"/>
              </a:spcBef>
            </a:pPr>
            <a:r>
              <a:rPr lang="en-US" sz="2400" b="0" dirty="0">
                <a:latin typeface="Candara" panose="020E0502030303020204" pitchFamily="34" charset="0"/>
              </a:rPr>
              <a:t>Ivan Fernandez, Christina </a:t>
            </a:r>
            <a:r>
              <a:rPr lang="en-US" sz="2400" b="0" dirty="0" err="1">
                <a:latin typeface="Candara" panose="020E0502030303020204" pitchFamily="34" charset="0"/>
              </a:rPr>
              <a:t>Giannoula</a:t>
            </a:r>
            <a:r>
              <a:rPr lang="en-US" sz="2400" b="0" dirty="0">
                <a:latin typeface="Candara" panose="020E0502030303020204" pitchFamily="34" charset="0"/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sz="2400" b="0" dirty="0">
                <a:latin typeface="Candara" panose="020E0502030303020204" pitchFamily="34" charset="0"/>
              </a:rPr>
              <a:t>Geraldo F. Oliveira, </a:t>
            </a:r>
            <a:r>
              <a:rPr lang="en-US" sz="2400" b="0" dirty="0" err="1">
                <a:latin typeface="Candara" panose="020E0502030303020204" pitchFamily="34" charset="0"/>
              </a:rPr>
              <a:t>Onur</a:t>
            </a:r>
            <a:r>
              <a:rPr lang="en-US" sz="2400" b="0" dirty="0">
                <a:latin typeface="Candara" panose="020E0502030303020204" pitchFamily="34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</a:rPr>
              <a:t>Mutlu</a:t>
            </a:r>
            <a:endParaRPr lang="en-US" sz="24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20668"/>
            <a:ext cx="9144000" cy="27287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Understanding a Modern Processing-in-Memory Architecture:</a:t>
            </a:r>
          </a:p>
          <a:p>
            <a:r>
              <a:rPr lang="en-US" sz="3200" dirty="0">
                <a:latin typeface="Candara" panose="020E0502030303020204" pitchFamily="34" charset="0"/>
              </a:rPr>
              <a:t>Benchmarking and Experimental Characterization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A8E1073D-2730-9344-9B5D-7736C10F61B9}"/>
              </a:ext>
            </a:extLst>
          </p:cNvPr>
          <p:cNvSpPr txBox="1">
            <a:spLocks/>
          </p:cNvSpPr>
          <p:nvPr/>
        </p:nvSpPr>
        <p:spPr>
          <a:xfrm>
            <a:off x="1106731" y="4608957"/>
            <a:ext cx="6858000" cy="11468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u="sng" dirty="0">
                <a:hlinkClick r:id="rId2"/>
              </a:rPr>
              <a:t>el1goluj@gmail.com</a:t>
            </a:r>
          </a:p>
          <a:p>
            <a:pPr>
              <a:spcBef>
                <a:spcPts val="600"/>
              </a:spcBef>
            </a:pPr>
            <a:endParaRPr lang="en-US" sz="2000" u="sng" dirty="0">
              <a:hlinkClick r:id="rId2"/>
            </a:endParaRPr>
          </a:p>
          <a:p>
            <a:pPr>
              <a:spcBef>
                <a:spcPts val="600"/>
              </a:spcBef>
            </a:pPr>
            <a:r>
              <a:rPr lang="en-US" sz="2000" u="sng" dirty="0">
                <a:hlinkClick r:id="rId2"/>
              </a:rPr>
              <a:t>https://arxiv.org/pdf/2105.03814.pdf</a:t>
            </a:r>
            <a:endParaRPr lang="en-US" sz="2000" u="sng" dirty="0"/>
          </a:p>
          <a:p>
            <a:pPr>
              <a:spcBef>
                <a:spcPts val="600"/>
              </a:spcBef>
            </a:pPr>
            <a:r>
              <a:rPr lang="en-US" sz="2000" dirty="0">
                <a:hlinkClick r:id="rId3"/>
              </a:rPr>
              <a:t>https://github.com/CMU-SAFARI/prim-benchmarks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6515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8DE1-2DFF-8F4D-9D07-1B5E24253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Observations, Recommendations, Takeaways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A6A7D6-A66D-5442-B215-449631D9D656}"/>
              </a:ext>
            </a:extLst>
          </p:cNvPr>
          <p:cNvGrpSpPr/>
          <p:nvPr/>
        </p:nvGrpSpPr>
        <p:grpSpPr>
          <a:xfrm>
            <a:off x="300460" y="913670"/>
            <a:ext cx="4791692" cy="1960161"/>
            <a:chOff x="1630496" y="1483683"/>
            <a:chExt cx="6271846" cy="348365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32956E0-8CDE-4B47-AF4F-DE0E5DD4B72D}"/>
                </a:ext>
              </a:extLst>
            </p:cNvPr>
            <p:cNvGrpSpPr/>
            <p:nvPr/>
          </p:nvGrpSpPr>
          <p:grpSpPr>
            <a:xfrm>
              <a:off x="1630496" y="1483683"/>
              <a:ext cx="6271845" cy="3483650"/>
              <a:chOff x="1652530" y="2170323"/>
              <a:chExt cx="5883007" cy="3483650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230D3F85-BDA6-1944-9DD5-4C7692DF9C31}"/>
                  </a:ext>
                </a:extLst>
              </p:cNvPr>
              <p:cNvSpPr/>
              <p:nvPr/>
            </p:nvSpPr>
            <p:spPr>
              <a:xfrm>
                <a:off x="1652530" y="2170323"/>
                <a:ext cx="5883007" cy="3483650"/>
              </a:xfrm>
              <a:prstGeom prst="roundRect">
                <a:avLst>
                  <a:gd name="adj" fmla="val 7357"/>
                </a:avLst>
              </a:prstGeom>
              <a:solidFill>
                <a:srgbClr val="F3FCF3"/>
              </a:solidFill>
              <a:ln w="44450"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ound Same Side Corner Rectangle 8">
                <a:extLst>
                  <a:ext uri="{FF2B5EF4-FFF2-40B4-BE49-F238E27FC236}">
                    <a16:creationId xmlns:a16="http://schemas.microsoft.com/office/drawing/2014/main" id="{36AC87D9-2689-F149-9CF6-7C3DA9DCC1F2}"/>
                  </a:ext>
                </a:extLst>
              </p:cNvPr>
              <p:cNvSpPr/>
              <p:nvPr/>
            </p:nvSpPr>
            <p:spPr>
              <a:xfrm>
                <a:off x="1652530" y="2179287"/>
                <a:ext cx="5883007" cy="575821"/>
              </a:xfrm>
              <a:prstGeom prst="round2SameRect">
                <a:avLst>
                  <a:gd name="adj1" fmla="val 33688"/>
                  <a:gd name="adj2" fmla="val 0"/>
                </a:avLst>
              </a:prstGeom>
              <a:solidFill>
                <a:srgbClr val="009901"/>
              </a:solidFill>
              <a:ln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tIns="0" rIns="0" bIns="0" rtlCol="0" anchor="ctr"/>
              <a:lstStyle/>
              <a:p>
                <a:r>
                  <a:rPr lang="en-US" sz="1400" b="1" i="1" dirty="0">
                    <a:latin typeface="Cambria" panose="02040503050406030204" pitchFamily="18" charset="0"/>
                  </a:rPr>
                  <a:t>GENERAL PROGRAMMING RECOMMENDATIONS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974F1D-0403-9F4B-8942-DD2EADB81DC6}"/>
                </a:ext>
              </a:extLst>
            </p:cNvPr>
            <p:cNvSpPr txBox="1"/>
            <p:nvPr/>
          </p:nvSpPr>
          <p:spPr>
            <a:xfrm>
              <a:off x="1630496" y="2043988"/>
              <a:ext cx="6271846" cy="2578748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1400" dirty="0">
                  <a:latin typeface="Cambria" panose="02040503050406030204" pitchFamily="18" charset="0"/>
                </a:rPr>
                <a:t>Execute on the </a:t>
              </a:r>
              <a:r>
                <a:rPr lang="en-US" sz="1400" i="1" dirty="0">
                  <a:latin typeface="Cambria" panose="02040503050406030204" pitchFamily="18" charset="0"/>
                </a:rPr>
                <a:t>DRAM Processing Units</a:t>
              </a:r>
              <a:r>
                <a:rPr lang="en-US" sz="1400" dirty="0">
                  <a:latin typeface="Cambria" panose="02040503050406030204" pitchFamily="18" charset="0"/>
                </a:rPr>
                <a:t> (</a:t>
              </a:r>
              <a:r>
                <a:rPr lang="en-US" sz="1400" i="1" dirty="0">
                  <a:latin typeface="Cambria" panose="02040503050406030204" pitchFamily="18" charset="0"/>
                </a:rPr>
                <a:t>DPUs</a:t>
              </a:r>
              <a:r>
                <a:rPr lang="en-US" sz="1400" dirty="0">
                  <a:latin typeface="Cambria" panose="02040503050406030204" pitchFamily="18" charset="0"/>
                </a:rPr>
                <a:t>) </a:t>
              </a:r>
              <a:r>
                <a:rPr lang="en-US" sz="1400" b="1" dirty="0">
                  <a:latin typeface="Cambria" panose="02040503050406030204" pitchFamily="18" charset="0"/>
                </a:rPr>
                <a:t>portions of parallel code</a:t>
              </a:r>
              <a:r>
                <a:rPr lang="en-US" sz="1400" dirty="0">
                  <a:latin typeface="Cambria" panose="02040503050406030204" pitchFamily="18" charset="0"/>
                </a:rPr>
                <a:t> that are as long as possible. </a:t>
              </a:r>
            </a:p>
            <a:p>
              <a:pPr marL="342900" indent="-342900">
                <a:buAutoNum type="arabicPeriod"/>
              </a:pPr>
              <a:r>
                <a:rPr lang="en-US" sz="1400" dirty="0">
                  <a:latin typeface="Cambria" panose="02040503050406030204" pitchFamily="18" charset="0"/>
                </a:rPr>
                <a:t>Split the workload into </a:t>
              </a:r>
              <a:r>
                <a:rPr lang="en-US" sz="1400" b="1" dirty="0">
                  <a:latin typeface="Cambria" panose="02040503050406030204" pitchFamily="18" charset="0"/>
                </a:rPr>
                <a:t>independent data blocks</a:t>
              </a:r>
              <a:r>
                <a:rPr lang="en-US" sz="1400" dirty="0">
                  <a:latin typeface="Cambria" panose="02040503050406030204" pitchFamily="18" charset="0"/>
                </a:rPr>
                <a:t>, which the DPUs operate on independently. </a:t>
              </a:r>
            </a:p>
            <a:p>
              <a:pPr marL="342900" indent="-342900">
                <a:buAutoNum type="arabicPeriod"/>
              </a:pPr>
              <a:r>
                <a:rPr lang="en-US" sz="1400" dirty="0">
                  <a:latin typeface="Cambria" panose="02040503050406030204" pitchFamily="18" charset="0"/>
                </a:rPr>
                <a:t>Use </a:t>
              </a:r>
              <a:r>
                <a:rPr lang="en-US" sz="1400" b="1" dirty="0">
                  <a:latin typeface="Cambria" panose="02040503050406030204" pitchFamily="18" charset="0"/>
                </a:rPr>
                <a:t>as many working DPUs </a:t>
              </a:r>
              <a:r>
                <a:rPr lang="en-US" sz="1400" dirty="0">
                  <a:latin typeface="Cambria" panose="02040503050406030204" pitchFamily="18" charset="0"/>
                </a:rPr>
                <a:t>in the system as possible.</a:t>
              </a:r>
            </a:p>
            <a:p>
              <a:pPr marL="342900" indent="-342900">
                <a:buAutoNum type="arabicPeriod"/>
              </a:pPr>
              <a:r>
                <a:rPr lang="en-US" sz="1400" dirty="0">
                  <a:latin typeface="Cambria" panose="02040503050406030204" pitchFamily="18" charset="0"/>
                </a:rPr>
                <a:t>Launch at least </a:t>
              </a:r>
              <a:r>
                <a:rPr lang="en-US" sz="1400" b="1" dirty="0">
                  <a:latin typeface="Cambria" panose="02040503050406030204" pitchFamily="18" charset="0"/>
                </a:rPr>
                <a:t>11 </a:t>
              </a:r>
              <a:r>
                <a:rPr lang="en-US" sz="1400" b="1" i="1" dirty="0" err="1">
                  <a:latin typeface="Cambria" panose="02040503050406030204" pitchFamily="18" charset="0"/>
                </a:rPr>
                <a:t>tasklets</a:t>
              </a:r>
              <a:r>
                <a:rPr lang="en-US" sz="1400" b="1" dirty="0">
                  <a:latin typeface="Cambria" panose="02040503050406030204" pitchFamily="18" charset="0"/>
                </a:rPr>
                <a:t> (i.e., software threads)</a:t>
              </a:r>
              <a:r>
                <a:rPr lang="en-US" sz="1400" dirty="0">
                  <a:latin typeface="Cambria" panose="02040503050406030204" pitchFamily="18" charset="0"/>
                </a:rPr>
                <a:t> per DPU.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5E813-C8D6-6043-B396-B074EA615142}"/>
              </a:ext>
            </a:extLst>
          </p:cNvPr>
          <p:cNvGrpSpPr/>
          <p:nvPr/>
        </p:nvGrpSpPr>
        <p:grpSpPr>
          <a:xfrm>
            <a:off x="3574543" y="3036080"/>
            <a:ext cx="5272574" cy="1071018"/>
            <a:chOff x="4546948" y="1816269"/>
            <a:chExt cx="4478145" cy="232807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0F5691-C71C-E14A-9B16-3F6393F2A21F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D1C95A56-ADE7-AF40-BCD9-73E46003A275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1400" b="1" i="1" dirty="0">
                  <a:solidFill>
                    <a:schemeClr val="bg1"/>
                  </a:solidFill>
                  <a:latin typeface="Cambria" panose="02040503050406030204" pitchFamily="18" charset="0"/>
                </a:rPr>
                <a:t>PROGRAMMING RECOMMENDATION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66FC7B-64B6-C248-A3F9-0C6391878FBE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r>
                <a:rPr lang="en-US" sz="1400" dirty="0">
                  <a:latin typeface="Cambria" panose="02040503050406030204" pitchFamily="18" charset="0"/>
                </a:rPr>
                <a:t>For data movement between the DPU’s MRAM bank and the WRAM, </a:t>
              </a:r>
              <a:r>
                <a:rPr lang="en-US" sz="1400" b="1" dirty="0">
                  <a:latin typeface="Cambria" panose="02040503050406030204" pitchFamily="18" charset="0"/>
                </a:rPr>
                <a:t>use large DMA transfer sizes when all the accessed data is going to be used</a:t>
              </a:r>
              <a:r>
                <a:rPr lang="en-US" sz="1400" dirty="0">
                  <a:latin typeface="Cambria" panose="02040503050406030204" pitchFamily="18" charset="0"/>
                </a:rPr>
                <a:t>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597EDD-AF99-C74B-957D-3E0D3904C88E}"/>
              </a:ext>
            </a:extLst>
          </p:cNvPr>
          <p:cNvGrpSpPr/>
          <p:nvPr/>
        </p:nvGrpSpPr>
        <p:grpSpPr>
          <a:xfrm>
            <a:off x="300460" y="4255262"/>
            <a:ext cx="3384611" cy="1528185"/>
            <a:chOff x="1643281" y="4361976"/>
            <a:chExt cx="6864225" cy="170713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336B5677-DF2E-FE45-AA85-DB283C5C0122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5F25360B-332A-B849-82FD-C665D784F041}"/>
                </a:ext>
              </a:extLst>
            </p:cNvPr>
            <p:cNvSpPr/>
            <p:nvPr/>
          </p:nvSpPr>
          <p:spPr>
            <a:xfrm>
              <a:off x="1643281" y="4361976"/>
              <a:ext cx="6864225" cy="361939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1400" b="1" i="1" dirty="0">
                  <a:latin typeface="Cambria" panose="02040503050406030204" pitchFamily="18" charset="0"/>
                </a:rPr>
                <a:t>KEY OBSERVATION 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1A2A50-C25A-674F-8085-8824E02AE17B}"/>
                </a:ext>
              </a:extLst>
            </p:cNvPr>
            <p:cNvSpPr txBox="1"/>
            <p:nvPr/>
          </p:nvSpPr>
          <p:spPr>
            <a:xfrm>
              <a:off x="1643281" y="4731882"/>
              <a:ext cx="6864225" cy="1169551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r>
                <a:rPr lang="en-US" sz="1400" b="1" dirty="0">
                  <a:latin typeface="Cambria" panose="02040503050406030204" pitchFamily="18" charset="0"/>
                </a:rPr>
                <a:t>Larger CPU-DPU and DPU-CPU transfers </a:t>
              </a:r>
              <a:r>
                <a:rPr lang="en-US" sz="1400" dirty="0">
                  <a:latin typeface="Cambria" panose="02040503050406030204" pitchFamily="18" charset="0"/>
                </a:rPr>
                <a:t>between the host main memory and the DRAM Processing Unit’s Main memory (MRAM) banks </a:t>
              </a:r>
              <a:r>
                <a:rPr lang="en-US" sz="1400" b="1" dirty="0">
                  <a:latin typeface="Cambria" panose="02040503050406030204" pitchFamily="18" charset="0"/>
                </a:rPr>
                <a:t>result in higher sustained bandwidth</a:t>
              </a:r>
              <a:r>
                <a:rPr lang="en-US" sz="1400" dirty="0">
                  <a:latin typeface="Cambria" panose="02040503050406030204" pitchFamily="18" charset="0"/>
                </a:rPr>
                <a:t>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D33620-5C64-2549-B884-8B2B16CAE0BD}"/>
              </a:ext>
            </a:extLst>
          </p:cNvPr>
          <p:cNvGrpSpPr/>
          <p:nvPr/>
        </p:nvGrpSpPr>
        <p:grpSpPr>
          <a:xfrm>
            <a:off x="3883231" y="5299876"/>
            <a:ext cx="4960476" cy="1071018"/>
            <a:chOff x="4546948" y="1816269"/>
            <a:chExt cx="4478145" cy="2328073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FB0880E-31A3-9A43-948E-4959436BC3F0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9F2F2"/>
            </a:solidFill>
            <a:ln w="44450"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26" name="Round Same Side Corner Rectangle 25">
              <a:extLst>
                <a:ext uri="{FF2B5EF4-FFF2-40B4-BE49-F238E27FC236}">
                  <a16:creationId xmlns:a16="http://schemas.microsoft.com/office/drawing/2014/main" id="{5FB3EDB7-8409-3A4E-A7C7-48668EC08BA0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660000"/>
            </a:solidFill>
            <a:ln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r>
                <a:rPr lang="en-US" sz="1400" b="1" i="1" dirty="0">
                  <a:solidFill>
                    <a:schemeClr val="bg1"/>
                  </a:solidFill>
                  <a:latin typeface="Cambria" panose="02040503050406030204" pitchFamily="18" charset="0"/>
                </a:rPr>
                <a:t>KEY TAKEAWAY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DD7673-D23A-5F41-85EC-946E24CDAEBF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r>
                <a:rPr lang="en-US" sz="1400" b="1" dirty="0">
                  <a:latin typeface="Cambria" panose="02040503050406030204" pitchFamily="18" charset="0"/>
                </a:rPr>
                <a:t>The UPMEM PIM architecture is fundamentally compute bound. </a:t>
              </a:r>
              <a:r>
                <a:rPr lang="en-US" sz="1400" dirty="0">
                  <a:latin typeface="Cambria" panose="02040503050406030204" pitchFamily="18" charset="0"/>
                </a:rPr>
                <a:t>As a result, </a:t>
              </a:r>
              <a:r>
                <a:rPr lang="en-US" sz="1400" b="1" dirty="0">
                  <a:latin typeface="Cambria" panose="02040503050406030204" pitchFamily="18" charset="0"/>
                </a:rPr>
                <a:t>the most suitable work- loads are memory-bound.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403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78200" y="962395"/>
            <a:ext cx="8787600" cy="88049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8BF89-EC1C-A447-B581-92D8E4742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40846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Accelerator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UPMEM DIMMs coexist with conventional DIMMs</a:t>
            </a: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  <a:p>
            <a:r>
              <a:rPr lang="en-US" dirty="0"/>
              <a:t>Integration of UPMEM DIMMs in a system follows an </a:t>
            </a:r>
            <a:r>
              <a:rPr lang="en-US" dirty="0">
                <a:solidFill>
                  <a:srgbClr val="00B050"/>
                </a:solidFill>
              </a:rPr>
              <a:t>accelerator model</a:t>
            </a:r>
          </a:p>
          <a:p>
            <a:endParaRPr lang="en-US" dirty="0"/>
          </a:p>
          <a:p>
            <a:r>
              <a:rPr lang="en-US" dirty="0"/>
              <a:t>UPMEM DIMMs can be seen as a </a:t>
            </a:r>
            <a:r>
              <a:rPr lang="en-US" dirty="0">
                <a:solidFill>
                  <a:srgbClr val="0070C0"/>
                </a:solidFill>
              </a:rPr>
              <a:t>loosely coupled accelerator</a:t>
            </a:r>
            <a:endParaRPr lang="en-US" dirty="0"/>
          </a:p>
          <a:p>
            <a:pPr lvl="1"/>
            <a:r>
              <a:rPr lang="en-US" dirty="0"/>
              <a:t>Explicit data movement between the main processor (host CPU) and the accelerator (UPMEM)</a:t>
            </a:r>
          </a:p>
          <a:p>
            <a:pPr lvl="1"/>
            <a:r>
              <a:rPr lang="en-US" dirty="0"/>
              <a:t>Explicit kernel launch onto the UPMEM processors</a:t>
            </a:r>
          </a:p>
          <a:p>
            <a:endParaRPr lang="en-US" dirty="0"/>
          </a:p>
          <a:p>
            <a:r>
              <a:rPr lang="en-US" dirty="0"/>
              <a:t>This resembles GPU computing</a:t>
            </a:r>
          </a:p>
        </p:txBody>
      </p:sp>
    </p:spTree>
    <p:extLst>
      <p:ext uri="{BB962C8B-B14F-4D97-AF65-F5344CB8AC3E}">
        <p14:creationId xmlns:p14="http://schemas.microsoft.com/office/powerpoint/2010/main" val="51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12310</TotalTime>
  <Words>4862</Words>
  <Application>Microsoft Macintosh PowerPoint</Application>
  <PresentationFormat>On-screen Show (4:3)</PresentationFormat>
  <Paragraphs>832</Paragraphs>
  <Slides>67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67</vt:i4>
      </vt:variant>
    </vt:vector>
  </HeadingPairs>
  <TitlesOfParts>
    <vt:vector size="92" baseType="lpstr">
      <vt:lpstr>ＭＳ Ｐゴシック</vt:lpstr>
      <vt:lpstr>Adobe Garamond Pro</vt:lpstr>
      <vt:lpstr>Arial</vt:lpstr>
      <vt:lpstr>Beirut</vt:lpstr>
      <vt:lpstr>Calibri</vt:lpstr>
      <vt:lpstr>Calibri Light</vt:lpstr>
      <vt:lpstr>Cambria</vt:lpstr>
      <vt:lpstr>Cambria Math</vt:lpstr>
      <vt:lpstr>Candara</vt:lpstr>
      <vt:lpstr>Courier</vt:lpstr>
      <vt:lpstr>Futura Medium</vt:lpstr>
      <vt:lpstr>Garamond</vt:lpstr>
      <vt:lpstr>Geneva</vt:lpstr>
      <vt:lpstr>Segoe UI</vt:lpstr>
      <vt:lpstr>Segoe UI Historic</vt:lpstr>
      <vt:lpstr>Segoe UI Symbol</vt:lpstr>
      <vt:lpstr>Tahoma</vt:lpstr>
      <vt:lpstr>Times</vt:lpstr>
      <vt:lpstr>Wingdings</vt:lpstr>
      <vt:lpstr>Office Theme</vt:lpstr>
      <vt:lpstr>1_Edge</vt:lpstr>
      <vt:lpstr>Edge</vt:lpstr>
      <vt:lpstr>3_Edge</vt:lpstr>
      <vt:lpstr>4_Edge</vt:lpstr>
      <vt:lpstr>2_Edge</vt:lpstr>
      <vt:lpstr>PowerPoint Presentation</vt:lpstr>
      <vt:lpstr>Executive Summary</vt:lpstr>
      <vt:lpstr>Data Movement in Computing Systems</vt:lpstr>
      <vt:lpstr>Data Movement in Computing Systems</vt:lpstr>
      <vt:lpstr>UPMEM Processing-in-DRAM Engine (2019)</vt:lpstr>
      <vt:lpstr>Understanding a Modern PIM Architecture</vt:lpstr>
      <vt:lpstr>Observations, Recommendations, Takeaways</vt:lpstr>
      <vt:lpstr>Outline</vt:lpstr>
      <vt:lpstr>Accelerator Model</vt:lpstr>
      <vt:lpstr>System Organization (I)</vt:lpstr>
      <vt:lpstr>System Organization (II)</vt:lpstr>
      <vt:lpstr>2,560-DPU System</vt:lpstr>
      <vt:lpstr>640-DPU System</vt:lpstr>
      <vt:lpstr>Outline</vt:lpstr>
      <vt:lpstr>Vector Addition (VA)</vt:lpstr>
      <vt:lpstr>CPU-DPU/DPU-CPU Data Transfers</vt:lpstr>
      <vt:lpstr>Inter-DPU Communication</vt:lpstr>
      <vt:lpstr>How Fast are these Data Transfers? </vt:lpstr>
      <vt:lpstr>CPU-DPU/DPU-CPU Transfers: 1 DPU</vt:lpstr>
      <vt:lpstr>CPU-DPU/DPU-CPU Transfers: 1 Rank</vt:lpstr>
      <vt:lpstr>Outline</vt:lpstr>
      <vt:lpstr>DRAM Processing Unit</vt:lpstr>
      <vt:lpstr>DPU Pipeline</vt:lpstr>
      <vt:lpstr>Arithmetic Throughput: Microbenchmark</vt:lpstr>
      <vt:lpstr>Arithmetic Throughput: 11 Tasklets</vt:lpstr>
      <vt:lpstr>Arithmetic Throughput: Native Support</vt:lpstr>
      <vt:lpstr>DPU: WRAM Bandwidth</vt:lpstr>
      <vt:lpstr>DPU: MRAM Latency and Bandwidth</vt:lpstr>
      <vt:lpstr>MRAM Bandwidth</vt:lpstr>
      <vt:lpstr>MRAM Read and Write Latency (I)</vt:lpstr>
      <vt:lpstr>MRAM Read and Write Latency (II)</vt:lpstr>
      <vt:lpstr>MRAM Bandwidth</vt:lpstr>
      <vt:lpstr>STREAM Benchmark: Bandwidth Saturation</vt:lpstr>
      <vt:lpstr>MRAM Bandwidth</vt:lpstr>
      <vt:lpstr>DPU: Arithmetic Throughput vs. Operational Intensity</vt:lpstr>
      <vt:lpstr>Arithmetic Throughput vs. Operational Intensity (I)</vt:lpstr>
      <vt:lpstr>Arithmetic Throughput vs. Operational Intensity (II)</vt:lpstr>
      <vt:lpstr>Arithmetic Throughput vs. Operational Intensity (III)</vt:lpstr>
      <vt:lpstr>Outline</vt:lpstr>
      <vt:lpstr>PrIM Benchmarks</vt:lpstr>
      <vt:lpstr>PrIM Benchmarks: Application Domains</vt:lpstr>
      <vt:lpstr>Roofline Model</vt:lpstr>
      <vt:lpstr>PrIM Benchmarks: Diversity</vt:lpstr>
      <vt:lpstr>Outline</vt:lpstr>
      <vt:lpstr>Evaluation Methodology</vt:lpstr>
      <vt:lpstr>Evaluation Methodology</vt:lpstr>
      <vt:lpstr>Strong Scaling: 1 DPU (I)</vt:lpstr>
      <vt:lpstr>Strong Scaling: 1 DPU (II)</vt:lpstr>
      <vt:lpstr>Strong Scaling: 1 DPU (III)</vt:lpstr>
      <vt:lpstr>Strong Scaling: 1 DPU (IV)</vt:lpstr>
      <vt:lpstr>Strong Scaling: 1 Rank</vt:lpstr>
      <vt:lpstr>Strong Scaling: 32 Ranks</vt:lpstr>
      <vt:lpstr>Weak Scaling: 1 Rank</vt:lpstr>
      <vt:lpstr>CPU/GPU: Evaluation Methodology</vt:lpstr>
      <vt:lpstr>CPU/GPU: Performance Comparison (I)</vt:lpstr>
      <vt:lpstr>CPU/GPU: Performance Comparison (II)</vt:lpstr>
      <vt:lpstr>CPU/GPU: Performance Comparison (III)</vt:lpstr>
      <vt:lpstr>CPU/GPU: Energy Comparison</vt:lpstr>
      <vt:lpstr>Outline</vt:lpstr>
      <vt:lpstr>Key Takeaway 1</vt:lpstr>
      <vt:lpstr>Key Takeaway 2</vt:lpstr>
      <vt:lpstr>Key Takeaway 3</vt:lpstr>
      <vt:lpstr>Key Takeaway 4</vt:lpstr>
      <vt:lpstr>Executive Summary</vt:lpstr>
      <vt:lpstr>Understanding a Modern PIM Architecture</vt:lpstr>
      <vt:lpstr>PrIM Repository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</dc:title>
  <dc:creator>Microsoft Office User</dc:creator>
  <cp:lastModifiedBy>Juan Gómez-Luna</cp:lastModifiedBy>
  <cp:revision>733</cp:revision>
  <dcterms:created xsi:type="dcterms:W3CDTF">2020-09-04T14:15:51Z</dcterms:created>
  <dcterms:modified xsi:type="dcterms:W3CDTF">2021-07-04T16:47:46Z</dcterms:modified>
</cp:coreProperties>
</file>