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52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993" r:id="rId2"/>
    <p:sldId id="1006" r:id="rId3"/>
    <p:sldId id="741" r:id="rId4"/>
    <p:sldId id="1007" r:id="rId5"/>
    <p:sldId id="903" r:id="rId6"/>
    <p:sldId id="905" r:id="rId7"/>
    <p:sldId id="906" r:id="rId8"/>
    <p:sldId id="907" r:id="rId9"/>
    <p:sldId id="909" r:id="rId10"/>
    <p:sldId id="912" r:id="rId11"/>
    <p:sldId id="919" r:id="rId12"/>
    <p:sldId id="920" r:id="rId13"/>
    <p:sldId id="922" r:id="rId14"/>
    <p:sldId id="921" r:id="rId15"/>
    <p:sldId id="916" r:id="rId16"/>
    <p:sldId id="1008" r:id="rId17"/>
    <p:sldId id="977" r:id="rId18"/>
    <p:sldId id="1009" r:id="rId19"/>
    <p:sldId id="1010" r:id="rId20"/>
    <p:sldId id="926" r:id="rId21"/>
    <p:sldId id="918" r:id="rId22"/>
    <p:sldId id="997" r:id="rId23"/>
    <p:sldId id="978" r:id="rId24"/>
    <p:sldId id="932" r:id="rId25"/>
    <p:sldId id="1011" r:id="rId26"/>
    <p:sldId id="936" r:id="rId27"/>
    <p:sldId id="938" r:id="rId28"/>
    <p:sldId id="940" r:id="rId29"/>
    <p:sldId id="1021" r:id="rId30"/>
    <p:sldId id="1022" r:id="rId31"/>
    <p:sldId id="1023" r:id="rId32"/>
    <p:sldId id="1024" r:id="rId33"/>
    <p:sldId id="1025" r:id="rId34"/>
    <p:sldId id="1026" r:id="rId35"/>
    <p:sldId id="946" r:id="rId36"/>
    <p:sldId id="1012" r:id="rId37"/>
    <p:sldId id="950" r:id="rId38"/>
    <p:sldId id="951" r:id="rId39"/>
    <p:sldId id="981" r:id="rId40"/>
    <p:sldId id="952" r:id="rId41"/>
    <p:sldId id="983" r:id="rId42"/>
    <p:sldId id="1013" r:id="rId43"/>
    <p:sldId id="1014" r:id="rId44"/>
    <p:sldId id="1015" r:id="rId45"/>
    <p:sldId id="1016" r:id="rId46"/>
    <p:sldId id="1017" r:id="rId47"/>
    <p:sldId id="1018" r:id="rId48"/>
    <p:sldId id="970" r:id="rId49"/>
    <p:sldId id="1019" r:id="rId50"/>
    <p:sldId id="1020" r:id="rId51"/>
    <p:sldId id="1003" r:id="rId52"/>
    <p:sldId id="954" r:id="rId53"/>
    <p:sldId id="961" r:id="rId54"/>
    <p:sldId id="965" r:id="rId55"/>
    <p:sldId id="994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AEAEA"/>
    <a:srgbClr val="771F28"/>
    <a:srgbClr val="B45F07"/>
    <a:srgbClr val="FCECD1"/>
    <a:srgbClr val="F9F9E3"/>
    <a:srgbClr val="FDE5CD"/>
    <a:srgbClr val="274221"/>
    <a:srgbClr val="000000"/>
    <a:srgbClr val="F07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62716"/>
  </p:normalViewPr>
  <p:slideViewPr>
    <p:cSldViewPr snapToGrid="0" snapToObjects="1">
      <p:cViewPr varScale="1">
        <p:scale>
          <a:sx n="79" d="100"/>
          <a:sy n="79" d="100"/>
        </p:scale>
        <p:origin x="21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24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53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data_access!$M$16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data_access!$M$17:$M$30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97-DE4E-8BFE-4A2411FA28A3}"/>
            </c:ext>
          </c:extLst>
        </c:ser>
        <c:ser>
          <c:idx val="1"/>
          <c:order val="1"/>
          <c:tx>
            <c:strRef>
              <c:f>data_access!$N$16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data_access!$N$17:$N$30</c:f>
              <c:numCache>
                <c:formatCode>General</c:formatCode>
                <c:ptCount val="14"/>
                <c:pt idx="0">
                  <c:v>0.67185660381256995</c:v>
                </c:pt>
                <c:pt idx="1">
                  <c:v>0.64217896000172303</c:v>
                </c:pt>
                <c:pt idx="2">
                  <c:v>0.37135693985104901</c:v>
                </c:pt>
                <c:pt idx="3">
                  <c:v>0.176245080766254</c:v>
                </c:pt>
                <c:pt idx="4">
                  <c:v>0.68387402670928599</c:v>
                </c:pt>
                <c:pt idx="5">
                  <c:v>0.58995327294219202</c:v>
                </c:pt>
                <c:pt idx="6">
                  <c:v>0.60698842311085899</c:v>
                </c:pt>
                <c:pt idx="7">
                  <c:v>0.43932663207597999</c:v>
                </c:pt>
                <c:pt idx="8">
                  <c:v>0.58582393624705298</c:v>
                </c:pt>
                <c:pt idx="9">
                  <c:v>0.57143846490386596</c:v>
                </c:pt>
                <c:pt idx="10">
                  <c:v>0.61594177678162199</c:v>
                </c:pt>
                <c:pt idx="11">
                  <c:v>0.70397010050375997</c:v>
                </c:pt>
                <c:pt idx="12">
                  <c:v>0.72549468477774404</c:v>
                </c:pt>
                <c:pt idx="13">
                  <c:v>0.53846693929546297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97-DE4E-8BFE-4A2411FA28A3}"/>
            </c:ext>
          </c:extLst>
        </c:ser>
        <c:ser>
          <c:idx val="2"/>
          <c:order val="2"/>
          <c:tx>
            <c:strRef>
              <c:f>data_access!$O$16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data_access!$O$17:$O$30</c:f>
              <c:numCache>
                <c:formatCode>General</c:formatCode>
                <c:ptCount val="14"/>
                <c:pt idx="0">
                  <c:v>0.61236864765563703</c:v>
                </c:pt>
                <c:pt idx="1">
                  <c:v>0.35313058880637699</c:v>
                </c:pt>
                <c:pt idx="2">
                  <c:v>0.14944588822708099</c:v>
                </c:pt>
                <c:pt idx="3">
                  <c:v>0.12421345098787499</c:v>
                </c:pt>
                <c:pt idx="4">
                  <c:v>0.81743031045742498</c:v>
                </c:pt>
                <c:pt idx="5">
                  <c:v>0.74400804912740204</c:v>
                </c:pt>
                <c:pt idx="6">
                  <c:v>0.78998449586098995</c:v>
                </c:pt>
                <c:pt idx="7">
                  <c:v>0.87597870284392698</c:v>
                </c:pt>
                <c:pt idx="8">
                  <c:v>0.66665430684634497</c:v>
                </c:pt>
                <c:pt idx="9">
                  <c:v>0.93658627946444695</c:v>
                </c:pt>
                <c:pt idx="10">
                  <c:v>0.962496704240284</c:v>
                </c:pt>
                <c:pt idx="11">
                  <c:v>0.69148689648810102</c:v>
                </c:pt>
                <c:pt idx="12">
                  <c:v>0.706491984976089</c:v>
                </c:pt>
                <c:pt idx="13">
                  <c:v>0.55693713537060396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97-DE4E-8BFE-4A2411FA28A3}"/>
            </c:ext>
          </c:extLst>
        </c:ser>
        <c:ser>
          <c:idx val="3"/>
          <c:order val="3"/>
          <c:tx>
            <c:strRef>
              <c:f>data_access!$P$16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data_access!$P$17:$P$30</c:f>
              <c:numCache>
                <c:formatCode>General</c:formatCode>
                <c:ptCount val="14"/>
                <c:pt idx="0">
                  <c:v>0.52358514644686205</c:v>
                </c:pt>
                <c:pt idx="1">
                  <c:v>0.29005060669871502</c:v>
                </c:pt>
                <c:pt idx="2">
                  <c:v>0.130002904750707</c:v>
                </c:pt>
                <c:pt idx="3">
                  <c:v>6.0736159491918802E-2</c:v>
                </c:pt>
                <c:pt idx="4">
                  <c:v>0.52140280582611398</c:v>
                </c:pt>
                <c:pt idx="5">
                  <c:v>0.49387435468818303</c:v>
                </c:pt>
                <c:pt idx="6">
                  <c:v>0.47503647193370802</c:v>
                </c:pt>
                <c:pt idx="7">
                  <c:v>0.38196874605065401</c:v>
                </c:pt>
                <c:pt idx="8">
                  <c:v>0.35970051760231497</c:v>
                </c:pt>
                <c:pt idx="9">
                  <c:v>0.48704235553345998</c:v>
                </c:pt>
                <c:pt idx="10">
                  <c:v>0.59716369011026604</c:v>
                </c:pt>
                <c:pt idx="11">
                  <c:v>0.66767478261648905</c:v>
                </c:pt>
                <c:pt idx="12">
                  <c:v>0.67626431867750103</c:v>
                </c:pt>
                <c:pt idx="13">
                  <c:v>0.37237117624064398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97-DE4E-8BFE-4A2411FA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13"/>
        <c:axId val="1908056832"/>
        <c:axId val="1908058480"/>
      </c:barChart>
      <c:catAx>
        <c:axId val="1908056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/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8480"/>
        <c:crosses val="autoZero"/>
        <c:auto val="1"/>
        <c:lblAlgn val="ctr"/>
        <c:lblOffset val="100"/>
        <c:noMultiLvlLbl val="0"/>
      </c:catAx>
      <c:valAx>
        <c:axId val="19080584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/>
                  <a:t>Data Access Costs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368956016477179"/>
          <c:y val="3.8273732890635454E-4"/>
          <c:w val="0.80650816776755441"/>
          <c:h val="7.2239068076071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multimem!$Q$24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numRef>
              <c:f>multimem!$P$25:$P$36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cat>
          <c:val>
            <c:numRef>
              <c:f>multimem!$Q$25:$Q$36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2-4C44-8C92-3A324B90D079}"/>
            </c:ext>
          </c:extLst>
        </c:ser>
        <c:ser>
          <c:idx val="1"/>
          <c:order val="1"/>
          <c:tx>
            <c:strRef>
              <c:f>multimem!$R$24</c:f>
              <c:strCache>
                <c:ptCount val="1"/>
                <c:pt idx="0">
                  <c:v>DeaMon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numRef>
              <c:f>multimem!$P$25:$P$36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cat>
          <c:val>
            <c:numRef>
              <c:f>multimem!$R$25:$R$36</c:f>
              <c:numCache>
                <c:formatCode>General</c:formatCode>
                <c:ptCount val="12"/>
                <c:pt idx="0">
                  <c:v>23.591394171174425</c:v>
                </c:pt>
                <c:pt idx="1">
                  <c:v>15.132641584370448</c:v>
                </c:pt>
                <c:pt idx="2">
                  <c:v>14.933212629372258</c:v>
                </c:pt>
                <c:pt idx="3">
                  <c:v>2.6647540499390909</c:v>
                </c:pt>
                <c:pt idx="4">
                  <c:v>2.4973333382147227</c:v>
                </c:pt>
                <c:pt idx="5">
                  <c:v>2.4308686753245166</c:v>
                </c:pt>
                <c:pt idx="6">
                  <c:v>2.0328983204564559</c:v>
                </c:pt>
                <c:pt idx="7">
                  <c:v>1.7803009683070612</c:v>
                </c:pt>
                <c:pt idx="8">
                  <c:v>1.7023954514577848</c:v>
                </c:pt>
                <c:pt idx="9">
                  <c:v>1.0748520183063681</c:v>
                </c:pt>
                <c:pt idx="10">
                  <c:v>1.084310408283055</c:v>
                </c:pt>
                <c:pt idx="11">
                  <c:v>1.0846710041954382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C2-4C44-8C92-3A324B90D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overlap val="-14"/>
        <c:axId val="1737604896"/>
        <c:axId val="1841221184"/>
      </c:barChart>
      <c:catAx>
        <c:axId val="1737604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 dirty="0"/>
                  <a:t>#Memory</a:t>
                </a:r>
                <a:r>
                  <a:rPr lang="en-GB" sz="2000" baseline="0" dirty="0"/>
                  <a:t> Components</a:t>
                </a:r>
                <a:endParaRPr lang="en-GB" sz="2000" dirty="0"/>
              </a:p>
            </c:rich>
          </c:tx>
          <c:layout>
            <c:manualLayout>
              <c:xMode val="edge"/>
              <c:yMode val="edge"/>
              <c:x val="0.39242574750580789"/>
              <c:y val="0.931954350902038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317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20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1221184"/>
        <c:crosses val="autoZero"/>
        <c:auto val="1"/>
        <c:lblAlgn val="ctr"/>
        <c:lblOffset val="100"/>
        <c:noMultiLvlLbl val="0"/>
      </c:catAx>
      <c:valAx>
        <c:axId val="1841221184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 dirty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73760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9044608823463073"/>
          <c:y val="1.7953997123472783E-2"/>
          <c:w val="0.30563862219849786"/>
          <c:h val="7.23432988031080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multibench!$K$17</c:f>
              <c:strCache>
                <c:ptCount val="1"/>
                <c:pt idx="0">
                  <c:v>Core 1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multibench!$J$18:$J$26</c:f>
              <c:strCache>
                <c:ptCount val="9"/>
                <c:pt idx="0">
                  <c:v>bf-dr-ts-nw</c:v>
                </c:pt>
                <c:pt idx="1">
                  <c:v>bf-dr-ts-sp</c:v>
                </c:pt>
                <c:pt idx="2">
                  <c:v>pr-dr-sp-nw</c:v>
                </c:pt>
                <c:pt idx="3">
                  <c:v>pr-nw-ts-sp</c:v>
                </c:pt>
                <c:pt idx="4">
                  <c:v>bc-dr-ts-sp</c:v>
                </c:pt>
                <c:pt idx="5">
                  <c:v>tr-dr-ts-sp</c:v>
                </c:pt>
                <c:pt idx="6">
                  <c:v>bc-nw-ts-sp</c:v>
                </c:pt>
                <c:pt idx="7">
                  <c:v>tr-nw-ts-sp</c:v>
                </c:pt>
                <c:pt idx="8">
                  <c:v>dr-ts-sp-nw</c:v>
                </c:pt>
              </c:strCache>
            </c:strRef>
          </c:cat>
          <c:val>
            <c:numRef>
              <c:f>multibench!$K$18:$K$26</c:f>
              <c:numCache>
                <c:formatCode>General</c:formatCode>
                <c:ptCount val="9"/>
                <c:pt idx="0">
                  <c:v>3.25746247678636</c:v>
                </c:pt>
                <c:pt idx="1">
                  <c:v>1.1839420371398801</c:v>
                </c:pt>
                <c:pt idx="2">
                  <c:v>1.58573601285332</c:v>
                </c:pt>
                <c:pt idx="3">
                  <c:v>2.1285129684115098</c:v>
                </c:pt>
                <c:pt idx="4">
                  <c:v>1.33630883574244</c:v>
                </c:pt>
                <c:pt idx="5">
                  <c:v>1.34740735604296</c:v>
                </c:pt>
                <c:pt idx="6">
                  <c:v>2.41610538274564</c:v>
                </c:pt>
                <c:pt idx="7">
                  <c:v>4.4780261903187801</c:v>
                </c:pt>
                <c:pt idx="8">
                  <c:v>2.3418064350366898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9F-8240-9B24-F655F68991AC}"/>
            </c:ext>
          </c:extLst>
        </c:ser>
        <c:ser>
          <c:idx val="1"/>
          <c:order val="1"/>
          <c:tx>
            <c:strRef>
              <c:f>multibench!$L$17</c:f>
              <c:strCache>
                <c:ptCount val="1"/>
                <c:pt idx="0">
                  <c:v>Core 2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multibench!$J$18:$J$26</c:f>
              <c:strCache>
                <c:ptCount val="9"/>
                <c:pt idx="0">
                  <c:v>bf-dr-ts-nw</c:v>
                </c:pt>
                <c:pt idx="1">
                  <c:v>bf-dr-ts-sp</c:v>
                </c:pt>
                <c:pt idx="2">
                  <c:v>pr-dr-sp-nw</c:v>
                </c:pt>
                <c:pt idx="3">
                  <c:v>pr-nw-ts-sp</c:v>
                </c:pt>
                <c:pt idx="4">
                  <c:v>bc-dr-ts-sp</c:v>
                </c:pt>
                <c:pt idx="5">
                  <c:v>tr-dr-ts-sp</c:v>
                </c:pt>
                <c:pt idx="6">
                  <c:v>bc-nw-ts-sp</c:v>
                </c:pt>
                <c:pt idx="7">
                  <c:v>tr-nw-ts-sp</c:v>
                </c:pt>
                <c:pt idx="8">
                  <c:v>dr-ts-sp-nw</c:v>
                </c:pt>
              </c:strCache>
            </c:strRef>
          </c:cat>
          <c:val>
            <c:numRef>
              <c:f>multibench!$L$18:$L$26</c:f>
              <c:numCache>
                <c:formatCode>General</c:formatCode>
                <c:ptCount val="9"/>
                <c:pt idx="0">
                  <c:v>3.12782485342998</c:v>
                </c:pt>
                <c:pt idx="1">
                  <c:v>1.1235941390383599</c:v>
                </c:pt>
                <c:pt idx="2">
                  <c:v>3.2612114167231998</c:v>
                </c:pt>
                <c:pt idx="3">
                  <c:v>3.8504697607888398</c:v>
                </c:pt>
                <c:pt idx="4">
                  <c:v>1.30903251072538</c:v>
                </c:pt>
                <c:pt idx="5">
                  <c:v>1.1628507671458399</c:v>
                </c:pt>
                <c:pt idx="6">
                  <c:v>2.6350762468220998</c:v>
                </c:pt>
                <c:pt idx="7">
                  <c:v>5.7687694773389797</c:v>
                </c:pt>
                <c:pt idx="8">
                  <c:v>5.39652673209791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9F-8240-9B24-F655F68991AC}"/>
            </c:ext>
          </c:extLst>
        </c:ser>
        <c:ser>
          <c:idx val="2"/>
          <c:order val="2"/>
          <c:tx>
            <c:strRef>
              <c:f>multibench!$M$17</c:f>
              <c:strCache>
                <c:ptCount val="1"/>
                <c:pt idx="0">
                  <c:v>Core 3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multibench!$J$18:$J$26</c:f>
              <c:strCache>
                <c:ptCount val="9"/>
                <c:pt idx="0">
                  <c:v>bf-dr-ts-nw</c:v>
                </c:pt>
                <c:pt idx="1">
                  <c:v>bf-dr-ts-sp</c:v>
                </c:pt>
                <c:pt idx="2">
                  <c:v>pr-dr-sp-nw</c:v>
                </c:pt>
                <c:pt idx="3">
                  <c:v>pr-nw-ts-sp</c:v>
                </c:pt>
                <c:pt idx="4">
                  <c:v>bc-dr-ts-sp</c:v>
                </c:pt>
                <c:pt idx="5">
                  <c:v>tr-dr-ts-sp</c:v>
                </c:pt>
                <c:pt idx="6">
                  <c:v>bc-nw-ts-sp</c:v>
                </c:pt>
                <c:pt idx="7">
                  <c:v>tr-nw-ts-sp</c:v>
                </c:pt>
                <c:pt idx="8">
                  <c:v>dr-ts-sp-nw</c:v>
                </c:pt>
              </c:strCache>
            </c:strRef>
          </c:cat>
          <c:val>
            <c:numRef>
              <c:f>multibench!$M$18:$M$26</c:f>
              <c:numCache>
                <c:formatCode>General</c:formatCode>
                <c:ptCount val="9"/>
                <c:pt idx="0">
                  <c:v>5.0091913321812402</c:v>
                </c:pt>
                <c:pt idx="1">
                  <c:v>1.8678508042903299</c:v>
                </c:pt>
                <c:pt idx="2">
                  <c:v>2.8412326258656502</c:v>
                </c:pt>
                <c:pt idx="3">
                  <c:v>7.1298057943693598</c:v>
                </c:pt>
                <c:pt idx="4">
                  <c:v>1.9350536892936201</c:v>
                </c:pt>
                <c:pt idx="5">
                  <c:v>2.29012085841075</c:v>
                </c:pt>
                <c:pt idx="6">
                  <c:v>4.1086787930044801</c:v>
                </c:pt>
                <c:pt idx="7">
                  <c:v>6.5931028420017803</c:v>
                </c:pt>
                <c:pt idx="8">
                  <c:v>2.5067229867549301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9F-8240-9B24-F655F68991AC}"/>
            </c:ext>
          </c:extLst>
        </c:ser>
        <c:ser>
          <c:idx val="3"/>
          <c:order val="3"/>
          <c:tx>
            <c:strRef>
              <c:f>multibench!$N$17</c:f>
              <c:strCache>
                <c:ptCount val="1"/>
                <c:pt idx="0">
                  <c:v>Core 4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multibench!$J$18:$J$26</c:f>
              <c:strCache>
                <c:ptCount val="9"/>
                <c:pt idx="0">
                  <c:v>bf-dr-ts-nw</c:v>
                </c:pt>
                <c:pt idx="1">
                  <c:v>bf-dr-ts-sp</c:v>
                </c:pt>
                <c:pt idx="2">
                  <c:v>pr-dr-sp-nw</c:v>
                </c:pt>
                <c:pt idx="3">
                  <c:v>pr-nw-ts-sp</c:v>
                </c:pt>
                <c:pt idx="4">
                  <c:v>bc-dr-ts-sp</c:v>
                </c:pt>
                <c:pt idx="5">
                  <c:v>tr-dr-ts-sp</c:v>
                </c:pt>
                <c:pt idx="6">
                  <c:v>bc-nw-ts-sp</c:v>
                </c:pt>
                <c:pt idx="7">
                  <c:v>tr-nw-ts-sp</c:v>
                </c:pt>
                <c:pt idx="8">
                  <c:v>dr-ts-sp-nw</c:v>
                </c:pt>
              </c:strCache>
            </c:strRef>
          </c:cat>
          <c:val>
            <c:numRef>
              <c:f>multibench!$N$18:$N$26</c:f>
              <c:numCache>
                <c:formatCode>General</c:formatCode>
                <c:ptCount val="9"/>
                <c:pt idx="0">
                  <c:v>3.2816014478162301</c:v>
                </c:pt>
                <c:pt idx="1">
                  <c:v>1.1839434544104099</c:v>
                </c:pt>
                <c:pt idx="2">
                  <c:v>5.7804801816546503</c:v>
                </c:pt>
                <c:pt idx="3">
                  <c:v>2.6804139815162298</c:v>
                </c:pt>
                <c:pt idx="4">
                  <c:v>1.35637444927263</c:v>
                </c:pt>
                <c:pt idx="5">
                  <c:v>1.2795023186699099</c:v>
                </c:pt>
                <c:pt idx="6">
                  <c:v>2.6349702183699999</c:v>
                </c:pt>
                <c:pt idx="7">
                  <c:v>4.8641485292771804</c:v>
                </c:pt>
                <c:pt idx="8">
                  <c:v>2.50412881925697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9F-8240-9B24-F655F6899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16"/>
        <c:axId val="1853680720"/>
        <c:axId val="1929748736"/>
      </c:barChart>
      <c:catAx>
        <c:axId val="18536807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dirty="0"/>
                  <a:t>Workloads</a:t>
                </a:r>
              </a:p>
            </c:rich>
          </c:tx>
          <c:layout>
            <c:manualLayout>
              <c:xMode val="edge"/>
              <c:yMode val="edge"/>
              <c:x val="0.48068430460864792"/>
              <c:y val="0.885833354142360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29748736"/>
        <c:crosses val="autoZero"/>
        <c:auto val="1"/>
        <c:lblAlgn val="ctr"/>
        <c:lblOffset val="100"/>
        <c:noMultiLvlLbl val="0"/>
      </c:catAx>
      <c:valAx>
        <c:axId val="1929748736"/>
        <c:scaling>
          <c:orientation val="minMax"/>
          <c:max val="7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dirty="0"/>
                  <a:t>Speedup over Page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53680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data_access!$M$16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data_access!$M$17:$M$30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97-DE4E-8BFE-4A2411FA28A3}"/>
            </c:ext>
          </c:extLst>
        </c:ser>
        <c:ser>
          <c:idx val="1"/>
          <c:order val="1"/>
          <c:tx>
            <c:strRef>
              <c:f>data_access!$N$16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data_access!$N$17:$N$30</c:f>
              <c:numCache>
                <c:formatCode>General</c:formatCode>
                <c:ptCount val="14"/>
                <c:pt idx="0">
                  <c:v>0.67185660381256995</c:v>
                </c:pt>
                <c:pt idx="1">
                  <c:v>0.64217896000172303</c:v>
                </c:pt>
                <c:pt idx="2">
                  <c:v>0.37135693985104901</c:v>
                </c:pt>
                <c:pt idx="3">
                  <c:v>0.176245080766254</c:v>
                </c:pt>
                <c:pt idx="4">
                  <c:v>0.68387402670928599</c:v>
                </c:pt>
                <c:pt idx="5">
                  <c:v>0.58995327294219202</c:v>
                </c:pt>
                <c:pt idx="6">
                  <c:v>0.60698842311085899</c:v>
                </c:pt>
                <c:pt idx="7">
                  <c:v>0.43932663207597999</c:v>
                </c:pt>
                <c:pt idx="8">
                  <c:v>0.58582393624705298</c:v>
                </c:pt>
                <c:pt idx="9">
                  <c:v>0.57143846490386596</c:v>
                </c:pt>
                <c:pt idx="10">
                  <c:v>0.61594177678162199</c:v>
                </c:pt>
                <c:pt idx="11">
                  <c:v>0.70397010050375997</c:v>
                </c:pt>
                <c:pt idx="12">
                  <c:v>0.72549468477774404</c:v>
                </c:pt>
                <c:pt idx="13">
                  <c:v>0.53846693929546297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97-DE4E-8BFE-4A2411FA28A3}"/>
            </c:ext>
          </c:extLst>
        </c:ser>
        <c:ser>
          <c:idx val="2"/>
          <c:order val="2"/>
          <c:tx>
            <c:strRef>
              <c:f>data_access!$O$16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data_access!$O$17:$O$30</c:f>
              <c:numCache>
                <c:formatCode>General</c:formatCode>
                <c:ptCount val="14"/>
                <c:pt idx="0">
                  <c:v>0.61236864765563703</c:v>
                </c:pt>
                <c:pt idx="1">
                  <c:v>0.35313058880637699</c:v>
                </c:pt>
                <c:pt idx="2">
                  <c:v>0.14944588822708099</c:v>
                </c:pt>
                <c:pt idx="3">
                  <c:v>0.12421345098787499</c:v>
                </c:pt>
                <c:pt idx="4">
                  <c:v>0.81743031045742498</c:v>
                </c:pt>
                <c:pt idx="5">
                  <c:v>0.74400804912740204</c:v>
                </c:pt>
                <c:pt idx="6">
                  <c:v>0.78998449586098995</c:v>
                </c:pt>
                <c:pt idx="7">
                  <c:v>0.87597870284392698</c:v>
                </c:pt>
                <c:pt idx="8">
                  <c:v>0.66665430684634497</c:v>
                </c:pt>
                <c:pt idx="9">
                  <c:v>0.93658627946444695</c:v>
                </c:pt>
                <c:pt idx="10">
                  <c:v>0.962496704240284</c:v>
                </c:pt>
                <c:pt idx="11">
                  <c:v>0.69148689648810102</c:v>
                </c:pt>
                <c:pt idx="12">
                  <c:v>0.706491984976089</c:v>
                </c:pt>
                <c:pt idx="13">
                  <c:v>0.55693713537060396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97-DE4E-8BFE-4A2411FA28A3}"/>
            </c:ext>
          </c:extLst>
        </c:ser>
        <c:ser>
          <c:idx val="3"/>
          <c:order val="3"/>
          <c:tx>
            <c:strRef>
              <c:f>data_access!$P$16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data_access!$P$17:$P$30</c:f>
              <c:numCache>
                <c:formatCode>General</c:formatCode>
                <c:ptCount val="14"/>
                <c:pt idx="0">
                  <c:v>0.52358514644686205</c:v>
                </c:pt>
                <c:pt idx="1">
                  <c:v>0.29005060669871502</c:v>
                </c:pt>
                <c:pt idx="2">
                  <c:v>0.130002904750707</c:v>
                </c:pt>
                <c:pt idx="3">
                  <c:v>6.0736159491918802E-2</c:v>
                </c:pt>
                <c:pt idx="4">
                  <c:v>0.52140280582611398</c:v>
                </c:pt>
                <c:pt idx="5">
                  <c:v>0.49387435468818303</c:v>
                </c:pt>
                <c:pt idx="6">
                  <c:v>0.47503647193370802</c:v>
                </c:pt>
                <c:pt idx="7">
                  <c:v>0.38196874605065401</c:v>
                </c:pt>
                <c:pt idx="8">
                  <c:v>0.35970051760231497</c:v>
                </c:pt>
                <c:pt idx="9">
                  <c:v>0.48704235553345998</c:v>
                </c:pt>
                <c:pt idx="10">
                  <c:v>0.59716369011026604</c:v>
                </c:pt>
                <c:pt idx="11">
                  <c:v>0.66767478261648905</c:v>
                </c:pt>
                <c:pt idx="12">
                  <c:v>0.67626431867750103</c:v>
                </c:pt>
                <c:pt idx="13">
                  <c:v>0.37237117624064398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97-DE4E-8BFE-4A2411FA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13"/>
        <c:axId val="1908056832"/>
        <c:axId val="1908058480"/>
      </c:barChart>
      <c:catAx>
        <c:axId val="190805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8480"/>
        <c:crosses val="autoZero"/>
        <c:auto val="1"/>
        <c:lblAlgn val="ctr"/>
        <c:lblOffset val="100"/>
        <c:noMultiLvlLbl val="0"/>
      </c:catAx>
      <c:valAx>
        <c:axId val="19080584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/>
                  <a:t>Data Access Costs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368956016477179"/>
          <c:y val="3.8273732890635454E-4"/>
          <c:w val="0.80650816776755441"/>
          <c:h val="7.2239068076071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data_access!$M$16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data_access!$M$17:$M$30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97-DE4E-8BFE-4A2411FA28A3}"/>
            </c:ext>
          </c:extLst>
        </c:ser>
        <c:ser>
          <c:idx val="1"/>
          <c:order val="1"/>
          <c:tx>
            <c:strRef>
              <c:f>data_access!$N$16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data_access!$N$17:$N$30</c:f>
              <c:numCache>
                <c:formatCode>General</c:formatCode>
                <c:ptCount val="14"/>
                <c:pt idx="0">
                  <c:v>0.67185660381256995</c:v>
                </c:pt>
                <c:pt idx="1">
                  <c:v>0.64217896000172303</c:v>
                </c:pt>
                <c:pt idx="2">
                  <c:v>0.37135693985104901</c:v>
                </c:pt>
                <c:pt idx="3">
                  <c:v>0.176245080766254</c:v>
                </c:pt>
                <c:pt idx="4">
                  <c:v>0.68387402670928599</c:v>
                </c:pt>
                <c:pt idx="5">
                  <c:v>0.58995327294219202</c:v>
                </c:pt>
                <c:pt idx="6">
                  <c:v>0.60698842311085899</c:v>
                </c:pt>
                <c:pt idx="7">
                  <c:v>0.43932663207597999</c:v>
                </c:pt>
                <c:pt idx="8">
                  <c:v>0.58582393624705298</c:v>
                </c:pt>
                <c:pt idx="9">
                  <c:v>0.57143846490386596</c:v>
                </c:pt>
                <c:pt idx="10">
                  <c:v>0.61594177678162199</c:v>
                </c:pt>
                <c:pt idx="11">
                  <c:v>0.70397010050375997</c:v>
                </c:pt>
                <c:pt idx="12">
                  <c:v>0.72549468477774404</c:v>
                </c:pt>
                <c:pt idx="13">
                  <c:v>0.53846693929546297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97-DE4E-8BFE-4A2411FA28A3}"/>
            </c:ext>
          </c:extLst>
        </c:ser>
        <c:ser>
          <c:idx val="2"/>
          <c:order val="2"/>
          <c:tx>
            <c:strRef>
              <c:f>data_access!$O$16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data_access!$O$17:$O$30</c:f>
              <c:numCache>
                <c:formatCode>General</c:formatCode>
                <c:ptCount val="14"/>
                <c:pt idx="0">
                  <c:v>0.61236864765563703</c:v>
                </c:pt>
                <c:pt idx="1">
                  <c:v>0.35313058880637699</c:v>
                </c:pt>
                <c:pt idx="2">
                  <c:v>0.14944588822708099</c:v>
                </c:pt>
                <c:pt idx="3">
                  <c:v>0.12421345098787499</c:v>
                </c:pt>
                <c:pt idx="4">
                  <c:v>0.81743031045742498</c:v>
                </c:pt>
                <c:pt idx="5">
                  <c:v>0.74400804912740204</c:v>
                </c:pt>
                <c:pt idx="6">
                  <c:v>0.78998449586098995</c:v>
                </c:pt>
                <c:pt idx="7">
                  <c:v>0.87597870284392698</c:v>
                </c:pt>
                <c:pt idx="8">
                  <c:v>0.66665430684634497</c:v>
                </c:pt>
                <c:pt idx="9">
                  <c:v>0.93658627946444695</c:v>
                </c:pt>
                <c:pt idx="10">
                  <c:v>0.962496704240284</c:v>
                </c:pt>
                <c:pt idx="11">
                  <c:v>0.69148689648810102</c:v>
                </c:pt>
                <c:pt idx="12">
                  <c:v>0.706491984976089</c:v>
                </c:pt>
                <c:pt idx="13">
                  <c:v>0.55693713537060396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97-DE4E-8BFE-4A2411FA28A3}"/>
            </c:ext>
          </c:extLst>
        </c:ser>
        <c:ser>
          <c:idx val="3"/>
          <c:order val="3"/>
          <c:tx>
            <c:strRef>
              <c:f>data_access!$P$16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data_access!$P$17:$P$30</c:f>
              <c:numCache>
                <c:formatCode>General</c:formatCode>
                <c:ptCount val="14"/>
                <c:pt idx="0">
                  <c:v>0.52358514644686205</c:v>
                </c:pt>
                <c:pt idx="1">
                  <c:v>0.29005060669871502</c:v>
                </c:pt>
                <c:pt idx="2">
                  <c:v>0.130002904750707</c:v>
                </c:pt>
                <c:pt idx="3">
                  <c:v>6.0736159491918802E-2</c:v>
                </c:pt>
                <c:pt idx="4">
                  <c:v>0.52140280582611398</c:v>
                </c:pt>
                <c:pt idx="5">
                  <c:v>0.49387435468818303</c:v>
                </c:pt>
                <c:pt idx="6">
                  <c:v>0.47503647193370802</c:v>
                </c:pt>
                <c:pt idx="7">
                  <c:v>0.38196874605065401</c:v>
                </c:pt>
                <c:pt idx="8">
                  <c:v>0.35970051760231497</c:v>
                </c:pt>
                <c:pt idx="9">
                  <c:v>0.48704235553345998</c:v>
                </c:pt>
                <c:pt idx="10">
                  <c:v>0.59716369011026604</c:v>
                </c:pt>
                <c:pt idx="11">
                  <c:v>0.66767478261648905</c:v>
                </c:pt>
                <c:pt idx="12">
                  <c:v>0.67626431867750103</c:v>
                </c:pt>
                <c:pt idx="13">
                  <c:v>0.37237117624064398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97-DE4E-8BFE-4A2411FA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13"/>
        <c:axId val="1908056832"/>
        <c:axId val="1908058480"/>
      </c:barChart>
      <c:catAx>
        <c:axId val="190805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8480"/>
        <c:crosses val="autoZero"/>
        <c:auto val="1"/>
        <c:lblAlgn val="ctr"/>
        <c:lblOffset val="100"/>
        <c:noMultiLvlLbl val="0"/>
      </c:catAx>
      <c:valAx>
        <c:axId val="19080584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/>
                  <a:t>Data Access Costs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368956016477179"/>
          <c:y val="3.8273732890635454E-4"/>
          <c:w val="0.80650816776755441"/>
          <c:h val="7.2239068076071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data_access!$M$16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data_access!$M$17:$M$30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97-DE4E-8BFE-4A2411FA28A3}"/>
            </c:ext>
          </c:extLst>
        </c:ser>
        <c:ser>
          <c:idx val="1"/>
          <c:order val="1"/>
          <c:tx>
            <c:strRef>
              <c:f>data_access!$N$16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data_access!$N$17:$N$30</c:f>
              <c:numCache>
                <c:formatCode>General</c:formatCode>
                <c:ptCount val="14"/>
                <c:pt idx="0">
                  <c:v>0.67185660381256995</c:v>
                </c:pt>
                <c:pt idx="1">
                  <c:v>0.64217896000172303</c:v>
                </c:pt>
                <c:pt idx="2">
                  <c:v>0.37135693985104901</c:v>
                </c:pt>
                <c:pt idx="3">
                  <c:v>0.176245080766254</c:v>
                </c:pt>
                <c:pt idx="4">
                  <c:v>0.68387402670928599</c:v>
                </c:pt>
                <c:pt idx="5">
                  <c:v>0.58995327294219202</c:v>
                </c:pt>
                <c:pt idx="6">
                  <c:v>0.60698842311085899</c:v>
                </c:pt>
                <c:pt idx="7">
                  <c:v>0.43932663207597999</c:v>
                </c:pt>
                <c:pt idx="8">
                  <c:v>0.58582393624705298</c:v>
                </c:pt>
                <c:pt idx="9">
                  <c:v>0.57143846490386596</c:v>
                </c:pt>
                <c:pt idx="10">
                  <c:v>0.61594177678162199</c:v>
                </c:pt>
                <c:pt idx="11">
                  <c:v>0.70397010050375997</c:v>
                </c:pt>
                <c:pt idx="12">
                  <c:v>0.72549468477774404</c:v>
                </c:pt>
                <c:pt idx="13">
                  <c:v>0.53846693929546297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97-DE4E-8BFE-4A2411FA28A3}"/>
            </c:ext>
          </c:extLst>
        </c:ser>
        <c:ser>
          <c:idx val="2"/>
          <c:order val="2"/>
          <c:tx>
            <c:strRef>
              <c:f>data_access!$O$16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data_access!$O$17:$O$30</c:f>
              <c:numCache>
                <c:formatCode>General</c:formatCode>
                <c:ptCount val="14"/>
                <c:pt idx="0">
                  <c:v>0.61236864765563703</c:v>
                </c:pt>
                <c:pt idx="1">
                  <c:v>0.35313058880637699</c:v>
                </c:pt>
                <c:pt idx="2">
                  <c:v>0.14944588822708099</c:v>
                </c:pt>
                <c:pt idx="3">
                  <c:v>0.12421345098787499</c:v>
                </c:pt>
                <c:pt idx="4">
                  <c:v>0.81743031045742498</c:v>
                </c:pt>
                <c:pt idx="5">
                  <c:v>0.74400804912740204</c:v>
                </c:pt>
                <c:pt idx="6">
                  <c:v>0.78998449586098995</c:v>
                </c:pt>
                <c:pt idx="7">
                  <c:v>0.87597870284392698</c:v>
                </c:pt>
                <c:pt idx="8">
                  <c:v>0.66665430684634497</c:v>
                </c:pt>
                <c:pt idx="9">
                  <c:v>0.93658627946444695</c:v>
                </c:pt>
                <c:pt idx="10">
                  <c:v>0.962496704240284</c:v>
                </c:pt>
                <c:pt idx="11">
                  <c:v>0.69148689648810102</c:v>
                </c:pt>
                <c:pt idx="12">
                  <c:v>0.706491984976089</c:v>
                </c:pt>
                <c:pt idx="13">
                  <c:v>0.55693713537060396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97-DE4E-8BFE-4A2411FA28A3}"/>
            </c:ext>
          </c:extLst>
        </c:ser>
        <c:ser>
          <c:idx val="3"/>
          <c:order val="3"/>
          <c:tx>
            <c:strRef>
              <c:f>data_access!$P$16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data_access!$L$17:$L$30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data_access!$P$17:$P$30</c:f>
              <c:numCache>
                <c:formatCode>General</c:formatCode>
                <c:ptCount val="14"/>
                <c:pt idx="0">
                  <c:v>0.52358514644686205</c:v>
                </c:pt>
                <c:pt idx="1">
                  <c:v>0.29005060669871502</c:v>
                </c:pt>
                <c:pt idx="2">
                  <c:v>0.130002904750707</c:v>
                </c:pt>
                <c:pt idx="3">
                  <c:v>6.0736159491918802E-2</c:v>
                </c:pt>
                <c:pt idx="4">
                  <c:v>0.52140280582611398</c:v>
                </c:pt>
                <c:pt idx="5">
                  <c:v>0.49387435468818303</c:v>
                </c:pt>
                <c:pt idx="6">
                  <c:v>0.47503647193370802</c:v>
                </c:pt>
                <c:pt idx="7">
                  <c:v>0.38196874605065401</c:v>
                </c:pt>
                <c:pt idx="8">
                  <c:v>0.35970051760231497</c:v>
                </c:pt>
                <c:pt idx="9">
                  <c:v>0.48704235553345998</c:v>
                </c:pt>
                <c:pt idx="10">
                  <c:v>0.59716369011026604</c:v>
                </c:pt>
                <c:pt idx="11">
                  <c:v>0.66767478261648905</c:v>
                </c:pt>
                <c:pt idx="12">
                  <c:v>0.67626431867750103</c:v>
                </c:pt>
                <c:pt idx="13">
                  <c:v>0.37237117624064398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97-DE4E-8BFE-4A2411FA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13"/>
        <c:axId val="1908056832"/>
        <c:axId val="1908058480"/>
      </c:barChart>
      <c:catAx>
        <c:axId val="190805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8480"/>
        <c:crosses val="autoZero"/>
        <c:auto val="1"/>
        <c:lblAlgn val="ctr"/>
        <c:lblOffset val="100"/>
        <c:noMultiLvlLbl val="0"/>
      </c:catAx>
      <c:valAx>
        <c:axId val="19080584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/>
                  <a:t>Data Access Costs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90805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368956016477179"/>
          <c:y val="3.8273732890635454E-4"/>
          <c:w val="0.80650816776755441"/>
          <c:h val="7.2239068076071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bg2">
              <a:lumMod val="25000"/>
            </a:schemeClr>
          </a:solidFill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ED1598-E972-C94B-834E-F1B38765C1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FDC9B-A100-4B46-99DD-252FEEA087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FD834-D281-0D41-BF93-DFCE52F07CC1}" type="datetimeFigureOut">
              <a:rPr lang="en-GR" smtClean="0"/>
              <a:t>1/7/23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93322F-7150-E542-B22D-8A65C97B80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4F4EE-DB23-D342-BCA5-4D89E39D18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C18AE-2CC7-6D4F-B724-3C718341CE6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3116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A4616-8C91-9C47-9265-5EA8DBEADDF2}" type="datetimeFigureOut">
              <a:rPr lang="en-GR" smtClean="0"/>
              <a:t>1/7/23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37907-68EA-6247-88B2-364D81571B6A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104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55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351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7277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12210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8723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392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77718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98230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61276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2307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66155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150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223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8256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37806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4494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906359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65727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64936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682670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2000" b="0" kern="1200" dirty="0">
              <a:solidFill>
                <a:schemeClr val="accent2"/>
              </a:solidFill>
              <a:latin typeface="Avenir Medium" panose="02000503020000020003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8211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17108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1440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327519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8649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93221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613989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04186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412477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8400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462612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806934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70077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628267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49383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76604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836224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31959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680470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343296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43228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5030930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45990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8987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561312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189190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6883721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549678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282480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83622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7060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39003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82545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2000" b="1" kern="1200" dirty="0">
              <a:solidFill>
                <a:schemeClr val="accent2"/>
              </a:solidFill>
              <a:latin typeface="Avenir Medium" panose="02000503020000020003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30350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0127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FBE31-050A-2941-8B76-6A2EADBBA8A1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3888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2C457-A765-A444-ADAE-B5BD1A64456D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9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BE005-91FD-9B44-A92B-96D48FC98937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71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5EB5-98E7-5445-8CCC-518F9D994E32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0374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D593F-4265-D84C-B551-CD91FF2532D7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3713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BF0C-5607-8C47-AFF1-CCFFB2A677FB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0816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17D-B9C4-7B4E-83B8-092B95C1F753}" type="datetime1">
              <a:rPr lang="en-US" smtClean="0"/>
              <a:t>7/1/23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813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C834-04D7-E949-800C-EF01A932F9D2}" type="datetime1">
              <a:rPr lang="en-US" smtClean="0"/>
              <a:t>7/1/23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2619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A80E-B6EF-3549-BA47-701E0FBC5CC2}" type="datetime1">
              <a:rPr lang="en-US" smtClean="0"/>
              <a:t>7/1/23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243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07F8-32BA-574E-A10A-117D7F1BF053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0367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1FC4-C2A9-9C4D-8814-9647B2B6EC5E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3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FDD82-44D4-1643-85B6-5B9B126C5453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7724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23.pn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svg"/><Relationship Id="rId4" Type="http://schemas.openxmlformats.org/officeDocument/2006/relationships/image" Target="../media/image25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5.sv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2"/>
            <a:ext cx="9144000" cy="2506716"/>
          </a:xfrm>
          <a:prstGeom prst="rect">
            <a:avLst/>
          </a:prstGeom>
          <a:solidFill>
            <a:schemeClr val="accent1">
              <a:lumMod val="20000"/>
              <a:lumOff val="80000"/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en-GR" sz="3700" dirty="0">
                <a:solidFill>
                  <a:schemeClr val="accent2"/>
                </a:solidFill>
                <a:latin typeface="Avenir Medium" panose="02000503020000020003" pitchFamily="2" charset="0"/>
              </a:rPr>
              <a:t>DaeMon</a:t>
            </a: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: Architectural Support </a:t>
            </a:r>
            <a:b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</a:b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for Efficient Data Movement</a:t>
            </a:r>
          </a:p>
          <a:p>
            <a:pPr algn="ctr"/>
            <a:r>
              <a:rPr lang="en-GB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Fully Disaggregated Memory Systems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9BF2F-F5DD-374A-9A7D-FF8497DE2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792" y="5367307"/>
            <a:ext cx="1346416" cy="1346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F00BAC3-FD37-A741-823F-A112496B9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/>
          <a:stretch/>
        </p:blipFill>
        <p:spPr bwMode="auto">
          <a:xfrm>
            <a:off x="313621" y="5324444"/>
            <a:ext cx="3026595" cy="143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674041" y="2705925"/>
            <a:ext cx="779591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3200" dirty="0">
                <a:solidFill>
                  <a:schemeClr val="accent2"/>
                </a:solidFill>
                <a:latin typeface="Avenir Medium" panose="02000503020000020003" pitchFamily="2" charset="0"/>
              </a:rPr>
              <a:t>Christina Giannoula</a:t>
            </a:r>
            <a:br>
              <a:rPr lang="en-GR" sz="2800" dirty="0">
                <a:solidFill>
                  <a:schemeClr val="accent3"/>
                </a:solidFill>
                <a:latin typeface="Avenir Medium" panose="02000503020000020003" pitchFamily="2" charset="0"/>
              </a:rPr>
            </a:b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Kailong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Huang, Jonathan Tang,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Nectarios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Koziris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Georgios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Goumas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Zeshan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Chishti, Nandita Vijaykumar</a:t>
            </a:r>
            <a:endParaRPr lang="en-GR" sz="2400" dirty="0">
              <a:solidFill>
                <a:schemeClr val="accent3"/>
              </a:solidFill>
              <a:latin typeface="Avenir Medium" panose="02000503020000020003" pitchFamily="2" charset="0"/>
            </a:endParaRPr>
          </a:p>
          <a:p>
            <a:pPr algn="ctr"/>
            <a:endParaRPr lang="en-GB" b="1" dirty="0">
              <a:solidFill>
                <a:schemeClr val="bg2">
                  <a:lumMod val="25000"/>
                </a:schemeClr>
              </a:solidFill>
              <a:latin typeface="Avenir Book" panose="0200050302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47818-3EAE-29A0-D296-80D0B53E4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64" y="5597962"/>
            <a:ext cx="2074313" cy="84124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96B4D15-08BB-D431-CD5D-2AE01B7CF80A}"/>
              </a:ext>
            </a:extLst>
          </p:cNvPr>
          <p:cNvGrpSpPr>
            <a:grpSpLocks noChangeAspect="1"/>
          </p:cNvGrpSpPr>
          <p:nvPr/>
        </p:nvGrpSpPr>
        <p:grpSpPr>
          <a:xfrm>
            <a:off x="142047" y="2069333"/>
            <a:ext cx="1143196" cy="1143190"/>
            <a:chOff x="4468632" y="4663765"/>
            <a:chExt cx="2271970" cy="2271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85B508-1AC0-5A98-E7F1-28458B50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182635-8540-C6F9-38CB-4244EAC2D598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BD04E1-1C52-0B16-04C3-52043E9C292C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C3C30B3-1E21-2B64-AAD5-4B43F0886281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97EC06C-D0B0-94A5-69B6-DDF47E61D614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1F6E4E9-6EDA-97F1-B6B2-D3556170B4E1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692B6831-2287-3EE5-9E6A-05122CA9AD48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ED55A16-356E-E0AA-860F-45201014D8CF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730F5A64-9E3B-228C-6961-8C27D1670394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C08C671-478E-6E65-1895-38EC18128827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493F8D2-E382-656C-AA31-E3C0F55CD6C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F04004FF-DCA6-D1EB-7AAA-C88663C1319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49A0E48B-8E8C-7052-4B91-8F9AC10C1D7B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127E8E91-899C-70A1-5DB9-951874F529D7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0B3A41-F53C-C744-F902-2316D303D6CE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441A2D0B-732E-5A2E-C690-C54FCED41E0F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56B8FA6-5E87-D974-B250-F6C9ABCEBE85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B12B5D9-E25D-8E6E-E546-0D543139801D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BF704F8-4D8A-8712-C740-84C6BAABCDD5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2D4439C-E5C1-DE1A-B191-697EB3624159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01344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220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009E2A4-E0FB-997B-25B3-2CEBB5EFC33D}"/>
              </a:ext>
            </a:extLst>
          </p:cNvPr>
          <p:cNvSpPr txBox="1"/>
          <p:nvPr/>
        </p:nvSpPr>
        <p:spPr>
          <a:xfrm>
            <a:off x="7126574" y="2433466"/>
            <a:ext cx="1860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osts </a:t>
            </a:r>
            <a:r>
              <a:rPr lang="en-GR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~20% 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of application’s data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EF45F5-B130-47E0-C4AD-CBF2A67DF70B}"/>
              </a:ext>
            </a:extLst>
          </p:cNvPr>
          <p:cNvCxnSpPr>
            <a:cxnSpLocks/>
          </p:cNvCxnSpPr>
          <p:nvPr/>
        </p:nvCxnSpPr>
        <p:spPr>
          <a:xfrm>
            <a:off x="6319488" y="2439500"/>
            <a:ext cx="804712" cy="254074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163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A6F2642-D4AB-6970-BA10-F0D847CC675D}"/>
              </a:ext>
            </a:extLst>
          </p:cNvPr>
          <p:cNvSpPr txBox="1"/>
          <p:nvPr/>
        </p:nvSpPr>
        <p:spPr>
          <a:xfrm>
            <a:off x="7027788" y="5144141"/>
            <a:ext cx="1860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osts </a:t>
            </a:r>
            <a:r>
              <a:rPr lang="en-GR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~80% 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of application’s data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DB040E-6D48-040B-68F9-304A712BE91A}"/>
              </a:ext>
            </a:extLst>
          </p:cNvPr>
          <p:cNvCxnSpPr>
            <a:cxnSpLocks/>
          </p:cNvCxnSpPr>
          <p:nvPr/>
        </p:nvCxnSpPr>
        <p:spPr>
          <a:xfrm>
            <a:off x="6643642" y="5323894"/>
            <a:ext cx="500130" cy="18458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74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82474F-27A7-7300-232B-1B71487A2B8C}"/>
              </a:ext>
            </a:extLst>
          </p:cNvPr>
          <p:cNvCxnSpPr>
            <a:cxnSpLocks/>
          </p:cNvCxnSpPr>
          <p:nvPr/>
        </p:nvCxnSpPr>
        <p:spPr>
          <a:xfrm>
            <a:off x="6272410" y="2914134"/>
            <a:ext cx="0" cy="120601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74E6DDB-EC47-7B96-659A-53781AAB4746}"/>
              </a:ext>
            </a:extLst>
          </p:cNvPr>
          <p:cNvGrpSpPr/>
          <p:nvPr/>
        </p:nvGrpSpPr>
        <p:grpSpPr>
          <a:xfrm>
            <a:off x="5765098" y="3017282"/>
            <a:ext cx="914400" cy="1199926"/>
            <a:chOff x="5750525" y="2967398"/>
            <a:chExt cx="914400" cy="119992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CEF01A6-ED55-0076-02AB-A2827683E5AA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21" name="Graphic 20" descr="Wheelbarrow">
                <a:extLst>
                  <a:ext uri="{FF2B5EF4-FFF2-40B4-BE49-F238E27FC236}">
                    <a16:creationId xmlns:a16="http://schemas.microsoft.com/office/drawing/2014/main" id="{30B16C53-C171-34B0-2A60-418A5C52E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92BEBA-C6C3-27C8-522E-66FCA417B0CD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93CB22F-3733-BE82-BB65-B56CA3A29951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F609BD8-41BC-1D07-FECF-A6509BE7C371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A14EAAA0-BB04-687E-6903-DBDA297C6B3E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049268F-B975-190D-4687-58B42F5B5F5F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C36602C-8C53-EC8C-84DC-6AE79B3DDB61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67D49D7-B5E7-00BD-1558-2D7E2489EC4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859D2C3-B277-3E7E-AD68-1E4D74DC90C5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D87878E-C329-5373-FF78-F5C4DF09E2B1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0B37CAEB-AF3C-BE23-8622-AD959296C17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247516-4D8C-3C2F-E130-822965E4CC27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851B598-0E01-AEBA-7E53-9F3F077FB830}"/>
              </a:ext>
            </a:extLst>
          </p:cNvPr>
          <p:cNvSpPr txBox="1"/>
          <p:nvPr/>
        </p:nvSpPr>
        <p:spPr>
          <a:xfrm>
            <a:off x="6937259" y="2202261"/>
            <a:ext cx="2149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data is typically moved at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page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granularity 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7B9C873-3DDE-1618-9227-729086F60CCE}"/>
              </a:ext>
            </a:extLst>
          </p:cNvPr>
          <p:cNvCxnSpPr>
            <a:cxnSpLocks/>
          </p:cNvCxnSpPr>
          <p:nvPr/>
        </p:nvCxnSpPr>
        <p:spPr>
          <a:xfrm flipV="1">
            <a:off x="6605225" y="3028538"/>
            <a:ext cx="686361" cy="41868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88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FFA1ED8-F10F-0868-30B2-FAEBE3C89656}"/>
              </a:ext>
            </a:extLst>
          </p:cNvPr>
          <p:cNvSpPr txBox="1"/>
          <p:nvPr/>
        </p:nvSpPr>
        <p:spPr>
          <a:xfrm>
            <a:off x="6939129" y="2708181"/>
            <a:ext cx="186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distributed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OS modules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2CAE215-BAF9-BA2B-9D38-35DEBDCE3445}"/>
              </a:ext>
            </a:extLst>
          </p:cNvPr>
          <p:cNvCxnSpPr>
            <a:cxnSpLocks/>
          </p:cNvCxnSpPr>
          <p:nvPr/>
        </p:nvCxnSpPr>
        <p:spPr>
          <a:xfrm flipV="1">
            <a:off x="6506715" y="3414446"/>
            <a:ext cx="1069000" cy="82068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ACB2AD0-A8D9-4793-CB23-CAC71F0C8068}"/>
              </a:ext>
            </a:extLst>
          </p:cNvPr>
          <p:cNvCxnSpPr>
            <a:cxnSpLocks/>
          </p:cNvCxnSpPr>
          <p:nvPr/>
        </p:nvCxnSpPr>
        <p:spPr>
          <a:xfrm>
            <a:off x="6617429" y="1334972"/>
            <a:ext cx="863575" cy="126156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183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711007" y="2222962"/>
            <a:ext cx="7721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Why is data movement challenging?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B2E8C4-9A7D-1566-6550-C2E6B5E402DC}"/>
              </a:ext>
            </a:extLst>
          </p:cNvPr>
          <p:cNvCxnSpPr>
            <a:cxnSpLocks/>
          </p:cNvCxnSpPr>
          <p:nvPr/>
        </p:nvCxnSpPr>
        <p:spPr>
          <a:xfrm flipV="1">
            <a:off x="2140867" y="419342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Cloud 30">
            <a:extLst>
              <a:ext uri="{FF2B5EF4-FFF2-40B4-BE49-F238E27FC236}">
                <a16:creationId xmlns:a16="http://schemas.microsoft.com/office/drawing/2014/main" id="{5CF83CFB-9C09-A4F7-EA8B-43054470C1EE}"/>
              </a:ext>
            </a:extLst>
          </p:cNvPr>
          <p:cNvSpPr>
            <a:spLocks noChangeAspect="1"/>
          </p:cNvSpPr>
          <p:nvPr/>
        </p:nvSpPr>
        <p:spPr>
          <a:xfrm>
            <a:off x="3291878" y="3632245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C12635-B1C0-D370-3A43-AC10D086F402}"/>
              </a:ext>
            </a:extLst>
          </p:cNvPr>
          <p:cNvCxnSpPr>
            <a:cxnSpLocks/>
          </p:cNvCxnSpPr>
          <p:nvPr/>
        </p:nvCxnSpPr>
        <p:spPr>
          <a:xfrm flipV="1">
            <a:off x="5576072" y="417881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5447F3D-DB68-580D-90ED-5D5C59E07A57}"/>
              </a:ext>
            </a:extLst>
          </p:cNvPr>
          <p:cNvGrpSpPr/>
          <p:nvPr/>
        </p:nvGrpSpPr>
        <p:grpSpPr>
          <a:xfrm>
            <a:off x="2130573" y="3603650"/>
            <a:ext cx="914400" cy="1199926"/>
            <a:chOff x="5750525" y="2967398"/>
            <a:chExt cx="914400" cy="1199926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456C8CF-056C-BDA3-0870-10A264623440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0" name="Graphic 69" descr="Wheelbarrow">
                <a:extLst>
                  <a:ext uri="{FF2B5EF4-FFF2-40B4-BE49-F238E27FC236}">
                    <a16:creationId xmlns:a16="http://schemas.microsoft.com/office/drawing/2014/main" id="{5C6328FD-377D-B6C5-B4E9-3848CF6F4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8E10F34-5266-DEF7-E719-12E92BB578A3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93A3E39-F52C-F6A3-603F-EBE9B86BB74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91F6827-17DD-9C66-AF53-2C9BE3CEC7FC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8F7848B7-7245-99A3-3758-B8ECDBE35E42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8D71846B-2297-D036-90D8-CC8970BA45F8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2E4E53B-79B2-033F-6C14-D0D58D8FBFD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A61FDA21-CE78-5AC0-E9D5-69137AA95DB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8B115928-9298-546C-F94F-29AE490E4F0F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BB66C2E1-FB2B-162D-59DA-422D9F8CCB8E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EF6A4F6-0F78-6474-A7DA-EA66EE565017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03D4197-4692-148C-A6E2-7CA0E75AFBDB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DA5A7CCF-6568-F533-1344-57383C7B481B}"/>
              </a:ext>
            </a:extLst>
          </p:cNvPr>
          <p:cNvGrpSpPr/>
          <p:nvPr/>
        </p:nvGrpSpPr>
        <p:grpSpPr>
          <a:xfrm>
            <a:off x="3051840" y="3603650"/>
            <a:ext cx="914400" cy="1199926"/>
            <a:chOff x="5750525" y="2967398"/>
            <a:chExt cx="914400" cy="1199926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BB72F20-7613-E2D7-34F6-25B428A705F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26" name="Graphic 125" descr="Wheelbarrow">
                <a:extLst>
                  <a:ext uri="{FF2B5EF4-FFF2-40B4-BE49-F238E27FC236}">
                    <a16:creationId xmlns:a16="http://schemas.microsoft.com/office/drawing/2014/main" id="{0BDA792D-8E74-33C4-CB17-4965D597DD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DC3E0E20-23D0-E6EF-EB6B-9A06CBACC5B8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AE4F1A6B-670E-B839-50E1-E552291B2D41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120F5184-A894-BF99-8C2F-BEAEFAEEEC65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61D4E315-349A-2FD3-8A00-A992046BA3BE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F58CEBC3-BD54-39D2-4190-12C5D12E78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3359C4AD-0D5A-EB87-5549-FEFC892F23F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06EA8E3D-D9F4-1AD1-A7C9-8248AE1D5AA0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85BAAB93-ED23-4366-481D-BB884E427DEB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4F6C4C48-979D-7B25-7628-6D595276AC86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BEF92F44-149A-BC39-3912-1935B3B4BCC4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2B691D7-2A91-1122-3CDA-634B8AC64893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BC2759E-D27E-32D6-2953-6704DC23DA0C}"/>
              </a:ext>
            </a:extLst>
          </p:cNvPr>
          <p:cNvGrpSpPr/>
          <p:nvPr/>
        </p:nvGrpSpPr>
        <p:grpSpPr>
          <a:xfrm>
            <a:off x="5035931" y="3603650"/>
            <a:ext cx="914400" cy="1199926"/>
            <a:chOff x="5750525" y="2967398"/>
            <a:chExt cx="914400" cy="1199926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4EA5D4BB-35BE-3A62-5735-174FBCFBAE4B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40" name="Graphic 139" descr="Wheelbarrow">
                <a:extLst>
                  <a:ext uri="{FF2B5EF4-FFF2-40B4-BE49-F238E27FC236}">
                    <a16:creationId xmlns:a16="http://schemas.microsoft.com/office/drawing/2014/main" id="{54BA1CD8-32A7-08C8-2D58-E6F4C27E7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A759FC0F-53FA-AB4E-B5CA-7C59E3FB86C2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31034ECD-378C-3573-5F63-AECC4D373B5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8ECEFE69-B4A3-D250-8E58-51967F8A4AB4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9018EF9C-8774-1D3E-2363-FBAE9475FAA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316B6BC9-FA04-2EC8-E342-9293D49B3C7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8E647ED8-F5B8-98A8-6B98-68369E22809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8F00F68F-B894-28F0-2910-29A394EEFD5C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8141F6CC-C652-E25A-05A7-D528312A4718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FA53388E-CB21-695B-8D7C-D1454BBA705F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AF34C1FA-C78C-3BD9-5253-316A181D841E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0C9A50C0-D23C-E49F-6FD4-48D1DCF22D1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B228B83-EF33-A3DD-8C87-D6569A7D154C}"/>
              </a:ext>
            </a:extLst>
          </p:cNvPr>
          <p:cNvGrpSpPr/>
          <p:nvPr/>
        </p:nvGrpSpPr>
        <p:grpSpPr>
          <a:xfrm>
            <a:off x="5977233" y="3603650"/>
            <a:ext cx="914400" cy="1199926"/>
            <a:chOff x="5750525" y="2967398"/>
            <a:chExt cx="914400" cy="1199926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0E00511F-EB6A-E3C7-B559-39EE0078B291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54" name="Graphic 153" descr="Wheelbarrow">
                <a:extLst>
                  <a:ext uri="{FF2B5EF4-FFF2-40B4-BE49-F238E27FC236}">
                    <a16:creationId xmlns:a16="http://schemas.microsoft.com/office/drawing/2014/main" id="{5D482481-F3E8-0BB3-D652-A703375C0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827FEB6E-F70F-FA8D-E33F-6C7CE525086A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19E98B25-F00C-AC38-4A4C-5601FED9E25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BA4434DE-5BA2-95EA-D1C3-E3A49B098AB3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4F734395-B375-FC5A-D763-0A933F5BFDC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71ADF852-EF69-6708-AAF8-D91D3186E1C4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BF6285F9-60B9-1597-2C22-4B9A664F4B0B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6E7C677D-F9EE-A0AC-DB93-DA6CDF87F45E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9FC63DC9-0308-35A8-CC2E-B19D15E31840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81239E30-1D6F-A43C-EFB2-74C6389E41D2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B3A4C0F6-7156-9D24-0E79-15F0C610F68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B342B898-7576-039B-D589-595C10098C31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7830B5D6-3C74-7719-C012-CD71F17D5F4D}"/>
              </a:ext>
            </a:extLst>
          </p:cNvPr>
          <p:cNvGrpSpPr/>
          <p:nvPr/>
        </p:nvGrpSpPr>
        <p:grpSpPr>
          <a:xfrm>
            <a:off x="981531" y="3243799"/>
            <a:ext cx="1128977" cy="1870027"/>
            <a:chOff x="5707921" y="1044107"/>
            <a:chExt cx="1128977" cy="1870027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5B74763-9D34-70DC-A5E8-43FF14E3B8C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1FF52EC1-3C0B-F987-F76F-158FF51F8B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1256E64-0FF5-C410-0696-7397D0DFBB04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9854024E-EAFB-CBA0-F577-E0FE569B117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4A75D50-A2B4-F998-5298-F61146885F3D}"/>
                </a:ext>
              </a:extLst>
            </p:cNvPr>
            <p:cNvCxnSpPr>
              <a:cxnSpLocks/>
              <a:endCxn id="168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84FB3937-92FF-2CB5-3D34-9BF5B86282EC}"/>
              </a:ext>
            </a:extLst>
          </p:cNvPr>
          <p:cNvGrpSpPr/>
          <p:nvPr/>
        </p:nvGrpSpPr>
        <p:grpSpPr>
          <a:xfrm>
            <a:off x="6929709" y="3245868"/>
            <a:ext cx="1128977" cy="1854814"/>
            <a:chOff x="5707921" y="4120144"/>
            <a:chExt cx="1128977" cy="1854814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1ECFCE0-B234-766F-1789-FA1977484887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43ECC52D-BFE9-BAD8-7ABD-49B49F216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D663DB4-D02A-29F5-92E9-B1AFA470038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A980B2E-BDD2-5923-FC40-4A04EDA82A58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68C2148C-A53E-BDD4-238A-6FC40DCEFC05}"/>
                </a:ext>
              </a:extLst>
            </p:cNvPr>
            <p:cNvCxnSpPr>
              <a:cxnSpLocks/>
              <a:stCxn id="173" idx="2"/>
              <a:endCxn id="174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1805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#1: Coarse-Grained Data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Page granularity (e.g., </a:t>
            </a: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4KB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) data migrations: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Software transparency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Low metadata overheads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spatial locality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F1169381-A3DF-C1CF-F404-1C609E417CEF}"/>
              </a:ext>
            </a:extLst>
          </p:cNvPr>
          <p:cNvSpPr>
            <a:spLocks noChangeAspect="1"/>
          </p:cNvSpPr>
          <p:nvPr/>
        </p:nvSpPr>
        <p:spPr>
          <a:xfrm>
            <a:off x="3143867" y="4505992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216912-71A0-DD80-3AF2-9BFD0E7CE04A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2547096" y="3883448"/>
            <a:ext cx="790876" cy="94139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2F0A12-CBA3-0FD6-C0C6-67C2E26BE2EC}"/>
              </a:ext>
            </a:extLst>
          </p:cNvPr>
          <p:cNvCxnSpPr>
            <a:cxnSpLocks/>
          </p:cNvCxnSpPr>
          <p:nvPr/>
        </p:nvCxnSpPr>
        <p:spPr>
          <a:xfrm flipV="1">
            <a:off x="2138827" y="5314750"/>
            <a:ext cx="1101040" cy="2955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B7C0DB-6697-38C2-C4D9-2FDE8E94C74F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5397198" y="4991374"/>
            <a:ext cx="499975" cy="15354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FD4D74-F698-F1D3-3AF7-D9155D526D90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4677185" y="4313420"/>
            <a:ext cx="131540" cy="25241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E3F450-6D9F-8A19-F873-8D4BF97B1510}"/>
              </a:ext>
            </a:extLst>
          </p:cNvPr>
          <p:cNvGrpSpPr/>
          <p:nvPr/>
        </p:nvGrpSpPr>
        <p:grpSpPr>
          <a:xfrm>
            <a:off x="1418119" y="2940828"/>
            <a:ext cx="1128977" cy="1870027"/>
            <a:chOff x="5707921" y="1044107"/>
            <a:chExt cx="1128977" cy="18700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557822-BCF2-B75F-F6EF-81406986171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A138489-1233-A304-B174-C03AA918B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DAFEC4-FCF9-463D-BCA9-A7A137B8AC4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3E96ED-5282-8781-785E-331A4B78E8E0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867B923-DE18-A443-AFB3-2CBE16182D6D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C37950-2981-4AB4-75C3-7E44F19B3D53}"/>
              </a:ext>
            </a:extLst>
          </p:cNvPr>
          <p:cNvGrpSpPr/>
          <p:nvPr/>
        </p:nvGrpSpPr>
        <p:grpSpPr>
          <a:xfrm>
            <a:off x="1009852" y="4847849"/>
            <a:ext cx="1128977" cy="1870027"/>
            <a:chOff x="5707921" y="1044107"/>
            <a:chExt cx="1128977" cy="18700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5DF630E-CA03-5B1E-C3C5-4BFE8CF84374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AC251C1-5A1B-5197-D3E4-445A94901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5462B0-D9B4-B043-AF83-1E06C255762B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661DB7-2C7A-5D96-7DB0-5142CE88DE44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0B8B4E1-86B4-ECFC-0D62-CB29418579E3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E526FB-6E3E-9CD6-5DBD-F26CE145A6A1}"/>
              </a:ext>
            </a:extLst>
          </p:cNvPr>
          <p:cNvGrpSpPr/>
          <p:nvPr/>
        </p:nvGrpSpPr>
        <p:grpSpPr>
          <a:xfrm>
            <a:off x="5897173" y="4217508"/>
            <a:ext cx="1128977" cy="1854814"/>
            <a:chOff x="5707921" y="4120144"/>
            <a:chExt cx="1128977" cy="185481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B43E457-09E0-540F-AE70-0D891DAC9AAA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4DFCD13-3E24-3B7A-68BF-9A76F4CF3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10B6FCA-F53D-AF85-506F-A7AD52D1DB7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4BC25C-0727-5AE6-76EA-FBE6CEF12DA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A9B92AC-B11D-ED15-FB52-568CEAC4F606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90B401-059D-8205-AB15-D6759DE7616D}"/>
              </a:ext>
            </a:extLst>
          </p:cNvPr>
          <p:cNvGrpSpPr/>
          <p:nvPr/>
        </p:nvGrpSpPr>
        <p:grpSpPr>
          <a:xfrm>
            <a:off x="4244236" y="2458606"/>
            <a:ext cx="1128977" cy="1854814"/>
            <a:chOff x="5707921" y="4120144"/>
            <a:chExt cx="1128977" cy="185481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AE7D07E-7434-CB5E-D438-EFCB71B97781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07B966C-51BC-DE6B-56D5-1C6233D399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FE20C6-CC70-6ABD-42B8-A87A3929F279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DEF50F7-A1B8-1221-3B20-156E6E4A79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A6A076E-D96B-320D-3814-810150CFD543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C7EB4CD-F8EF-B6EE-DD91-2370752DB76C}"/>
              </a:ext>
            </a:extLst>
          </p:cNvPr>
          <p:cNvGrpSpPr/>
          <p:nvPr/>
        </p:nvGrpSpPr>
        <p:grpSpPr>
          <a:xfrm>
            <a:off x="2667462" y="4223307"/>
            <a:ext cx="914400" cy="1199926"/>
            <a:chOff x="5750525" y="2967398"/>
            <a:chExt cx="914400" cy="119992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42BAF0B-19A9-E757-AA67-E9FD67880362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4" name="Graphic 43" descr="Wheelbarrow">
                <a:extLst>
                  <a:ext uri="{FF2B5EF4-FFF2-40B4-BE49-F238E27FC236}">
                    <a16:creationId xmlns:a16="http://schemas.microsoft.com/office/drawing/2014/main" id="{0C71F732-2A57-AD61-275A-BCDD3180B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D966546-5589-4C1D-0153-5BBFC9E3CCCA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299DE68-29F0-3651-FBE2-BA5A2D4B90DB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659FD46-F20A-D457-8234-B89C59020025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7C5B460-7229-6ED5-9D14-9247B1E9180D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22642B5-5497-B052-D649-F18F6E3D30B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D66BFDA-1E03-974A-0F77-E5415702A210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89754D4-9A18-4F21-A5A6-9CD9C5A309C6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598EBB64-AF2B-7C18-7FB8-A05E750F1F9E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2554077-2498-2DB1-269D-310E3BF8ABB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4D06A589-6225-817F-1F33-56CB933E265D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64B58B9-BA92-F1D3-8984-C5E4F03724F1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D0BFB6F-E2C5-D9AF-5127-2A4B521A36DB}"/>
              </a:ext>
            </a:extLst>
          </p:cNvPr>
          <p:cNvGrpSpPr/>
          <p:nvPr/>
        </p:nvGrpSpPr>
        <p:grpSpPr>
          <a:xfrm>
            <a:off x="3381965" y="4562239"/>
            <a:ext cx="914400" cy="1199926"/>
            <a:chOff x="5750525" y="2967398"/>
            <a:chExt cx="914400" cy="119992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9377ADC-F66F-0460-679E-191CAE94FBB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58" name="Graphic 57" descr="Wheelbarrow">
                <a:extLst>
                  <a:ext uri="{FF2B5EF4-FFF2-40B4-BE49-F238E27FC236}">
                    <a16:creationId xmlns:a16="http://schemas.microsoft.com/office/drawing/2014/main" id="{2EE07E1A-E5CD-2216-6473-281A0B8A0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4B083B8-0B90-0E1A-4D22-BDDBC7607E78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B38F291-18BF-FF23-54B7-A7E18F5910DD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9AF76157-3C3B-3236-C17B-0D6DC363938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BA35DC23-4D26-4BB7-D8FF-0C951691802A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07B9526-6635-ADE0-5D0F-70768899735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6121AB3-741E-5D20-7C7C-0FBC82CF3C8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F26C8BD4-54F3-68AE-7C7D-BB7FA20A66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D96C3455-F59A-CA7A-2488-0CCAC3F4E43C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21BB7F89-4831-ACDE-5EE1-7D616490808B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E3E1D91F-B47C-BDC8-AF47-F7D5ECB4242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3EC260C-DCCD-0665-ABB8-1A292861DD4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BCF0A21-F088-773A-EE22-666AAFC7AD1F}"/>
              </a:ext>
            </a:extLst>
          </p:cNvPr>
          <p:cNvGrpSpPr/>
          <p:nvPr/>
        </p:nvGrpSpPr>
        <p:grpSpPr>
          <a:xfrm>
            <a:off x="4085822" y="4293244"/>
            <a:ext cx="914400" cy="1199926"/>
            <a:chOff x="5750525" y="2967398"/>
            <a:chExt cx="914400" cy="1199926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F27EFD9-42B3-C68C-2C73-5ACA3D01633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2" name="Graphic 71" descr="Wheelbarrow">
                <a:extLst>
                  <a:ext uri="{FF2B5EF4-FFF2-40B4-BE49-F238E27FC236}">
                    <a16:creationId xmlns:a16="http://schemas.microsoft.com/office/drawing/2014/main" id="{FF2C7392-0401-32F7-F1E1-3A8BAB5CC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C107E0E3-7E1F-010C-A4BA-95B4EAF01D52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4AE0EAFD-BADF-2E30-34F4-7FBA4B98BAC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7AF402A-047A-5B9E-165D-622D20EE18B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437AD2F-0FDD-64AA-870B-6C10089DDAA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A1C60D6-32CD-0F23-72D2-DB752B43A37A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ECF3B06-AB2D-A002-19A7-50930A2F613A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221CEA5-711F-C78B-1905-067EE88219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CCC43B60-2AC4-88BE-4650-F44E9FAC879A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0A8ECFD-1720-3E36-E205-496A7145521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8C2BDE36-4923-1E0B-B24E-8ABD2E880CD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B07506B-BF7F-D085-9EB6-441A1BDF6DE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A62A9D3-FF72-7526-7356-A63F927D4264}"/>
              </a:ext>
            </a:extLst>
          </p:cNvPr>
          <p:cNvGrpSpPr/>
          <p:nvPr/>
        </p:nvGrpSpPr>
        <p:grpSpPr>
          <a:xfrm>
            <a:off x="4803174" y="4615926"/>
            <a:ext cx="914400" cy="1199926"/>
            <a:chOff x="5750525" y="2967398"/>
            <a:chExt cx="914400" cy="1199926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1E95FEC-CDDC-DB09-E295-58D588A53C60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86" name="Graphic 85" descr="Wheelbarrow">
                <a:extLst>
                  <a:ext uri="{FF2B5EF4-FFF2-40B4-BE49-F238E27FC236}">
                    <a16:creationId xmlns:a16="http://schemas.microsoft.com/office/drawing/2014/main" id="{D089F9EB-F103-F256-162D-FA348175A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39B166D5-9973-5455-2C6F-025ACDD225FE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F57D3FB-32A7-7845-1812-A1131A13FF0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4F78E76A-66AD-0C0D-9E29-8B0641DA2D8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346E2CA8-CA3D-8FA3-B06A-DFF138C0E628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1474851-B1E4-34F2-A329-37668752FFA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73E2F27-F452-8173-8B7A-16310FF03D89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0CBC3D99-2595-629E-0BA8-1C65EEBB52A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8D16B4A1-991A-32E9-4E69-E8FC75DCAB81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EF621A2-726C-DC1C-7D51-0900FFD1830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3F9FA5FB-0B25-5AB6-6204-FEB22D6F23E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16371C0-5733-1BB3-23D5-946C824863C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C2BA5A7E-7948-BFB1-949A-E492468CD623}"/>
              </a:ext>
            </a:extLst>
          </p:cNvPr>
          <p:cNvSpPr txBox="1"/>
          <p:nvPr/>
        </p:nvSpPr>
        <p:spPr>
          <a:xfrm>
            <a:off x="2829557" y="6197378"/>
            <a:ext cx="3695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high 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DC416397-98C1-9ADB-D495-6898AD447F31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4183951" y="5599930"/>
            <a:ext cx="102013" cy="61321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158040B6-7A84-768C-4331-B7F2E0EE6C15}"/>
              </a:ext>
            </a:extLst>
          </p:cNvPr>
          <p:cNvSpPr txBox="1"/>
          <p:nvPr/>
        </p:nvSpPr>
        <p:spPr>
          <a:xfrm>
            <a:off x="5740912" y="2682024"/>
            <a:ext cx="2876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latency-critical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cache lines are slowed down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55DD5B99-6CDF-9E82-BC14-878D54037EAB}"/>
              </a:ext>
            </a:extLst>
          </p:cNvPr>
          <p:cNvCxnSpPr>
            <a:cxnSpLocks/>
          </p:cNvCxnSpPr>
          <p:nvPr/>
        </p:nvCxnSpPr>
        <p:spPr>
          <a:xfrm flipV="1">
            <a:off x="4660637" y="3320303"/>
            <a:ext cx="1618840" cy="116684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F8A71F82-4035-0019-CE01-5D8C0B52243E}"/>
              </a:ext>
            </a:extLst>
          </p:cNvPr>
          <p:cNvCxnSpPr>
            <a:cxnSpLocks/>
          </p:cNvCxnSpPr>
          <p:nvPr/>
        </p:nvCxnSpPr>
        <p:spPr>
          <a:xfrm flipV="1">
            <a:off x="5204081" y="3343794"/>
            <a:ext cx="1096238" cy="1557230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66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#1: Coarse-Grained Data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Page granularity (e.g., </a:t>
            </a: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4KB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) data migrations: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Software transparency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Low metadata overheads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spatial locality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F1169381-A3DF-C1CF-F404-1C609E417CEF}"/>
              </a:ext>
            </a:extLst>
          </p:cNvPr>
          <p:cNvSpPr>
            <a:spLocks noChangeAspect="1"/>
          </p:cNvSpPr>
          <p:nvPr/>
        </p:nvSpPr>
        <p:spPr>
          <a:xfrm>
            <a:off x="3143867" y="4505992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216912-71A0-DD80-3AF2-9BFD0E7CE04A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2547096" y="3883448"/>
            <a:ext cx="790876" cy="94139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2F0A12-CBA3-0FD6-C0C6-67C2E26BE2EC}"/>
              </a:ext>
            </a:extLst>
          </p:cNvPr>
          <p:cNvCxnSpPr>
            <a:cxnSpLocks/>
          </p:cNvCxnSpPr>
          <p:nvPr/>
        </p:nvCxnSpPr>
        <p:spPr>
          <a:xfrm flipV="1">
            <a:off x="2138827" y="5314750"/>
            <a:ext cx="1101040" cy="2955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B7C0DB-6697-38C2-C4D9-2FDE8E94C74F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5397198" y="4991374"/>
            <a:ext cx="499975" cy="15354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FD4D74-F698-F1D3-3AF7-D9155D526D90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4677185" y="4313420"/>
            <a:ext cx="131540" cy="25241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E3F450-6D9F-8A19-F873-8D4BF97B1510}"/>
              </a:ext>
            </a:extLst>
          </p:cNvPr>
          <p:cNvGrpSpPr/>
          <p:nvPr/>
        </p:nvGrpSpPr>
        <p:grpSpPr>
          <a:xfrm>
            <a:off x="1418119" y="2940828"/>
            <a:ext cx="1128977" cy="1870027"/>
            <a:chOff x="5707921" y="1044107"/>
            <a:chExt cx="1128977" cy="18700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557822-BCF2-B75F-F6EF-81406986171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A138489-1233-A304-B174-C03AA918B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DAFEC4-FCF9-463D-BCA9-A7A137B8AC4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3E96ED-5282-8781-785E-331A4B78E8E0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867B923-DE18-A443-AFB3-2CBE16182D6D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C37950-2981-4AB4-75C3-7E44F19B3D53}"/>
              </a:ext>
            </a:extLst>
          </p:cNvPr>
          <p:cNvGrpSpPr/>
          <p:nvPr/>
        </p:nvGrpSpPr>
        <p:grpSpPr>
          <a:xfrm>
            <a:off x="1009852" y="4847849"/>
            <a:ext cx="1128977" cy="1870027"/>
            <a:chOff x="5707921" y="1044107"/>
            <a:chExt cx="1128977" cy="18700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5DF630E-CA03-5B1E-C3C5-4BFE8CF84374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AC251C1-5A1B-5197-D3E4-445A94901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5462B0-D9B4-B043-AF83-1E06C255762B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661DB7-2C7A-5D96-7DB0-5142CE88DE44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0B8B4E1-86B4-ECFC-0D62-CB29418579E3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E526FB-6E3E-9CD6-5DBD-F26CE145A6A1}"/>
              </a:ext>
            </a:extLst>
          </p:cNvPr>
          <p:cNvGrpSpPr/>
          <p:nvPr/>
        </p:nvGrpSpPr>
        <p:grpSpPr>
          <a:xfrm>
            <a:off x="5897173" y="4217508"/>
            <a:ext cx="1128977" cy="1854814"/>
            <a:chOff x="5707921" y="4120144"/>
            <a:chExt cx="1128977" cy="185481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B43E457-09E0-540F-AE70-0D891DAC9AAA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4DFCD13-3E24-3B7A-68BF-9A76F4CF3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10B6FCA-F53D-AF85-506F-A7AD52D1DB7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4BC25C-0727-5AE6-76EA-FBE6CEF12DA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A9B92AC-B11D-ED15-FB52-568CEAC4F606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90B401-059D-8205-AB15-D6759DE7616D}"/>
              </a:ext>
            </a:extLst>
          </p:cNvPr>
          <p:cNvGrpSpPr/>
          <p:nvPr/>
        </p:nvGrpSpPr>
        <p:grpSpPr>
          <a:xfrm>
            <a:off x="4244236" y="2458606"/>
            <a:ext cx="1128977" cy="1854814"/>
            <a:chOff x="5707921" y="4120144"/>
            <a:chExt cx="1128977" cy="185481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AE7D07E-7434-CB5E-D438-EFCB71B97781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07B966C-51BC-DE6B-56D5-1C6233D399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FE20C6-CC70-6ABD-42B8-A87A3929F279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DEF50F7-A1B8-1221-3B20-156E6E4A79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A6A076E-D96B-320D-3814-810150CFD543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C7EB4CD-F8EF-B6EE-DD91-2370752DB76C}"/>
              </a:ext>
            </a:extLst>
          </p:cNvPr>
          <p:cNvGrpSpPr/>
          <p:nvPr/>
        </p:nvGrpSpPr>
        <p:grpSpPr>
          <a:xfrm>
            <a:off x="2667462" y="4223307"/>
            <a:ext cx="914400" cy="1199926"/>
            <a:chOff x="5750525" y="2967398"/>
            <a:chExt cx="914400" cy="119992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42BAF0B-19A9-E757-AA67-E9FD67880362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4" name="Graphic 43" descr="Wheelbarrow">
                <a:extLst>
                  <a:ext uri="{FF2B5EF4-FFF2-40B4-BE49-F238E27FC236}">
                    <a16:creationId xmlns:a16="http://schemas.microsoft.com/office/drawing/2014/main" id="{0C71F732-2A57-AD61-275A-BCDD3180B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D966546-5589-4C1D-0153-5BBFC9E3CCCA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299DE68-29F0-3651-FBE2-BA5A2D4B90DB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659FD46-F20A-D457-8234-B89C59020025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7C5B460-7229-6ED5-9D14-9247B1E9180D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22642B5-5497-B052-D649-F18F6E3D30B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D66BFDA-1E03-974A-0F77-E5415702A210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89754D4-9A18-4F21-A5A6-9CD9C5A309C6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598EBB64-AF2B-7C18-7FB8-A05E750F1F9E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2554077-2498-2DB1-269D-310E3BF8ABB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4D06A589-6225-817F-1F33-56CB933E265D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64B58B9-BA92-F1D3-8984-C5E4F03724F1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D0BFB6F-E2C5-D9AF-5127-2A4B521A36DB}"/>
              </a:ext>
            </a:extLst>
          </p:cNvPr>
          <p:cNvGrpSpPr/>
          <p:nvPr/>
        </p:nvGrpSpPr>
        <p:grpSpPr>
          <a:xfrm>
            <a:off x="3381965" y="4562239"/>
            <a:ext cx="914400" cy="1199926"/>
            <a:chOff x="5750525" y="2967398"/>
            <a:chExt cx="914400" cy="119992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9377ADC-F66F-0460-679E-191CAE94FBB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58" name="Graphic 57" descr="Wheelbarrow">
                <a:extLst>
                  <a:ext uri="{FF2B5EF4-FFF2-40B4-BE49-F238E27FC236}">
                    <a16:creationId xmlns:a16="http://schemas.microsoft.com/office/drawing/2014/main" id="{2EE07E1A-E5CD-2216-6473-281A0B8A0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4B083B8-0B90-0E1A-4D22-BDDBC7607E78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B38F291-18BF-FF23-54B7-A7E18F5910DD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9AF76157-3C3B-3236-C17B-0D6DC363938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BA35DC23-4D26-4BB7-D8FF-0C951691802A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07B9526-6635-ADE0-5D0F-70768899735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6121AB3-741E-5D20-7C7C-0FBC82CF3C8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F26C8BD4-54F3-68AE-7C7D-BB7FA20A66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D96C3455-F59A-CA7A-2488-0CCAC3F4E43C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21BB7F89-4831-ACDE-5EE1-7D616490808B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E3E1D91F-B47C-BDC8-AF47-F7D5ECB4242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3EC260C-DCCD-0665-ABB8-1A292861DD4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BCF0A21-F088-773A-EE22-666AAFC7AD1F}"/>
              </a:ext>
            </a:extLst>
          </p:cNvPr>
          <p:cNvGrpSpPr/>
          <p:nvPr/>
        </p:nvGrpSpPr>
        <p:grpSpPr>
          <a:xfrm>
            <a:off x="4085822" y="4293244"/>
            <a:ext cx="914400" cy="1199926"/>
            <a:chOff x="5750525" y="2967398"/>
            <a:chExt cx="914400" cy="1199926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F27EFD9-42B3-C68C-2C73-5ACA3D01633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2" name="Graphic 71" descr="Wheelbarrow">
                <a:extLst>
                  <a:ext uri="{FF2B5EF4-FFF2-40B4-BE49-F238E27FC236}">
                    <a16:creationId xmlns:a16="http://schemas.microsoft.com/office/drawing/2014/main" id="{FF2C7392-0401-32F7-F1E1-3A8BAB5CC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C107E0E3-7E1F-010C-A4BA-95B4EAF01D52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4AE0EAFD-BADF-2E30-34F4-7FBA4B98BAC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7AF402A-047A-5B9E-165D-622D20EE18B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437AD2F-0FDD-64AA-870B-6C10089DDAA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A1C60D6-32CD-0F23-72D2-DB752B43A37A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ECF3B06-AB2D-A002-19A7-50930A2F613A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221CEA5-711F-C78B-1905-067EE88219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CCC43B60-2AC4-88BE-4650-F44E9FAC879A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0A8ECFD-1720-3E36-E205-496A7145521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8C2BDE36-4923-1E0B-B24E-8ABD2E880CD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B07506B-BF7F-D085-9EB6-441A1BDF6DE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A62A9D3-FF72-7526-7356-A63F927D4264}"/>
              </a:ext>
            </a:extLst>
          </p:cNvPr>
          <p:cNvGrpSpPr/>
          <p:nvPr/>
        </p:nvGrpSpPr>
        <p:grpSpPr>
          <a:xfrm>
            <a:off x="4803174" y="4615926"/>
            <a:ext cx="914400" cy="1199926"/>
            <a:chOff x="5750525" y="2967398"/>
            <a:chExt cx="914400" cy="1199926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1E95FEC-CDDC-DB09-E295-58D588A53C60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86" name="Graphic 85" descr="Wheelbarrow">
                <a:extLst>
                  <a:ext uri="{FF2B5EF4-FFF2-40B4-BE49-F238E27FC236}">
                    <a16:creationId xmlns:a16="http://schemas.microsoft.com/office/drawing/2014/main" id="{D089F9EB-F103-F256-162D-FA348175A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39B166D5-9973-5455-2C6F-025ACDD225FE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F57D3FB-32A7-7845-1812-A1131A13FF0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4F78E76A-66AD-0C0D-9E29-8B0641DA2D8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346E2CA8-CA3D-8FA3-B06A-DFF138C0E628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1474851-B1E4-34F2-A329-37668752FFA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73E2F27-F452-8173-8B7A-16310FF03D89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0CBC3D99-2595-629E-0BA8-1C65EEBB52A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8D16B4A1-991A-32E9-4E69-E8FC75DCAB81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EF621A2-726C-DC1C-7D51-0900FFD1830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3F9FA5FB-0B25-5AB6-6204-FEB22D6F23E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16371C0-5733-1BB3-23D5-946C824863C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636AB2C-61F0-1C68-EE8C-71544C19ADDD}"/>
              </a:ext>
            </a:extLst>
          </p:cNvPr>
          <p:cNvGrpSpPr/>
          <p:nvPr/>
        </p:nvGrpSpPr>
        <p:grpSpPr>
          <a:xfrm>
            <a:off x="2244808" y="5013222"/>
            <a:ext cx="914400" cy="1199926"/>
            <a:chOff x="5750525" y="2967398"/>
            <a:chExt cx="914400" cy="1199926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9E6F0B8-157F-A8FB-AD8F-0284CB083C0B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00" name="Graphic 99" descr="Wheelbarrow">
                <a:extLst>
                  <a:ext uri="{FF2B5EF4-FFF2-40B4-BE49-F238E27FC236}">
                    <a16:creationId xmlns:a16="http://schemas.microsoft.com/office/drawing/2014/main" id="{7EB75ECA-BA19-82D4-A1CA-C5EF5F665F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4684C6C-166A-0D51-8BDE-FEB700849045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A9EF8A81-A7F3-438F-9FC4-144DF3CEC377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A5C833DA-0BFF-6013-2E76-176C3948FAC3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6B2E127-F6E7-59A7-48F6-0ABD2B96B8DA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9E4F7051-DB44-05DF-EB9E-F1D2D63F1425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BF1FC98C-090A-EFDD-4D48-62B992471BB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4CF52C7-2B56-BD3B-F45E-17188AFB03F9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335BD7B5-8F4A-F72C-2F05-4F3F1A45C002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15B6B1C0-66B4-5CFB-B1A1-DCE11A8366A6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C28FE815-5890-4958-9507-40EDD1F72EF9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A033F15-8E23-FB4F-2585-A6316CDBCB79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1CFE94E-814E-BED2-CB93-302CEBBC9E59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latency-efficient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and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bandwidth-efficient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 is necessary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012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  <a:stCxn id="32" idx="3"/>
            <a:endCxn id="38" idx="1"/>
          </p:cNvCxnSpPr>
          <p:nvPr/>
        </p:nvCxnSpPr>
        <p:spPr>
          <a:xfrm flipV="1">
            <a:off x="1663657" y="2429647"/>
            <a:ext cx="555850" cy="76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221950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360779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499413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638047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  <a:stCxn id="38" idx="3"/>
            <a:endCxn id="48" idx="1"/>
          </p:cNvCxnSpPr>
          <p:nvPr/>
        </p:nvCxnSpPr>
        <p:spPr>
          <a:xfrm>
            <a:off x="3348484" y="24296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  <a:stCxn id="48" idx="3"/>
            <a:endCxn id="54" idx="1"/>
          </p:cNvCxnSpPr>
          <p:nvPr/>
        </p:nvCxnSpPr>
        <p:spPr>
          <a:xfrm>
            <a:off x="4736772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6123110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C3E510-98AA-BA1B-55FC-FD880FC59022}"/>
              </a:ext>
            </a:extLst>
          </p:cNvPr>
          <p:cNvCxnSpPr>
            <a:cxnSpLocks/>
          </p:cNvCxnSpPr>
          <p:nvPr/>
        </p:nvCxnSpPr>
        <p:spPr>
          <a:xfrm>
            <a:off x="2555722" y="4902208"/>
            <a:ext cx="76207" cy="42522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CDAD6C-B0E7-F439-5DFF-D3872FC8652D}"/>
              </a:ext>
            </a:extLst>
          </p:cNvPr>
          <p:cNvCxnSpPr>
            <a:cxnSpLocks/>
          </p:cNvCxnSpPr>
          <p:nvPr/>
        </p:nvCxnSpPr>
        <p:spPr>
          <a:xfrm flipH="1">
            <a:off x="4641259" y="4902208"/>
            <a:ext cx="161522" cy="4461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1C8A96-698A-83D0-9284-90432C19DF75}"/>
              </a:ext>
            </a:extLst>
          </p:cNvPr>
          <p:cNvSpPr/>
          <p:nvPr/>
        </p:nvSpPr>
        <p:spPr>
          <a:xfrm>
            <a:off x="2555723" y="5327432"/>
            <a:ext cx="2181050" cy="1117956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Thermostat [ASPLOS’17]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Kleio [HPDC’19]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Chameleon [MICRO’18]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HSCC [ICS’17]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Nimble [ASPLOS’19] 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C765EE-9898-4B0C-25AE-FA2EFAD0534A}"/>
              </a:ext>
            </a:extLst>
          </p:cNvPr>
          <p:cNvSpPr txBox="1"/>
          <p:nvPr/>
        </p:nvSpPr>
        <p:spPr>
          <a:xfrm>
            <a:off x="4400192" y="5291992"/>
            <a:ext cx="3257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centralized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memory management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7013D3-B4D0-CBC9-46E7-2929533773A5}"/>
              </a:ext>
            </a:extLst>
          </p:cNvPr>
          <p:cNvCxnSpPr>
            <a:cxnSpLocks/>
          </p:cNvCxnSpPr>
          <p:nvPr/>
        </p:nvCxnSpPr>
        <p:spPr>
          <a:xfrm>
            <a:off x="4657363" y="4794529"/>
            <a:ext cx="351671" cy="497010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9184AAE-2A74-719C-41C7-5812E38A9BDA}"/>
              </a:ext>
            </a:extLst>
          </p:cNvPr>
          <p:cNvCxnSpPr>
            <a:cxnSpLocks/>
          </p:cNvCxnSpPr>
          <p:nvPr/>
        </p:nvCxnSpPr>
        <p:spPr>
          <a:xfrm>
            <a:off x="7450008" y="2670154"/>
            <a:ext cx="316801" cy="38531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BB92017-3077-2C82-268B-DB17F21DA2F8}"/>
              </a:ext>
            </a:extLst>
          </p:cNvPr>
          <p:cNvSpPr txBox="1"/>
          <p:nvPr/>
        </p:nvSpPr>
        <p:spPr>
          <a:xfrm>
            <a:off x="7328059" y="3115664"/>
            <a:ext cx="1792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distributed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memory management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aphicFrame>
        <p:nvGraphicFramePr>
          <p:cNvPr id="44" name="Table 44">
            <a:extLst>
              <a:ext uri="{FF2B5EF4-FFF2-40B4-BE49-F238E27FC236}">
                <a16:creationId xmlns:a16="http://schemas.microsoft.com/office/drawing/2014/main" id="{00D54AF1-06D1-9C96-D6BE-5EBF3E8FA550}"/>
              </a:ext>
            </a:extLst>
          </p:cNvPr>
          <p:cNvGraphicFramePr>
            <a:graphicFrameLocks noGrp="1"/>
          </p:cNvGraphicFramePr>
          <p:nvPr/>
        </p:nvGraphicFramePr>
        <p:xfrm>
          <a:off x="1266218" y="4993989"/>
          <a:ext cx="769923" cy="75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40438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70050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00236"/>
                  </a:ext>
                </a:extLst>
              </a:tr>
            </a:tbl>
          </a:graphicData>
        </a:graphic>
      </p:graphicFrame>
      <p:graphicFrame>
        <p:nvGraphicFramePr>
          <p:cNvPr id="46" name="Table 44">
            <a:extLst>
              <a:ext uri="{FF2B5EF4-FFF2-40B4-BE49-F238E27FC236}">
                <a16:creationId xmlns:a16="http://schemas.microsoft.com/office/drawing/2014/main" id="{D9241452-43C4-4963-AAA3-8F5828FC06DB}"/>
              </a:ext>
            </a:extLst>
          </p:cNvPr>
          <p:cNvGraphicFramePr>
            <a:graphicFrameLocks noGrp="1"/>
          </p:cNvGraphicFramePr>
          <p:nvPr/>
        </p:nvGraphicFramePr>
        <p:xfrm>
          <a:off x="2651144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68" name="Table 44">
            <a:extLst>
              <a:ext uri="{FF2B5EF4-FFF2-40B4-BE49-F238E27FC236}">
                <a16:creationId xmlns:a16="http://schemas.microsoft.com/office/drawing/2014/main" id="{91578EA8-73F0-A749-6F28-88EE7454E487}"/>
              </a:ext>
            </a:extLst>
          </p:cNvPr>
          <p:cNvGraphicFramePr>
            <a:graphicFrameLocks noGrp="1"/>
          </p:cNvGraphicFramePr>
          <p:nvPr/>
        </p:nvGraphicFramePr>
        <p:xfrm>
          <a:off x="4156355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70" name="Table 44">
            <a:extLst>
              <a:ext uri="{FF2B5EF4-FFF2-40B4-BE49-F238E27FC236}">
                <a16:creationId xmlns:a16="http://schemas.microsoft.com/office/drawing/2014/main" id="{D5DAF521-5BB7-6D9C-E955-38E1F272BFA2}"/>
              </a:ext>
            </a:extLst>
          </p:cNvPr>
          <p:cNvGraphicFramePr>
            <a:graphicFrameLocks noGrp="1"/>
          </p:cNvGraphicFramePr>
          <p:nvPr/>
        </p:nvGraphicFramePr>
        <p:xfrm>
          <a:off x="5517764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71" name="Table 44">
            <a:extLst>
              <a:ext uri="{FF2B5EF4-FFF2-40B4-BE49-F238E27FC236}">
                <a16:creationId xmlns:a16="http://schemas.microsoft.com/office/drawing/2014/main" id="{AC37A2A6-8300-B6CB-D6D2-19BA6E265332}"/>
              </a:ext>
            </a:extLst>
          </p:cNvPr>
          <p:cNvGraphicFramePr>
            <a:graphicFrameLocks noGrp="1"/>
          </p:cNvGraphicFramePr>
          <p:nvPr/>
        </p:nvGraphicFramePr>
        <p:xfrm>
          <a:off x="6783668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45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 animBg="1"/>
      <p:bldP spid="23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F1FA687-48BE-28A0-9936-86A90166643F}"/>
              </a:ext>
            </a:extLst>
          </p:cNvPr>
          <p:cNvCxnSpPr>
            <a:cxnSpLocks/>
          </p:cNvCxnSpPr>
          <p:nvPr/>
        </p:nvCxnSpPr>
        <p:spPr>
          <a:xfrm>
            <a:off x="5152738" y="3900824"/>
            <a:ext cx="1221067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</p:cNvCxnSpPr>
          <p:nvPr/>
        </p:nvCxnSpPr>
        <p:spPr>
          <a:xfrm>
            <a:off x="1691870" y="2261543"/>
            <a:ext cx="1912030" cy="66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362158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500987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639621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778255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</p:cNvCxnSpPr>
          <p:nvPr/>
        </p:nvCxnSpPr>
        <p:spPr>
          <a:xfrm>
            <a:off x="4750564" y="22772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</p:cNvCxnSpPr>
          <p:nvPr/>
        </p:nvCxnSpPr>
        <p:spPr>
          <a:xfrm>
            <a:off x="6138852" y="22772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</p:cNvCxnSpPr>
          <p:nvPr/>
        </p:nvCxnSpPr>
        <p:spPr>
          <a:xfrm>
            <a:off x="7525190" y="22772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7EBD37C7-431A-D841-F288-D53DF5CC73A2}"/>
              </a:ext>
            </a:extLst>
          </p:cNvPr>
          <p:cNvSpPr/>
          <p:nvPr/>
        </p:nvSpPr>
        <p:spPr>
          <a:xfrm>
            <a:off x="5296459" y="4379328"/>
            <a:ext cx="2330905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Hardware-Level Solutions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C3E510-98AA-BA1B-55FC-FD880FC59022}"/>
              </a:ext>
            </a:extLst>
          </p:cNvPr>
          <p:cNvCxnSpPr>
            <a:cxnSpLocks/>
          </p:cNvCxnSpPr>
          <p:nvPr/>
        </p:nvCxnSpPr>
        <p:spPr>
          <a:xfrm>
            <a:off x="5337559" y="4902208"/>
            <a:ext cx="76207" cy="42522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CDAD6C-B0E7-F439-5DFF-D3872FC8652D}"/>
              </a:ext>
            </a:extLst>
          </p:cNvPr>
          <p:cNvCxnSpPr>
            <a:cxnSpLocks/>
          </p:cNvCxnSpPr>
          <p:nvPr/>
        </p:nvCxnSpPr>
        <p:spPr>
          <a:xfrm flipH="1">
            <a:off x="7423096" y="4902208"/>
            <a:ext cx="161522" cy="4461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1C8A96-698A-83D0-9284-90432C19DF75}"/>
              </a:ext>
            </a:extLst>
          </p:cNvPr>
          <p:cNvSpPr/>
          <p:nvPr/>
        </p:nvSpPr>
        <p:spPr>
          <a:xfrm>
            <a:off x="5337560" y="5327432"/>
            <a:ext cx="2181050" cy="1028919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Chop [HPCA’10]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UH-MEM [CLUSTER’17]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MemPod [HPCA’17]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LGM [IPDPS’19] …</a:t>
            </a:r>
          </a:p>
        </p:txBody>
      </p:sp>
      <p:pic>
        <p:nvPicPr>
          <p:cNvPr id="13" name="Graphic 12" descr="Box">
            <a:extLst>
              <a:ext uri="{FF2B5EF4-FFF2-40B4-BE49-F238E27FC236}">
                <a16:creationId xmlns:a16="http://schemas.microsoft.com/office/drawing/2014/main" id="{2661CBB0-CD7D-CCC6-BE86-3B9B0CF23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1653" y="4768052"/>
            <a:ext cx="456198" cy="456198"/>
          </a:xfrm>
          <a:prstGeom prst="rect">
            <a:avLst/>
          </a:prstGeom>
        </p:spPr>
      </p:pic>
      <p:pic>
        <p:nvPicPr>
          <p:cNvPr id="14" name="Graphic 13" descr="Box">
            <a:extLst>
              <a:ext uri="{FF2B5EF4-FFF2-40B4-BE49-F238E27FC236}">
                <a16:creationId xmlns:a16="http://schemas.microsoft.com/office/drawing/2014/main" id="{B4EC9B2A-0E1A-80E9-ABFD-C093A78ED0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995" y="1952562"/>
            <a:ext cx="1020806" cy="10208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495BC08-56E9-BB39-1869-828C0055EB1A}"/>
              </a:ext>
            </a:extLst>
          </p:cNvPr>
          <p:cNvSpPr txBox="1"/>
          <p:nvPr/>
        </p:nvSpPr>
        <p:spPr>
          <a:xfrm>
            <a:off x="3108654" y="5306734"/>
            <a:ext cx="2267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centralized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hardware units </a:t>
            </a:r>
            <a:b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</a:b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in the CPU side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B0E5DE-4DD6-D72F-6E13-0DF3AD5D0ECD}"/>
              </a:ext>
            </a:extLst>
          </p:cNvPr>
          <p:cNvCxnSpPr>
            <a:cxnSpLocks/>
          </p:cNvCxnSpPr>
          <p:nvPr/>
        </p:nvCxnSpPr>
        <p:spPr>
          <a:xfrm flipH="1">
            <a:off x="4938235" y="4811560"/>
            <a:ext cx="582035" cy="51587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E7ADA2-4208-AEAC-9A19-EAE5C67AC879}"/>
              </a:ext>
            </a:extLst>
          </p:cNvPr>
          <p:cNvCxnSpPr>
            <a:cxnSpLocks/>
          </p:cNvCxnSpPr>
          <p:nvPr/>
        </p:nvCxnSpPr>
        <p:spPr>
          <a:xfrm>
            <a:off x="1728840" y="2668321"/>
            <a:ext cx="238132" cy="17554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5321A02-DDBA-84E8-3896-343D280EC859}"/>
              </a:ext>
            </a:extLst>
          </p:cNvPr>
          <p:cNvSpPr txBox="1"/>
          <p:nvPr/>
        </p:nvSpPr>
        <p:spPr>
          <a:xfrm>
            <a:off x="1773150" y="2506961"/>
            <a:ext cx="1923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would incur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hardware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overheads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40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Executive Summary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53" y="967410"/>
            <a:ext cx="8829694" cy="5570210"/>
          </a:xfrm>
        </p:spPr>
        <p:txBody>
          <a:bodyPr tIns="36000" bIns="0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Problem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Efficient data movement support is a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major system challenge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fully Disaggregated Systems (DSs)</a:t>
            </a:r>
            <a:b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</a:br>
            <a: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3"/>
                </a:solidFill>
                <a:latin typeface="Avenir Medium" panose="02000503020000020003" pitchFamily="2" charset="0"/>
              </a:rPr>
              <a:t>Contribution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3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: the 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first adaptive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data movement solution for fully DSs</a:t>
            </a:r>
            <a:b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</a:br>
            <a: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4"/>
                </a:solidFill>
                <a:latin typeface="Avenir Medium" panose="02000503020000020003" pitchFamily="2" charset="0"/>
              </a:rPr>
              <a:t>Key Results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4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achieves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2.39x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better performance and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3.06x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lower data access costs over the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widely-adopted scheme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of moving data at page granularity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D841A3-4133-C305-C347-8143911B3809}"/>
              </a:ext>
            </a:extLst>
          </p:cNvPr>
          <p:cNvGrpSpPr>
            <a:grpSpLocks noChangeAspect="1"/>
          </p:cNvGrpSpPr>
          <p:nvPr/>
        </p:nvGrpSpPr>
        <p:grpSpPr>
          <a:xfrm>
            <a:off x="7613363" y="320381"/>
            <a:ext cx="1143583" cy="1275004"/>
            <a:chOff x="3582000" y="2486446"/>
            <a:chExt cx="1980671" cy="220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8E234-D434-4F6A-0C95-42E18CE329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0723BF8-C842-1676-9AF9-23389AE4E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72616F-6DD8-439F-149A-262F126B8261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10463C58-528C-C1CF-CB08-CB56C2FDCF43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C570DE2D-44E1-3B1E-CF64-2DC15202F988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49635D55-F6AE-67C2-59BB-EB0C8CC65B94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3DF17B21-3A93-0286-FABA-0A20B9BFEC98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1D2B205E-ABD7-39AE-9E4A-A04235DA58E3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EB60DC0E-FDCD-8788-E555-426CFDB0DA86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784FE1AF-AC18-7D4D-1F03-3E67C041C0CB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FBE32374-EADE-A0C1-B38B-588D3512A6FF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BA14C6C2-30D2-D83E-6022-94A85D7D7056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4DCD86F3-2C69-833F-410E-F6FCE8C1C34B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DBFF990D-FBF0-9A31-F39B-AB2F594834DA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6533698D-E5CE-4184-D24E-874FC1793862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A555B003-285E-A8C3-47BF-2A6F3CD9A402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7B27C202-7698-F98F-FF1C-E2006CE62178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16CCED97-265B-EFC3-0691-539D6952306A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9CB43D8-4F4A-E9CB-A2A0-D46682FE383E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6489DFD5-C722-377A-883D-93A948037095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731F024D-877C-CA93-0B3C-D447B7486917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8E500F-2B17-4770-648B-3E863BC6ED42}"/>
                </a:ext>
              </a:extLst>
            </p:cNvPr>
            <p:cNvSpPr txBox="1"/>
            <p:nvPr/>
          </p:nvSpPr>
          <p:spPr>
            <a:xfrm>
              <a:off x="3690835" y="2486446"/>
              <a:ext cx="1871836" cy="63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2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EDFEB34-2C41-0032-E724-6B0181A7F23B}"/>
              </a:ext>
            </a:extLst>
          </p:cNvPr>
          <p:cNvSpPr/>
          <p:nvPr/>
        </p:nvSpPr>
        <p:spPr>
          <a:xfrm>
            <a:off x="194667" y="1578132"/>
            <a:ext cx="144000" cy="75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9B7178-6C3D-8AF1-EEDC-F66CA2F1242A}"/>
              </a:ext>
            </a:extLst>
          </p:cNvPr>
          <p:cNvSpPr/>
          <p:nvPr/>
        </p:nvSpPr>
        <p:spPr>
          <a:xfrm>
            <a:off x="194667" y="3340009"/>
            <a:ext cx="144000" cy="756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485EDB-EC0C-76A5-F071-094E61069E71}"/>
              </a:ext>
            </a:extLst>
          </p:cNvPr>
          <p:cNvSpPr/>
          <p:nvPr/>
        </p:nvSpPr>
        <p:spPr>
          <a:xfrm>
            <a:off x="244198" y="5100084"/>
            <a:ext cx="144000" cy="115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61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F1FA687-48BE-28A0-9936-86A90166643F}"/>
              </a:ext>
            </a:extLst>
          </p:cNvPr>
          <p:cNvCxnSpPr>
            <a:cxnSpLocks/>
          </p:cNvCxnSpPr>
          <p:nvPr/>
        </p:nvCxnSpPr>
        <p:spPr>
          <a:xfrm>
            <a:off x="5152738" y="3900824"/>
            <a:ext cx="1221067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  <a:stCxn id="32" idx="3"/>
            <a:endCxn id="38" idx="1"/>
          </p:cNvCxnSpPr>
          <p:nvPr/>
        </p:nvCxnSpPr>
        <p:spPr>
          <a:xfrm flipV="1">
            <a:off x="1663657" y="2429647"/>
            <a:ext cx="555850" cy="76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221950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360779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499413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638047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  <a:stCxn id="38" idx="3"/>
            <a:endCxn id="48" idx="1"/>
          </p:cNvCxnSpPr>
          <p:nvPr/>
        </p:nvCxnSpPr>
        <p:spPr>
          <a:xfrm>
            <a:off x="3348484" y="24296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  <a:stCxn id="48" idx="3"/>
            <a:endCxn id="54" idx="1"/>
          </p:cNvCxnSpPr>
          <p:nvPr/>
        </p:nvCxnSpPr>
        <p:spPr>
          <a:xfrm>
            <a:off x="4736772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6123110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7EBD37C7-431A-D841-F288-D53DF5CC73A2}"/>
              </a:ext>
            </a:extLst>
          </p:cNvPr>
          <p:cNvSpPr/>
          <p:nvPr/>
        </p:nvSpPr>
        <p:spPr>
          <a:xfrm>
            <a:off x="5296459" y="4379328"/>
            <a:ext cx="2330905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Hardware-Level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AD96D4-4291-B153-3874-1751B88BB51F}"/>
              </a:ext>
            </a:extLst>
          </p:cNvPr>
          <p:cNvSpPr/>
          <p:nvPr/>
        </p:nvSpPr>
        <p:spPr>
          <a:xfrm>
            <a:off x="1" y="3916857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Prior solutions are not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suitable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or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efficient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disaggregated memory systems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02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#3: Variability in Data Access Latencies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access latencies depend: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Location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of the remote memory component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937FF3-B638-391F-6D13-A209139FC06D}"/>
              </a:ext>
            </a:extLst>
          </p:cNvPr>
          <p:cNvGrpSpPr>
            <a:grpSpLocks noChangeAspect="1"/>
          </p:cNvGrpSpPr>
          <p:nvPr/>
        </p:nvGrpSpPr>
        <p:grpSpPr>
          <a:xfrm>
            <a:off x="2105902" y="2020985"/>
            <a:ext cx="684000" cy="1132972"/>
            <a:chOff x="5707921" y="1044107"/>
            <a:chExt cx="1128977" cy="187002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9FE198-50E8-25B1-4FCE-F42DA6A5FEA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05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DD520FF-3B6E-2B58-E772-0460B55E9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437C24-6C01-8AAE-54CD-D2930090DFE1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B3C010-2B25-9537-DEDF-9B1E82EE259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B506FC-7A66-5C5C-232E-547BF3B0A40C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BC2D280-2CBA-18E9-73E8-C8B156C848D0}"/>
              </a:ext>
            </a:extLst>
          </p:cNvPr>
          <p:cNvGrpSpPr/>
          <p:nvPr/>
        </p:nvGrpSpPr>
        <p:grpSpPr>
          <a:xfrm>
            <a:off x="2115492" y="3216530"/>
            <a:ext cx="2950456" cy="3596089"/>
            <a:chOff x="2115492" y="3216530"/>
            <a:chExt cx="2950456" cy="359608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4342369-C60C-D847-99D0-C060EEF02B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5492" y="4464957"/>
              <a:ext cx="684000" cy="1123754"/>
              <a:chOff x="5537862" y="4120144"/>
              <a:chExt cx="1128977" cy="185481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24EB277-1684-A0F3-68B9-A8244C236083}"/>
                  </a:ext>
                </a:extLst>
              </p:cNvPr>
              <p:cNvSpPr/>
              <p:nvPr/>
            </p:nvSpPr>
            <p:spPr>
              <a:xfrm>
                <a:off x="553786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793227A-1D8D-2F85-81DD-6DBAB6145E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719259" y="4237081"/>
                <a:ext cx="766201" cy="370442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3EC7999-741D-70E6-8CF5-03DFC1A5975E}"/>
                  </a:ext>
                </a:extLst>
              </p:cNvPr>
              <p:cNvSpPr/>
              <p:nvPr/>
            </p:nvSpPr>
            <p:spPr>
              <a:xfrm>
                <a:off x="557324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6520422-C76D-4748-D75E-D5FC2300E0D4}"/>
                  </a:ext>
                </a:extLst>
              </p:cNvPr>
              <p:cNvSpPr/>
              <p:nvPr/>
            </p:nvSpPr>
            <p:spPr>
              <a:xfrm>
                <a:off x="563217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7A7441B-EE84-9462-AE6E-DB3EC7BFA0B8}"/>
                  </a:ext>
                </a:extLst>
              </p:cNvPr>
              <p:cNvCxnSpPr>
                <a:cxnSpLocks/>
                <a:stCxn id="28" idx="2"/>
                <a:endCxn id="29" idx="0"/>
              </p:cNvCxnSpPr>
              <p:nvPr/>
            </p:nvCxnSpPr>
            <p:spPr>
              <a:xfrm flipH="1">
                <a:off x="6102351" y="4876732"/>
                <a:ext cx="8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2C7366-5BF1-9989-6644-A13F0F50F0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1766" y="3216530"/>
              <a:ext cx="684000" cy="1123754"/>
              <a:chOff x="5707921" y="4120144"/>
              <a:chExt cx="1128977" cy="185481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AA77520-06FC-9CD6-4620-D04274D573F1}"/>
                  </a:ext>
                </a:extLst>
              </p:cNvPr>
              <p:cNvSpPr/>
              <p:nvPr/>
            </p:nvSpPr>
            <p:spPr>
              <a:xfrm>
                <a:off x="5707921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7A884E9-1A06-8A62-EEDD-7F4B0B395E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889310" y="4237080"/>
                <a:ext cx="766199" cy="370442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4CB61F9-3FD8-283F-0CDE-BE1288D110C1}"/>
                  </a:ext>
                </a:extLst>
              </p:cNvPr>
              <p:cNvSpPr/>
              <p:nvPr/>
            </p:nvSpPr>
            <p:spPr>
              <a:xfrm>
                <a:off x="5743295" y="4587632"/>
                <a:ext cx="1058228" cy="2891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53CB3E-5F03-E300-ABE1-DCDB96022930}"/>
                  </a:ext>
                </a:extLst>
              </p:cNvPr>
              <p:cNvSpPr/>
              <p:nvPr/>
            </p:nvSpPr>
            <p:spPr>
              <a:xfrm>
                <a:off x="5802231" y="4988915"/>
                <a:ext cx="940357" cy="866037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73C3AD0-8BBC-024F-93E9-3B814F24D29B}"/>
                  </a:ext>
                </a:extLst>
              </p:cNvPr>
              <p:cNvCxnSpPr>
                <a:cxnSpLocks/>
                <a:stCxn id="34" idx="2"/>
                <a:endCxn id="35" idx="0"/>
              </p:cNvCxnSpPr>
              <p:nvPr/>
            </p:nvCxnSpPr>
            <p:spPr>
              <a:xfrm>
                <a:off x="6272409" y="4876732"/>
                <a:ext cx="1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62C04FB-53B0-E9ED-CE1C-AE9438999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4813" y="4464957"/>
              <a:ext cx="684000" cy="1123754"/>
              <a:chOff x="6069292" y="4120144"/>
              <a:chExt cx="1128977" cy="185481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94D44EF-25B0-B206-2204-F00EFACBB4AD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1B33ECC-C2B4-5E42-72C0-6882DA152A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81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7E2DA34-74C9-D544-45BE-63C2641F70F7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B12A7E-4AF3-4BA7-B642-1C8A6BEEE081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288683E-1A1B-3FD0-C20D-8A77408339E4}"/>
                  </a:ext>
                </a:extLst>
              </p:cNvPr>
              <p:cNvCxnSpPr>
                <a:cxnSpLocks/>
                <a:stCxn id="40" idx="2"/>
                <a:endCxn id="41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4AC0D2C-E5D7-E017-50D6-DC804E92CB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64328" y="5688865"/>
              <a:ext cx="684000" cy="1123754"/>
              <a:chOff x="6069292" y="4120144"/>
              <a:chExt cx="1128977" cy="1854814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FC5F2DC-BD4C-4643-604F-B2F4787D981C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8777760-1E04-01FE-70B8-6778C55856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79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274E9872-6516-6903-603D-52C3B2E343CA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3585E03-2D9F-A9E2-5865-BCD640E885AD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5DC0670-29DB-5A54-B607-276EA8DBD4DD}"/>
                  </a:ext>
                </a:extLst>
              </p:cNvPr>
              <p:cNvCxnSpPr>
                <a:cxnSpLocks/>
                <a:stCxn id="46" idx="2"/>
                <a:endCxn id="47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ABB42D5-DE06-443D-58C2-E9251EF335E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81948" y="5688865"/>
              <a:ext cx="684000" cy="1123754"/>
              <a:chOff x="6239351" y="4120144"/>
              <a:chExt cx="1128978" cy="1854814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D3ED7AC-430B-A2B8-49CA-015F0DD7A4E0}"/>
                  </a:ext>
                </a:extLst>
              </p:cNvPr>
              <p:cNvSpPr/>
              <p:nvPr/>
            </p:nvSpPr>
            <p:spPr>
              <a:xfrm>
                <a:off x="6239351" y="4120144"/>
                <a:ext cx="1128978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22E127E-F5A1-2815-2E4C-072AEC9746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420742" y="4237081"/>
                <a:ext cx="766200" cy="370442"/>
              </a:xfrm>
              <a:prstGeom prst="rect">
                <a:avLst/>
              </a:prstGeom>
            </p:spPr>
          </p:pic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975057B-6F92-6F49-D308-684FD162779E}"/>
                  </a:ext>
                </a:extLst>
              </p:cNvPr>
              <p:cNvSpPr/>
              <p:nvPr/>
            </p:nvSpPr>
            <p:spPr>
              <a:xfrm>
                <a:off x="6274723" y="4587631"/>
                <a:ext cx="1058229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F12F474-6C2E-D70C-0EC7-2AF4E2E9AB6A}"/>
                  </a:ext>
                </a:extLst>
              </p:cNvPr>
              <p:cNvSpPr/>
              <p:nvPr/>
            </p:nvSpPr>
            <p:spPr>
              <a:xfrm>
                <a:off x="6333661" y="4988915"/>
                <a:ext cx="940358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5E8C5DB-B223-2FEF-0DB2-8C0D751B4B2E}"/>
                  </a:ext>
                </a:extLst>
              </p:cNvPr>
              <p:cNvCxnSpPr>
                <a:cxnSpLocks/>
                <a:stCxn id="52" idx="2"/>
                <a:endCxn id="53" idx="0"/>
              </p:cNvCxnSpPr>
              <p:nvPr/>
            </p:nvCxnSpPr>
            <p:spPr>
              <a:xfrm>
                <a:off x="6803837" y="4876732"/>
                <a:ext cx="3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3709BB8-8AC2-1F1E-63B8-3170881DB568}"/>
              </a:ext>
            </a:extLst>
          </p:cNvPr>
          <p:cNvCxnSpPr>
            <a:cxnSpLocks/>
            <a:stCxn id="57" idx="0"/>
            <a:endCxn id="6" idx="1"/>
          </p:cNvCxnSpPr>
          <p:nvPr/>
        </p:nvCxnSpPr>
        <p:spPr>
          <a:xfrm flipV="1">
            <a:off x="1648382" y="2592080"/>
            <a:ext cx="457520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8540401-A3C8-AA58-5532-AA6DA1B404BD}"/>
              </a:ext>
            </a:extLst>
          </p:cNvPr>
          <p:cNvCxnSpPr>
            <a:cxnSpLocks/>
            <a:stCxn id="32" idx="0"/>
            <a:endCxn id="6" idx="3"/>
          </p:cNvCxnSpPr>
          <p:nvPr/>
        </p:nvCxnSpPr>
        <p:spPr>
          <a:xfrm flipH="1" flipV="1">
            <a:off x="2789902" y="2592080"/>
            <a:ext cx="463864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5C2699F-D391-CD82-2DC6-B365FF4E153F}"/>
              </a:ext>
            </a:extLst>
          </p:cNvPr>
          <p:cNvCxnSpPr>
            <a:cxnSpLocks/>
            <a:stCxn id="62" idx="0"/>
            <a:endCxn id="56" idx="1"/>
          </p:cNvCxnSpPr>
          <p:nvPr/>
        </p:nvCxnSpPr>
        <p:spPr>
          <a:xfrm flipV="1">
            <a:off x="843602" y="3787625"/>
            <a:ext cx="462780" cy="67819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DE742E1-4F65-1460-EF42-C2F209FD2D2A}"/>
              </a:ext>
            </a:extLst>
          </p:cNvPr>
          <p:cNvCxnSpPr>
            <a:cxnSpLocks/>
            <a:stCxn id="26" idx="0"/>
            <a:endCxn id="56" idx="3"/>
          </p:cNvCxnSpPr>
          <p:nvPr/>
        </p:nvCxnSpPr>
        <p:spPr>
          <a:xfrm flipH="1" flipV="1">
            <a:off x="1990382" y="3787625"/>
            <a:ext cx="467110" cy="677332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3BBC81C-7AF1-CE5A-1F88-4D3FC74635C1}"/>
              </a:ext>
            </a:extLst>
          </p:cNvPr>
          <p:cNvGrpSpPr/>
          <p:nvPr/>
        </p:nvGrpSpPr>
        <p:grpSpPr>
          <a:xfrm>
            <a:off x="501602" y="3216530"/>
            <a:ext cx="1488780" cy="2373046"/>
            <a:chOff x="501602" y="3216530"/>
            <a:chExt cx="1488780" cy="237304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7ED7899-2E39-A30A-602D-C183C8244087}"/>
                </a:ext>
              </a:extLst>
            </p:cNvPr>
            <p:cNvGrpSpPr/>
            <p:nvPr/>
          </p:nvGrpSpPr>
          <p:grpSpPr>
            <a:xfrm>
              <a:off x="501602" y="3216530"/>
              <a:ext cx="1488780" cy="2373046"/>
              <a:chOff x="746303" y="3216530"/>
              <a:chExt cx="1488780" cy="23730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5019F48B-0D8A-96D2-5D3F-92C2F39DE25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51083" y="3216530"/>
                <a:ext cx="684000" cy="1132972"/>
                <a:chOff x="5707921" y="1044107"/>
                <a:chExt cx="1128977" cy="1870027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E931E2B9-418E-2C6D-B51A-A80EF4669EB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C4AE7AA0-EC90-E67C-1707-E39C21FD3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49046"/>
                <a:stretch/>
              </p:blipFill>
              <p:spPr>
                <a:xfrm>
                  <a:off x="5889310" y="1044107"/>
                  <a:ext cx="766199" cy="390407"/>
                </a:xfrm>
                <a:prstGeom prst="rect">
                  <a:avLst/>
                </a:prstGeom>
              </p:spPr>
            </p:pic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02A6379C-03C9-0349-3E00-33C6BD2E4958}"/>
                    </a:ext>
                  </a:extLst>
                </p:cNvPr>
                <p:cNvSpPr/>
                <p:nvPr/>
              </p:nvSpPr>
              <p:spPr>
                <a:xfrm>
                  <a:off x="5802230" y="1526425"/>
                  <a:ext cx="940357" cy="62176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EF583E57-0988-9970-5762-3FB03F798EF4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940357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10800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88B657E2-3DBF-07D4-39FF-3A708388B856}"/>
                    </a:ext>
                  </a:extLst>
                </p:cNvPr>
                <p:cNvCxnSpPr>
                  <a:cxnSpLocks/>
                  <a:endCxn id="59" idx="0"/>
                </p:cNvCxnSpPr>
                <p:nvPr/>
              </p:nvCxnSpPr>
              <p:spPr>
                <a:xfrm>
                  <a:off x="6272409" y="2148193"/>
                  <a:ext cx="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36677A9-0C0C-ADC9-1184-6EB4B78367B1}"/>
                  </a:ext>
                </a:extLst>
              </p:cNvPr>
              <p:cNvGrpSpPr/>
              <p:nvPr/>
            </p:nvGrpSpPr>
            <p:grpSpPr>
              <a:xfrm>
                <a:off x="746303" y="4465822"/>
                <a:ext cx="684000" cy="1123754"/>
                <a:chOff x="2909618" y="3368930"/>
                <a:chExt cx="684000" cy="1123754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FEE6F0A9-8907-74EE-DC3C-5CE1C959C319}"/>
                    </a:ext>
                  </a:extLst>
                </p:cNvPr>
                <p:cNvSpPr/>
                <p:nvPr/>
              </p:nvSpPr>
              <p:spPr>
                <a:xfrm>
                  <a:off x="2909618" y="3368930"/>
                  <a:ext cx="684000" cy="112375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E991F5E4-FFED-39CC-3C54-8E6100C4E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3019514" y="3439777"/>
                  <a:ext cx="464208" cy="224435"/>
                </a:xfrm>
                <a:prstGeom prst="rect">
                  <a:avLst/>
                </a:prstGeom>
              </p:spPr>
            </p:pic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C6B13B04-D52A-D0ED-7D27-C6BC55866DF0}"/>
                    </a:ext>
                  </a:extLst>
                </p:cNvPr>
                <p:cNvSpPr/>
                <p:nvPr/>
              </p:nvSpPr>
              <p:spPr>
                <a:xfrm>
                  <a:off x="2931050" y="3652161"/>
                  <a:ext cx="641136" cy="17515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38EF5D1-F7AB-096A-95D5-DD47D3993412}"/>
                    </a:ext>
                  </a:extLst>
                </p:cNvPr>
                <p:cNvSpPr/>
                <p:nvPr/>
              </p:nvSpPr>
              <p:spPr>
                <a:xfrm>
                  <a:off x="2966756" y="3895282"/>
                  <a:ext cx="569723" cy="52469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</p:grp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3297645-E4D1-D076-DEE2-BF1F8A2950BE}"/>
                </a:ext>
              </a:extLst>
            </p:cNvPr>
            <p:cNvCxnSpPr>
              <a:cxnSpLocks/>
              <a:stCxn id="64" idx="2"/>
              <a:endCxn id="65" idx="0"/>
            </p:cNvCxnSpPr>
            <p:nvPr/>
          </p:nvCxnSpPr>
          <p:spPr>
            <a:xfrm>
              <a:off x="843602" y="4924207"/>
              <a:ext cx="0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C57D000-CA8F-C4AC-084E-707F882BEE12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2447902" y="3778407"/>
            <a:ext cx="463864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5C3A7D7-BCFC-9C8A-4248-A38BCB35BCDA}"/>
              </a:ext>
            </a:extLst>
          </p:cNvPr>
          <p:cNvCxnSpPr>
            <a:cxnSpLocks/>
            <a:stCxn id="38" idx="0"/>
            <a:endCxn id="32" idx="3"/>
          </p:cNvCxnSpPr>
          <p:nvPr/>
        </p:nvCxnSpPr>
        <p:spPr>
          <a:xfrm flipH="1" flipV="1">
            <a:off x="3595766" y="3778407"/>
            <a:ext cx="451047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DB21DC4-7866-9C56-61E5-83E5C55D0C2A}"/>
              </a:ext>
            </a:extLst>
          </p:cNvPr>
          <p:cNvCxnSpPr>
            <a:cxnSpLocks/>
            <a:stCxn id="44" idx="0"/>
            <a:endCxn id="38" idx="1"/>
          </p:cNvCxnSpPr>
          <p:nvPr/>
        </p:nvCxnSpPr>
        <p:spPr>
          <a:xfrm flipV="1">
            <a:off x="3406328" y="5026834"/>
            <a:ext cx="298485" cy="66203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85D69B-CF43-58A3-B4F2-D0B98526D32B}"/>
              </a:ext>
            </a:extLst>
          </p:cNvPr>
          <p:cNvCxnSpPr>
            <a:cxnSpLocks/>
            <a:stCxn id="50" idx="0"/>
            <a:endCxn id="38" idx="3"/>
          </p:cNvCxnSpPr>
          <p:nvPr/>
        </p:nvCxnSpPr>
        <p:spPr>
          <a:xfrm flipH="1" flipV="1">
            <a:off x="4388813" y="5026834"/>
            <a:ext cx="335135" cy="66203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2C22E57-AD17-5E67-5BFF-AE678509354E}"/>
              </a:ext>
            </a:extLst>
          </p:cNvPr>
          <p:cNvGrpSpPr/>
          <p:nvPr/>
        </p:nvGrpSpPr>
        <p:grpSpPr>
          <a:xfrm>
            <a:off x="2882891" y="3587408"/>
            <a:ext cx="841253" cy="841253"/>
            <a:chOff x="4114800" y="2971800"/>
            <a:chExt cx="841253" cy="841253"/>
          </a:xfrm>
        </p:grpSpPr>
        <p:pic>
          <p:nvPicPr>
            <p:cNvPr id="97" name="Graphic 96" descr="Cloud">
              <a:extLst>
                <a:ext uri="{FF2B5EF4-FFF2-40B4-BE49-F238E27FC236}">
                  <a16:creationId xmlns:a16="http://schemas.microsoft.com/office/drawing/2014/main" id="{D6D02E20-2E1E-7AE2-5BE0-6F19BE3B3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3DA4A7-64C5-9882-B4B5-FAB877B95CD2}"/>
                </a:ext>
              </a:extLst>
            </p:cNvPr>
            <p:cNvSpPr txBox="1"/>
            <p:nvPr/>
          </p:nvSpPr>
          <p:spPr>
            <a:xfrm>
              <a:off x="4145461" y="3272155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data1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83E2BF1-0DF0-408B-082C-65B17561C0DC}"/>
              </a:ext>
            </a:extLst>
          </p:cNvPr>
          <p:cNvGrpSpPr/>
          <p:nvPr/>
        </p:nvGrpSpPr>
        <p:grpSpPr>
          <a:xfrm>
            <a:off x="4408311" y="6036845"/>
            <a:ext cx="841253" cy="841253"/>
            <a:chOff x="4114800" y="2971800"/>
            <a:chExt cx="841253" cy="841253"/>
          </a:xfrm>
        </p:grpSpPr>
        <p:pic>
          <p:nvPicPr>
            <p:cNvPr id="101" name="Graphic 100" descr="Cloud">
              <a:extLst>
                <a:ext uri="{FF2B5EF4-FFF2-40B4-BE49-F238E27FC236}">
                  <a16:creationId xmlns:a16="http://schemas.microsoft.com/office/drawing/2014/main" id="{72715835-D086-E540-368A-8DD7136C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2CEFF16-A112-605D-1EDF-BCA2BA36EC44}"/>
                </a:ext>
              </a:extLst>
            </p:cNvPr>
            <p:cNvSpPr txBox="1"/>
            <p:nvPr/>
          </p:nvSpPr>
          <p:spPr>
            <a:xfrm>
              <a:off x="4145461" y="3272155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data2</a:t>
              </a:r>
            </a:p>
          </p:txBody>
        </p:sp>
      </p:grpSp>
      <p:pic>
        <p:nvPicPr>
          <p:cNvPr id="104" name="Graphic 103" descr="Run">
            <a:extLst>
              <a:ext uri="{FF2B5EF4-FFF2-40B4-BE49-F238E27FC236}">
                <a16:creationId xmlns:a16="http://schemas.microsoft.com/office/drawing/2014/main" id="{EA16529A-F640-46DB-ADE8-41FADC7802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4420" y="3414355"/>
            <a:ext cx="598823" cy="598823"/>
          </a:xfrm>
          <a:prstGeom prst="rect">
            <a:avLst/>
          </a:prstGeom>
        </p:spPr>
      </p:pic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37ABECF-95ED-ECB4-F11D-A71C666C1948}"/>
              </a:ext>
            </a:extLst>
          </p:cNvPr>
          <p:cNvCxnSpPr>
            <a:cxnSpLocks/>
            <a:stCxn id="98" idx="3"/>
          </p:cNvCxnSpPr>
          <p:nvPr/>
        </p:nvCxnSpPr>
        <p:spPr>
          <a:xfrm>
            <a:off x="3692933" y="4072429"/>
            <a:ext cx="1263120" cy="463375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1D2A7BD8-2B11-8A94-2DC2-9EDFEEEB14B6}"/>
              </a:ext>
            </a:extLst>
          </p:cNvPr>
          <p:cNvSpPr txBox="1"/>
          <p:nvPr/>
        </p:nvSpPr>
        <p:spPr>
          <a:xfrm>
            <a:off x="4687948" y="4556268"/>
            <a:ext cx="284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different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locations for application’s data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6E66A481-BFB6-E6D8-DE05-DB09C8B8B5A2}"/>
              </a:ext>
            </a:extLst>
          </p:cNvPr>
          <p:cNvCxnSpPr>
            <a:cxnSpLocks/>
          </p:cNvCxnSpPr>
          <p:nvPr/>
        </p:nvCxnSpPr>
        <p:spPr>
          <a:xfrm flipV="1">
            <a:off x="5179672" y="5264154"/>
            <a:ext cx="396171" cy="108674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639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#3: Variability in Data Access Latencies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access latencies depend: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Location of the remote memory component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Network contention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937FF3-B638-391F-6D13-A209139FC06D}"/>
              </a:ext>
            </a:extLst>
          </p:cNvPr>
          <p:cNvGrpSpPr>
            <a:grpSpLocks noChangeAspect="1"/>
          </p:cNvGrpSpPr>
          <p:nvPr/>
        </p:nvGrpSpPr>
        <p:grpSpPr>
          <a:xfrm>
            <a:off x="2609931" y="2786124"/>
            <a:ext cx="684000" cy="1132972"/>
            <a:chOff x="5707921" y="1044107"/>
            <a:chExt cx="1128977" cy="187002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9FE198-50E8-25B1-4FCE-F42DA6A5FEA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05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DD520FF-3B6E-2B58-E772-0460B55E9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437C24-6C01-8AAE-54CD-D2930090DFE1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B3C010-2B25-9537-DEDF-9B1E82EE259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B506FC-7A66-5C5C-232E-547BF3B0A40C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BC2D280-2CBA-18E9-73E8-C8B156C848D0}"/>
              </a:ext>
            </a:extLst>
          </p:cNvPr>
          <p:cNvGrpSpPr/>
          <p:nvPr/>
        </p:nvGrpSpPr>
        <p:grpSpPr>
          <a:xfrm>
            <a:off x="2619521" y="3981669"/>
            <a:ext cx="2608456" cy="2998687"/>
            <a:chOff x="2115492" y="3216530"/>
            <a:chExt cx="2608456" cy="299868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4342369-C60C-D847-99D0-C060EEF02B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5492" y="4464957"/>
              <a:ext cx="684000" cy="1123754"/>
              <a:chOff x="5537862" y="4120144"/>
              <a:chExt cx="1128977" cy="185481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24EB277-1684-A0F3-68B9-A8244C236083}"/>
                  </a:ext>
                </a:extLst>
              </p:cNvPr>
              <p:cNvSpPr/>
              <p:nvPr/>
            </p:nvSpPr>
            <p:spPr>
              <a:xfrm>
                <a:off x="553786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793227A-1D8D-2F85-81DD-6DBAB6145E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719259" y="4237081"/>
                <a:ext cx="766201" cy="370442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3EC7999-741D-70E6-8CF5-03DFC1A5975E}"/>
                  </a:ext>
                </a:extLst>
              </p:cNvPr>
              <p:cNvSpPr/>
              <p:nvPr/>
            </p:nvSpPr>
            <p:spPr>
              <a:xfrm>
                <a:off x="557324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6520422-C76D-4748-D75E-D5FC2300E0D4}"/>
                  </a:ext>
                </a:extLst>
              </p:cNvPr>
              <p:cNvSpPr/>
              <p:nvPr/>
            </p:nvSpPr>
            <p:spPr>
              <a:xfrm>
                <a:off x="563217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7A7441B-EE84-9462-AE6E-DB3EC7BFA0B8}"/>
                  </a:ext>
                </a:extLst>
              </p:cNvPr>
              <p:cNvCxnSpPr>
                <a:cxnSpLocks/>
                <a:stCxn id="28" idx="2"/>
                <a:endCxn id="29" idx="0"/>
              </p:cNvCxnSpPr>
              <p:nvPr/>
            </p:nvCxnSpPr>
            <p:spPr>
              <a:xfrm flipH="1">
                <a:off x="6102351" y="4876732"/>
                <a:ext cx="8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2C7366-5BF1-9989-6644-A13F0F50F0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1766" y="3216530"/>
              <a:ext cx="684000" cy="1123754"/>
              <a:chOff x="5707921" y="4120144"/>
              <a:chExt cx="1128977" cy="185481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AA77520-06FC-9CD6-4620-D04274D573F1}"/>
                  </a:ext>
                </a:extLst>
              </p:cNvPr>
              <p:cNvSpPr/>
              <p:nvPr/>
            </p:nvSpPr>
            <p:spPr>
              <a:xfrm>
                <a:off x="5707921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7A884E9-1A06-8A62-EEDD-7F4B0B395E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889310" y="4237080"/>
                <a:ext cx="766199" cy="370442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4CB61F9-3FD8-283F-0CDE-BE1288D110C1}"/>
                  </a:ext>
                </a:extLst>
              </p:cNvPr>
              <p:cNvSpPr/>
              <p:nvPr/>
            </p:nvSpPr>
            <p:spPr>
              <a:xfrm>
                <a:off x="5743295" y="4587632"/>
                <a:ext cx="1058228" cy="2891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53CB3E-5F03-E300-ABE1-DCDB96022930}"/>
                  </a:ext>
                </a:extLst>
              </p:cNvPr>
              <p:cNvSpPr/>
              <p:nvPr/>
            </p:nvSpPr>
            <p:spPr>
              <a:xfrm>
                <a:off x="5802231" y="4988915"/>
                <a:ext cx="940357" cy="866037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73C3AD0-8BBC-024F-93E9-3B814F24D29B}"/>
                  </a:ext>
                </a:extLst>
              </p:cNvPr>
              <p:cNvCxnSpPr>
                <a:cxnSpLocks/>
                <a:stCxn id="34" idx="2"/>
                <a:endCxn id="35" idx="0"/>
              </p:cNvCxnSpPr>
              <p:nvPr/>
            </p:nvCxnSpPr>
            <p:spPr>
              <a:xfrm>
                <a:off x="6272409" y="4876732"/>
                <a:ext cx="1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62C04FB-53B0-E9ED-CE1C-AE9438999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4813" y="4464957"/>
              <a:ext cx="684000" cy="1123754"/>
              <a:chOff x="6069292" y="4120144"/>
              <a:chExt cx="1128977" cy="185481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94D44EF-25B0-B206-2204-F00EFACBB4AD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1B33ECC-C2B4-5E42-72C0-6882DA152A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81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7E2DA34-74C9-D544-45BE-63C2641F70F7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B12A7E-4AF3-4BA7-B642-1C8A6BEEE081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288683E-1A1B-3FD0-C20D-8A77408339E4}"/>
                  </a:ext>
                </a:extLst>
              </p:cNvPr>
              <p:cNvCxnSpPr>
                <a:cxnSpLocks/>
                <a:stCxn id="40" idx="2"/>
                <a:endCxn id="41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5DC0670-29DB-5A54-B607-276EA8DBD4DD}"/>
                </a:ext>
              </a:extLst>
            </p:cNvPr>
            <p:cNvCxnSpPr>
              <a:cxnSpLocks/>
            </p:cNvCxnSpPr>
            <p:nvPr/>
          </p:nvCxnSpPr>
          <p:spPr>
            <a:xfrm>
              <a:off x="3406327" y="6147250"/>
              <a:ext cx="1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5E8C5DB-B223-2FEF-0DB2-8C0D751B4B2E}"/>
                </a:ext>
              </a:extLst>
            </p:cNvPr>
            <p:cNvCxnSpPr>
              <a:cxnSpLocks/>
            </p:cNvCxnSpPr>
            <p:nvPr/>
          </p:nvCxnSpPr>
          <p:spPr>
            <a:xfrm>
              <a:off x="4723946" y="6147250"/>
              <a:ext cx="2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3709BB8-8AC2-1F1E-63B8-3170881DB568}"/>
              </a:ext>
            </a:extLst>
          </p:cNvPr>
          <p:cNvCxnSpPr>
            <a:cxnSpLocks/>
            <a:stCxn id="57" idx="0"/>
            <a:endCxn id="6" idx="1"/>
          </p:cNvCxnSpPr>
          <p:nvPr/>
        </p:nvCxnSpPr>
        <p:spPr>
          <a:xfrm flipV="1">
            <a:off x="2152411" y="3357219"/>
            <a:ext cx="457520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5C2699F-D391-CD82-2DC6-B365FF4E153F}"/>
              </a:ext>
            </a:extLst>
          </p:cNvPr>
          <p:cNvCxnSpPr>
            <a:cxnSpLocks/>
            <a:stCxn id="62" idx="0"/>
            <a:endCxn id="56" idx="1"/>
          </p:cNvCxnSpPr>
          <p:nvPr/>
        </p:nvCxnSpPr>
        <p:spPr>
          <a:xfrm flipV="1">
            <a:off x="1347631" y="4552764"/>
            <a:ext cx="462780" cy="67819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DE742E1-4F65-1460-EF42-C2F209FD2D2A}"/>
              </a:ext>
            </a:extLst>
          </p:cNvPr>
          <p:cNvCxnSpPr>
            <a:cxnSpLocks/>
            <a:stCxn id="26" idx="0"/>
            <a:endCxn id="56" idx="3"/>
          </p:cNvCxnSpPr>
          <p:nvPr/>
        </p:nvCxnSpPr>
        <p:spPr>
          <a:xfrm flipH="1" flipV="1">
            <a:off x="2494411" y="4552764"/>
            <a:ext cx="467110" cy="677332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3BBC81C-7AF1-CE5A-1F88-4D3FC74635C1}"/>
              </a:ext>
            </a:extLst>
          </p:cNvPr>
          <p:cNvGrpSpPr/>
          <p:nvPr/>
        </p:nvGrpSpPr>
        <p:grpSpPr>
          <a:xfrm>
            <a:off x="1005631" y="3981669"/>
            <a:ext cx="1488780" cy="2373046"/>
            <a:chOff x="501602" y="3216530"/>
            <a:chExt cx="1488780" cy="237304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7ED7899-2E39-A30A-602D-C183C8244087}"/>
                </a:ext>
              </a:extLst>
            </p:cNvPr>
            <p:cNvGrpSpPr/>
            <p:nvPr/>
          </p:nvGrpSpPr>
          <p:grpSpPr>
            <a:xfrm>
              <a:off x="501602" y="3216530"/>
              <a:ext cx="1488780" cy="2373046"/>
              <a:chOff x="746303" y="3216530"/>
              <a:chExt cx="1488780" cy="23730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5019F48B-0D8A-96D2-5D3F-92C2F39DE25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51083" y="3216530"/>
                <a:ext cx="684000" cy="1132972"/>
                <a:chOff x="5707921" y="1044107"/>
                <a:chExt cx="1128977" cy="1870027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E931E2B9-418E-2C6D-B51A-A80EF4669EB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C4AE7AA0-EC90-E67C-1707-E39C21FD3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49046"/>
                <a:stretch/>
              </p:blipFill>
              <p:spPr>
                <a:xfrm>
                  <a:off x="5889310" y="1044107"/>
                  <a:ext cx="766199" cy="390407"/>
                </a:xfrm>
                <a:prstGeom prst="rect">
                  <a:avLst/>
                </a:prstGeom>
              </p:spPr>
            </p:pic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02A6379C-03C9-0349-3E00-33C6BD2E4958}"/>
                    </a:ext>
                  </a:extLst>
                </p:cNvPr>
                <p:cNvSpPr/>
                <p:nvPr/>
              </p:nvSpPr>
              <p:spPr>
                <a:xfrm>
                  <a:off x="5802230" y="1526425"/>
                  <a:ext cx="940357" cy="62176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EF583E57-0988-9970-5762-3FB03F798EF4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940357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10800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88B657E2-3DBF-07D4-39FF-3A708388B856}"/>
                    </a:ext>
                  </a:extLst>
                </p:cNvPr>
                <p:cNvCxnSpPr>
                  <a:cxnSpLocks/>
                  <a:endCxn id="59" idx="0"/>
                </p:cNvCxnSpPr>
                <p:nvPr/>
              </p:nvCxnSpPr>
              <p:spPr>
                <a:xfrm>
                  <a:off x="6272409" y="2148193"/>
                  <a:ext cx="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36677A9-0C0C-ADC9-1184-6EB4B78367B1}"/>
                  </a:ext>
                </a:extLst>
              </p:cNvPr>
              <p:cNvGrpSpPr/>
              <p:nvPr/>
            </p:nvGrpSpPr>
            <p:grpSpPr>
              <a:xfrm>
                <a:off x="746303" y="4465822"/>
                <a:ext cx="684000" cy="1123754"/>
                <a:chOff x="2909618" y="3368930"/>
                <a:chExt cx="684000" cy="1123754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FEE6F0A9-8907-74EE-DC3C-5CE1C959C319}"/>
                    </a:ext>
                  </a:extLst>
                </p:cNvPr>
                <p:cNvSpPr/>
                <p:nvPr/>
              </p:nvSpPr>
              <p:spPr>
                <a:xfrm>
                  <a:off x="2909618" y="3368930"/>
                  <a:ext cx="684000" cy="112375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E991F5E4-FFED-39CC-3C54-8E6100C4E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3019514" y="3439777"/>
                  <a:ext cx="464208" cy="224435"/>
                </a:xfrm>
                <a:prstGeom prst="rect">
                  <a:avLst/>
                </a:prstGeom>
              </p:spPr>
            </p:pic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C6B13B04-D52A-D0ED-7D27-C6BC55866DF0}"/>
                    </a:ext>
                  </a:extLst>
                </p:cNvPr>
                <p:cNvSpPr/>
                <p:nvPr/>
              </p:nvSpPr>
              <p:spPr>
                <a:xfrm>
                  <a:off x="2931050" y="3652161"/>
                  <a:ext cx="641136" cy="17515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38EF5D1-F7AB-096A-95D5-DD47D3993412}"/>
                    </a:ext>
                  </a:extLst>
                </p:cNvPr>
                <p:cNvSpPr/>
                <p:nvPr/>
              </p:nvSpPr>
              <p:spPr>
                <a:xfrm>
                  <a:off x="2966756" y="3895282"/>
                  <a:ext cx="569723" cy="52469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</p:grp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3297645-E4D1-D076-DEE2-BF1F8A2950BE}"/>
                </a:ext>
              </a:extLst>
            </p:cNvPr>
            <p:cNvCxnSpPr>
              <a:cxnSpLocks/>
              <a:stCxn id="64" idx="2"/>
              <a:endCxn id="65" idx="0"/>
            </p:cNvCxnSpPr>
            <p:nvPr/>
          </p:nvCxnSpPr>
          <p:spPr>
            <a:xfrm>
              <a:off x="843602" y="4924207"/>
              <a:ext cx="0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C57D000-CA8F-C4AC-084E-707F882BEE12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2951931" y="4543546"/>
            <a:ext cx="463864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5C3A7D7-BCFC-9C8A-4248-A38BCB35BCDA}"/>
              </a:ext>
            </a:extLst>
          </p:cNvPr>
          <p:cNvCxnSpPr>
            <a:cxnSpLocks/>
            <a:stCxn id="38" idx="0"/>
            <a:endCxn id="32" idx="3"/>
          </p:cNvCxnSpPr>
          <p:nvPr/>
        </p:nvCxnSpPr>
        <p:spPr>
          <a:xfrm flipH="1" flipV="1">
            <a:off x="4099795" y="4543546"/>
            <a:ext cx="451047" cy="686550"/>
          </a:xfrm>
          <a:prstGeom prst="line">
            <a:avLst/>
          </a:prstGeom>
          <a:ln w="57150">
            <a:solidFill>
              <a:srgbClr val="771F2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85D69B-CF43-58A3-B4F2-D0B98526D32B}"/>
              </a:ext>
            </a:extLst>
          </p:cNvPr>
          <p:cNvCxnSpPr>
            <a:cxnSpLocks/>
            <a:stCxn id="32" idx="0"/>
          </p:cNvCxnSpPr>
          <p:nvPr/>
        </p:nvCxnSpPr>
        <p:spPr>
          <a:xfrm flipH="1" flipV="1">
            <a:off x="3292845" y="3455044"/>
            <a:ext cx="464950" cy="526625"/>
          </a:xfrm>
          <a:prstGeom prst="line">
            <a:avLst/>
          </a:prstGeom>
          <a:ln w="57150">
            <a:solidFill>
              <a:srgbClr val="771F2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83E2BF1-0DF0-408B-082C-65B17561C0DC}"/>
              </a:ext>
            </a:extLst>
          </p:cNvPr>
          <p:cNvGrpSpPr/>
          <p:nvPr/>
        </p:nvGrpSpPr>
        <p:grpSpPr>
          <a:xfrm>
            <a:off x="4178486" y="5627485"/>
            <a:ext cx="841253" cy="841253"/>
            <a:chOff x="4114800" y="2971800"/>
            <a:chExt cx="841253" cy="841253"/>
          </a:xfrm>
        </p:grpSpPr>
        <p:pic>
          <p:nvPicPr>
            <p:cNvPr id="101" name="Graphic 100" descr="Cloud">
              <a:extLst>
                <a:ext uri="{FF2B5EF4-FFF2-40B4-BE49-F238E27FC236}">
                  <a16:creationId xmlns:a16="http://schemas.microsoft.com/office/drawing/2014/main" id="{72715835-D086-E540-368A-8DD7136C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2CEFF16-A112-605D-1EDF-BCA2BA36EC44}"/>
                </a:ext>
              </a:extLst>
            </p:cNvPr>
            <p:cNvSpPr txBox="1"/>
            <p:nvPr/>
          </p:nvSpPr>
          <p:spPr>
            <a:xfrm>
              <a:off x="4175941" y="327215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</a:t>
              </a:r>
            </a:p>
          </p:txBody>
        </p:sp>
      </p:grpSp>
      <p:pic>
        <p:nvPicPr>
          <p:cNvPr id="104" name="Graphic 103" descr="Run">
            <a:extLst>
              <a:ext uri="{FF2B5EF4-FFF2-40B4-BE49-F238E27FC236}">
                <a16:creationId xmlns:a16="http://schemas.microsoft.com/office/drawing/2014/main" id="{EA16529A-F640-46DB-ADE8-41FADC780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1022" y="4179494"/>
            <a:ext cx="598823" cy="598823"/>
          </a:xfrm>
          <a:prstGeom prst="rect">
            <a:avLst/>
          </a:prstGeom>
        </p:spPr>
      </p:pic>
      <p:pic>
        <p:nvPicPr>
          <p:cNvPr id="4" name="Graphic 3" descr="Run">
            <a:extLst>
              <a:ext uri="{FF2B5EF4-FFF2-40B4-BE49-F238E27FC236}">
                <a16:creationId xmlns:a16="http://schemas.microsoft.com/office/drawing/2014/main" id="{60C788A6-C294-2E68-EE0E-F9021A01D5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3000" y="4178892"/>
            <a:ext cx="598823" cy="598823"/>
          </a:xfrm>
          <a:prstGeom prst="rect">
            <a:avLst/>
          </a:prstGeom>
        </p:spPr>
      </p:pic>
      <p:pic>
        <p:nvPicPr>
          <p:cNvPr id="12" name="Graphic 11" descr="Run">
            <a:extLst>
              <a:ext uri="{FF2B5EF4-FFF2-40B4-BE49-F238E27FC236}">
                <a16:creationId xmlns:a16="http://schemas.microsoft.com/office/drawing/2014/main" id="{94347FB1-C52D-2A52-5D51-0F5D3722FC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6072" y="2966377"/>
            <a:ext cx="598823" cy="598823"/>
          </a:xfrm>
          <a:prstGeom prst="rect">
            <a:avLst/>
          </a:prstGeom>
        </p:spPr>
      </p:pic>
      <p:pic>
        <p:nvPicPr>
          <p:cNvPr id="13" name="Graphic 12" descr="Run">
            <a:extLst>
              <a:ext uri="{FF2B5EF4-FFF2-40B4-BE49-F238E27FC236}">
                <a16:creationId xmlns:a16="http://schemas.microsoft.com/office/drawing/2014/main" id="{E8E921A2-9371-61FB-0ABA-8CC7D8ABBB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11016" y="2966377"/>
            <a:ext cx="598823" cy="598823"/>
          </a:xfrm>
          <a:prstGeom prst="rect">
            <a:avLst/>
          </a:prstGeom>
        </p:spPr>
      </p:pic>
      <p:pic>
        <p:nvPicPr>
          <p:cNvPr id="14" name="Graphic 13" descr="Run">
            <a:extLst>
              <a:ext uri="{FF2B5EF4-FFF2-40B4-BE49-F238E27FC236}">
                <a16:creationId xmlns:a16="http://schemas.microsoft.com/office/drawing/2014/main" id="{7D7CC618-E026-8FAC-3711-50081AA0A6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71071" y="2966377"/>
            <a:ext cx="598823" cy="59882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3F7E2E-D126-85DD-F74F-1B9324C126A7}"/>
              </a:ext>
            </a:extLst>
          </p:cNvPr>
          <p:cNvCxnSpPr>
            <a:cxnSpLocks/>
          </p:cNvCxnSpPr>
          <p:nvPr/>
        </p:nvCxnSpPr>
        <p:spPr>
          <a:xfrm flipV="1">
            <a:off x="4441795" y="4481107"/>
            <a:ext cx="524180" cy="49867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6FE4959-47CA-3C75-E174-ECBAD19B5E67}"/>
              </a:ext>
            </a:extLst>
          </p:cNvPr>
          <p:cNvSpPr txBox="1"/>
          <p:nvPr/>
        </p:nvSpPr>
        <p:spPr>
          <a:xfrm>
            <a:off x="4463148" y="3513730"/>
            <a:ext cx="2843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contention due to concurrent jobs sharing the network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6D165A-E6DB-87FF-62EB-1849B0A3DB5D}"/>
              </a:ext>
            </a:extLst>
          </p:cNvPr>
          <p:cNvCxnSpPr>
            <a:cxnSpLocks/>
          </p:cNvCxnSpPr>
          <p:nvPr/>
        </p:nvCxnSpPr>
        <p:spPr>
          <a:xfrm>
            <a:off x="3657284" y="3731149"/>
            <a:ext cx="842157" cy="6340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056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#3: Variability in Data Access Latencies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B47D39A-9CA7-4018-5E46-39E6A9AEF461}"/>
              </a:ext>
            </a:extLst>
          </p:cNvPr>
          <p:cNvGrpSpPr/>
          <p:nvPr/>
        </p:nvGrpSpPr>
        <p:grpSpPr>
          <a:xfrm>
            <a:off x="250359" y="982780"/>
            <a:ext cx="4023037" cy="3673708"/>
            <a:chOff x="295538" y="2020985"/>
            <a:chExt cx="4023037" cy="367370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A937FF3-B638-391F-6D13-A209139FC06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99838" y="2020985"/>
              <a:ext cx="684000" cy="1132972"/>
              <a:chOff x="5707921" y="1044107"/>
              <a:chExt cx="1128977" cy="187002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D9FE198-50E8-25B1-4FCE-F42DA6A5FEAC}"/>
                  </a:ext>
                </a:extLst>
              </p:cNvPr>
              <p:cNvSpPr/>
              <p:nvPr/>
            </p:nvSpPr>
            <p:spPr>
              <a:xfrm>
                <a:off x="5707921" y="1059320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050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DD520FF-3B6E-2B58-E772-0460B55E9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49046"/>
              <a:stretch/>
            </p:blipFill>
            <p:spPr>
              <a:xfrm>
                <a:off x="5889310" y="1044107"/>
                <a:ext cx="766199" cy="390407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8437C24-6C01-8AAE-54CD-D2930090DFE1}"/>
                  </a:ext>
                </a:extLst>
              </p:cNvPr>
              <p:cNvSpPr/>
              <p:nvPr/>
            </p:nvSpPr>
            <p:spPr>
              <a:xfrm>
                <a:off x="5802230" y="1526425"/>
                <a:ext cx="940357" cy="62176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CPU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CB3C010-2B25-9537-DEDF-9B1E82EE2592}"/>
                  </a:ext>
                </a:extLst>
              </p:cNvPr>
              <p:cNvSpPr/>
              <p:nvPr/>
            </p:nvSpPr>
            <p:spPr>
              <a:xfrm>
                <a:off x="5802231" y="2268580"/>
                <a:ext cx="940357" cy="52516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108000" rIns="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Local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FB506FC-7A66-5C5C-232E-547BF3B0A40C}"/>
                  </a:ext>
                </a:extLst>
              </p:cNvPr>
              <p:cNvCxnSpPr>
                <a:cxnSpLocks/>
                <a:endCxn id="10" idx="0"/>
              </p:cNvCxnSpPr>
              <p:nvPr/>
            </p:nvCxnSpPr>
            <p:spPr>
              <a:xfrm>
                <a:off x="6272409" y="2148193"/>
                <a:ext cx="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BC2D280-2CBA-18E9-73E8-C8B156C848D0}"/>
                </a:ext>
              </a:extLst>
            </p:cNvPr>
            <p:cNvGrpSpPr/>
            <p:nvPr/>
          </p:nvGrpSpPr>
          <p:grpSpPr>
            <a:xfrm>
              <a:off x="1909428" y="3216530"/>
              <a:ext cx="2273321" cy="2372181"/>
              <a:chOff x="2115492" y="3216530"/>
              <a:chExt cx="2273321" cy="2372181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64342369-C60C-D847-99D0-C060EEF02B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115492" y="4464957"/>
                <a:ext cx="684000" cy="1123754"/>
                <a:chOff x="5537862" y="4120144"/>
                <a:chExt cx="1128977" cy="1854814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4EB277-1684-A0F3-68B9-A8244C236083}"/>
                    </a:ext>
                  </a:extLst>
                </p:cNvPr>
                <p:cNvSpPr/>
                <p:nvPr/>
              </p:nvSpPr>
              <p:spPr>
                <a:xfrm>
                  <a:off x="5537862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A793227A-1D8D-2F85-81DD-6DBAB6145E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5719259" y="4237081"/>
                  <a:ext cx="766201" cy="370442"/>
                </a:xfrm>
                <a:prstGeom prst="rect">
                  <a:avLst/>
                </a:prstGeom>
              </p:spPr>
            </p:pic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13EC7999-741D-70E6-8CF5-03DFC1A5975E}"/>
                    </a:ext>
                  </a:extLst>
                </p:cNvPr>
                <p:cNvSpPr/>
                <p:nvPr/>
              </p:nvSpPr>
              <p:spPr>
                <a:xfrm>
                  <a:off x="5573245" y="4587631"/>
                  <a:ext cx="1058228" cy="2891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B6520422-C76D-4748-D75E-D5FC2300E0D4}"/>
                    </a:ext>
                  </a:extLst>
                </p:cNvPr>
                <p:cNvSpPr/>
                <p:nvPr/>
              </p:nvSpPr>
              <p:spPr>
                <a:xfrm>
                  <a:off x="5632171" y="4988915"/>
                  <a:ext cx="940357" cy="86603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B7A7441B-EE84-9462-AE6E-DB3EC7BFA0B8}"/>
                    </a:ext>
                  </a:extLst>
                </p:cNvPr>
                <p:cNvCxnSpPr>
                  <a:cxnSpLocks/>
                  <a:stCxn id="28" idx="2"/>
                  <a:endCxn id="29" idx="0"/>
                </p:cNvCxnSpPr>
                <p:nvPr/>
              </p:nvCxnSpPr>
              <p:spPr>
                <a:xfrm flipH="1">
                  <a:off x="6102351" y="4876732"/>
                  <a:ext cx="8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82C7366-5BF1-9989-6644-A13F0F50F05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911766" y="3216530"/>
                <a:ext cx="684000" cy="1123754"/>
                <a:chOff x="5707921" y="4120144"/>
                <a:chExt cx="1128977" cy="1854814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AA77520-06FC-9CD6-4620-D04274D573F1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B7A884E9-1A06-8A62-EEDD-7F4B0B395E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5889310" y="4237080"/>
                  <a:ext cx="766199" cy="370442"/>
                </a:xfrm>
                <a:prstGeom prst="rect">
                  <a:avLst/>
                </a:prstGeom>
              </p:spPr>
            </p:pic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24CB61F9-3FD8-283F-0CDE-BE1288D110C1}"/>
                    </a:ext>
                  </a:extLst>
                </p:cNvPr>
                <p:cNvSpPr/>
                <p:nvPr/>
              </p:nvSpPr>
              <p:spPr>
                <a:xfrm>
                  <a:off x="5743295" y="4587632"/>
                  <a:ext cx="1058228" cy="2891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453CB3E-5F03-E300-ABE1-DCDB96022930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940357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173C3AD0-8BBC-024F-93E9-3B814F24D29B}"/>
                    </a:ext>
                  </a:extLst>
                </p:cNvPr>
                <p:cNvCxnSpPr>
                  <a:cxnSpLocks/>
                  <a:stCxn id="34" idx="2"/>
                  <a:endCxn id="35" idx="0"/>
                </p:cNvCxnSpPr>
                <p:nvPr/>
              </p:nvCxnSpPr>
              <p:spPr>
                <a:xfrm>
                  <a:off x="6272409" y="4876732"/>
                  <a:ext cx="1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62C04FB-53B0-E9ED-CE1C-AE9438999A2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4813" y="4464957"/>
                <a:ext cx="684000" cy="1123754"/>
                <a:chOff x="6069292" y="4120144"/>
                <a:chExt cx="1128977" cy="1854814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94D44EF-25B0-B206-2204-F00EFACBB4AD}"/>
                    </a:ext>
                  </a:extLst>
                </p:cNvPr>
                <p:cNvSpPr/>
                <p:nvPr/>
              </p:nvSpPr>
              <p:spPr>
                <a:xfrm>
                  <a:off x="6069292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C1B33ECC-C2B4-5E42-72C0-6882DA152A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6250681" y="4237081"/>
                  <a:ext cx="766199" cy="370442"/>
                </a:xfrm>
                <a:prstGeom prst="rect">
                  <a:avLst/>
                </a:prstGeom>
              </p:spPr>
            </p:pic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7E2DA34-74C9-D544-45BE-63C2641F70F7}"/>
                    </a:ext>
                  </a:extLst>
                </p:cNvPr>
                <p:cNvSpPr/>
                <p:nvPr/>
              </p:nvSpPr>
              <p:spPr>
                <a:xfrm>
                  <a:off x="6104665" y="4587631"/>
                  <a:ext cx="1058228" cy="2891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FFB12A7E-4AF3-4BA7-B642-1C8A6BEEE081}"/>
                    </a:ext>
                  </a:extLst>
                </p:cNvPr>
                <p:cNvSpPr/>
                <p:nvPr/>
              </p:nvSpPr>
              <p:spPr>
                <a:xfrm>
                  <a:off x="6163601" y="4988915"/>
                  <a:ext cx="940357" cy="86603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8288683E-1A1B-3FD0-C20D-8A77408339E4}"/>
                    </a:ext>
                  </a:extLst>
                </p:cNvPr>
                <p:cNvCxnSpPr>
                  <a:cxnSpLocks/>
                  <a:stCxn id="40" idx="2"/>
                  <a:endCxn id="41" idx="0"/>
                </p:cNvCxnSpPr>
                <p:nvPr/>
              </p:nvCxnSpPr>
              <p:spPr>
                <a:xfrm>
                  <a:off x="6633779" y="4876732"/>
                  <a:ext cx="2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3709BB8-8AC2-1F1E-63B8-3170881DB568}"/>
                </a:ext>
              </a:extLst>
            </p:cNvPr>
            <p:cNvCxnSpPr>
              <a:cxnSpLocks/>
              <a:stCxn id="57" idx="0"/>
              <a:endCxn id="6" idx="1"/>
            </p:cNvCxnSpPr>
            <p:nvPr/>
          </p:nvCxnSpPr>
          <p:spPr>
            <a:xfrm flipV="1">
              <a:off x="1442318" y="2592080"/>
              <a:ext cx="457520" cy="6244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8540401-A3C8-AA58-5532-AA6DA1B404BD}"/>
                </a:ext>
              </a:extLst>
            </p:cNvPr>
            <p:cNvCxnSpPr>
              <a:cxnSpLocks/>
              <a:stCxn id="32" idx="0"/>
              <a:endCxn id="6" idx="3"/>
            </p:cNvCxnSpPr>
            <p:nvPr/>
          </p:nvCxnSpPr>
          <p:spPr>
            <a:xfrm flipH="1" flipV="1">
              <a:off x="2583838" y="2592080"/>
              <a:ext cx="463864" cy="6244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75C2699F-D391-CD82-2DC6-B365FF4E153F}"/>
                </a:ext>
              </a:extLst>
            </p:cNvPr>
            <p:cNvCxnSpPr>
              <a:cxnSpLocks/>
              <a:stCxn id="62" idx="0"/>
              <a:endCxn id="56" idx="1"/>
            </p:cNvCxnSpPr>
            <p:nvPr/>
          </p:nvCxnSpPr>
          <p:spPr>
            <a:xfrm flipV="1">
              <a:off x="637538" y="3787625"/>
              <a:ext cx="462780" cy="678197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DE742E1-4F65-1460-EF42-C2F209FD2D2A}"/>
                </a:ext>
              </a:extLst>
            </p:cNvPr>
            <p:cNvCxnSpPr>
              <a:cxnSpLocks/>
              <a:stCxn id="26" idx="0"/>
              <a:endCxn id="56" idx="3"/>
            </p:cNvCxnSpPr>
            <p:nvPr/>
          </p:nvCxnSpPr>
          <p:spPr>
            <a:xfrm flipH="1" flipV="1">
              <a:off x="1784318" y="3787625"/>
              <a:ext cx="467110" cy="677332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3BBC81C-7AF1-CE5A-1F88-4D3FC74635C1}"/>
                </a:ext>
              </a:extLst>
            </p:cNvPr>
            <p:cNvGrpSpPr/>
            <p:nvPr/>
          </p:nvGrpSpPr>
          <p:grpSpPr>
            <a:xfrm>
              <a:off x="295538" y="3216530"/>
              <a:ext cx="1488780" cy="2373046"/>
              <a:chOff x="501602" y="3216530"/>
              <a:chExt cx="1488780" cy="2373046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C7ED7899-2E39-A30A-602D-C183C8244087}"/>
                  </a:ext>
                </a:extLst>
              </p:cNvPr>
              <p:cNvGrpSpPr/>
              <p:nvPr/>
            </p:nvGrpSpPr>
            <p:grpSpPr>
              <a:xfrm>
                <a:off x="501602" y="3216530"/>
                <a:ext cx="1488780" cy="2373046"/>
                <a:chOff x="746303" y="3216530"/>
                <a:chExt cx="1488780" cy="2373046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5019F48B-0D8A-96D2-5D3F-92C2F39DE25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551083" y="3216530"/>
                  <a:ext cx="684000" cy="1132972"/>
                  <a:chOff x="5707921" y="1044107"/>
                  <a:chExt cx="1128977" cy="1870027"/>
                </a:xfrm>
              </p:grpSpPr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E931E2B9-418E-2C6D-B51A-A80EF4669EB1}"/>
                      </a:ext>
                    </a:extLst>
                  </p:cNvPr>
                  <p:cNvSpPr/>
                  <p:nvPr/>
                </p:nvSpPr>
                <p:spPr>
                  <a:xfrm>
                    <a:off x="5707921" y="1059320"/>
                    <a:ext cx="1128977" cy="1854814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050"/>
                  </a:p>
                </p:txBody>
              </p:sp>
              <p:pic>
                <p:nvPicPr>
                  <p:cNvPr id="57" name="Picture 56">
                    <a:extLst>
                      <a:ext uri="{FF2B5EF4-FFF2-40B4-BE49-F238E27FC236}">
                        <a16:creationId xmlns:a16="http://schemas.microsoft.com/office/drawing/2014/main" id="{C4AE7AA0-EC90-E67C-1707-E39C21FD31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b="49046"/>
                  <a:stretch/>
                </p:blipFill>
                <p:spPr>
                  <a:xfrm>
                    <a:off x="5889310" y="1044107"/>
                    <a:ext cx="766199" cy="390407"/>
                  </a:xfrm>
                  <a:prstGeom prst="rect">
                    <a:avLst/>
                  </a:prstGeom>
                </p:spPr>
              </p:pic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02A6379C-03C9-0349-3E00-33C6BD2E4958}"/>
                      </a:ext>
                    </a:extLst>
                  </p:cNvPr>
                  <p:cNvSpPr/>
                  <p:nvPr/>
                </p:nvSpPr>
                <p:spPr>
                  <a:xfrm>
                    <a:off x="5802230" y="1526425"/>
                    <a:ext cx="940357" cy="62176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accent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CPU</a:t>
                    </a:r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EF583E57-0988-9970-5762-3FB03F798EF4}"/>
                      </a:ext>
                    </a:extLst>
                  </p:cNvPr>
                  <p:cNvSpPr/>
                  <p:nvPr/>
                </p:nvSpPr>
                <p:spPr>
                  <a:xfrm>
                    <a:off x="5802231" y="2268580"/>
                    <a:ext cx="940357" cy="525166"/>
                  </a:xfrm>
                  <a:prstGeom prst="rect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108000" rIns="0"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Local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Memory</a:t>
                    </a:r>
                  </a:p>
                </p:txBody>
              </p: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8B657E2-3DBF-07D4-39FF-3A708388B856}"/>
                      </a:ext>
                    </a:extLst>
                  </p:cNvPr>
                  <p:cNvCxnSpPr>
                    <a:cxnSpLocks/>
                    <a:endCxn id="59" idx="0"/>
                  </p:cNvCxnSpPr>
                  <p:nvPr/>
                </p:nvCxnSpPr>
                <p:spPr>
                  <a:xfrm>
                    <a:off x="6272409" y="2148193"/>
                    <a:ext cx="1" cy="120387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236677A9-0C0C-ADC9-1184-6EB4B78367B1}"/>
                    </a:ext>
                  </a:extLst>
                </p:cNvPr>
                <p:cNvGrpSpPr/>
                <p:nvPr/>
              </p:nvGrpSpPr>
              <p:grpSpPr>
                <a:xfrm>
                  <a:off x="746303" y="4465822"/>
                  <a:ext cx="684000" cy="1123754"/>
                  <a:chOff x="2909618" y="3368930"/>
                  <a:chExt cx="684000" cy="1123754"/>
                </a:xfrm>
              </p:grpSpPr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FEE6F0A9-8907-74EE-DC3C-5CE1C959C319}"/>
                      </a:ext>
                    </a:extLst>
                  </p:cNvPr>
                  <p:cNvSpPr/>
                  <p:nvPr/>
                </p:nvSpPr>
                <p:spPr>
                  <a:xfrm>
                    <a:off x="2909618" y="3368930"/>
                    <a:ext cx="684000" cy="1123754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pic>
                <p:nvPicPr>
                  <p:cNvPr id="63" name="Picture 62">
                    <a:extLst>
                      <a:ext uri="{FF2B5EF4-FFF2-40B4-BE49-F238E27FC236}">
                        <a16:creationId xmlns:a16="http://schemas.microsoft.com/office/drawing/2014/main" id="{E991F5E4-FFED-39CC-3C54-8E6100C4E27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t="51652"/>
                  <a:stretch/>
                </p:blipFill>
                <p:spPr>
                  <a:xfrm>
                    <a:off x="3019514" y="3439777"/>
                    <a:ext cx="464208" cy="224435"/>
                  </a:xfrm>
                  <a:prstGeom prst="rect">
                    <a:avLst/>
                  </a:prstGeom>
                </p:spPr>
              </p:pic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C6B13B04-D52A-D0ED-7D27-C6BC55866DF0}"/>
                      </a:ext>
                    </a:extLst>
                  </p:cNvPr>
                  <p:cNvSpPr/>
                  <p:nvPr/>
                </p:nvSpPr>
                <p:spPr>
                  <a:xfrm>
                    <a:off x="2931050" y="3652161"/>
                    <a:ext cx="641136" cy="175154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Controller</a:t>
                    </a:r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A38EF5D1-F7AB-096A-95D5-DD47D3993412}"/>
                      </a:ext>
                    </a:extLst>
                  </p:cNvPr>
                  <p:cNvSpPr/>
                  <p:nvPr/>
                </p:nvSpPr>
                <p:spPr>
                  <a:xfrm>
                    <a:off x="2966756" y="3895282"/>
                    <a:ext cx="569723" cy="524695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Re</a:t>
                    </a:r>
                    <a:r>
                      <a:rPr lang="en-GR" sz="90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mote</a:t>
                    </a:r>
                    <a:endPara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Memory</a:t>
                    </a:r>
                  </a:p>
                </p:txBody>
              </p:sp>
            </p:grpSp>
          </p:grp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F3297645-E4D1-D076-DEE2-BF1F8A2950BE}"/>
                  </a:ext>
                </a:extLst>
              </p:cNvPr>
              <p:cNvCxnSpPr>
                <a:cxnSpLocks/>
                <a:stCxn id="64" idx="2"/>
                <a:endCxn id="65" idx="0"/>
              </p:cNvCxnSpPr>
              <p:nvPr/>
            </p:nvCxnSpPr>
            <p:spPr>
              <a:xfrm>
                <a:off x="843602" y="4924207"/>
                <a:ext cx="0" cy="6796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C57D000-CA8F-C4AC-084E-707F882BEE12}"/>
                </a:ext>
              </a:extLst>
            </p:cNvPr>
            <p:cNvCxnSpPr>
              <a:cxnSpLocks/>
              <a:endCxn id="32" idx="1"/>
            </p:cNvCxnSpPr>
            <p:nvPr/>
          </p:nvCxnSpPr>
          <p:spPr>
            <a:xfrm flipV="1">
              <a:off x="2241838" y="3778407"/>
              <a:ext cx="463864" cy="6865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5C3A7D7-BCFC-9C8A-4248-A38BCB35BCDA}"/>
                </a:ext>
              </a:extLst>
            </p:cNvPr>
            <p:cNvCxnSpPr>
              <a:cxnSpLocks/>
              <a:stCxn id="38" idx="0"/>
              <a:endCxn id="32" idx="3"/>
            </p:cNvCxnSpPr>
            <p:nvPr/>
          </p:nvCxnSpPr>
          <p:spPr>
            <a:xfrm flipH="1" flipV="1">
              <a:off x="3389702" y="3778407"/>
              <a:ext cx="451047" cy="6865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2C22E57-AD17-5E67-5BFF-AE678509354E}"/>
                </a:ext>
              </a:extLst>
            </p:cNvPr>
            <p:cNvGrpSpPr/>
            <p:nvPr/>
          </p:nvGrpSpPr>
          <p:grpSpPr>
            <a:xfrm>
              <a:off x="316203" y="4853440"/>
              <a:ext cx="841253" cy="841253"/>
              <a:chOff x="4114800" y="2971800"/>
              <a:chExt cx="841253" cy="841253"/>
            </a:xfrm>
          </p:grpSpPr>
          <p:pic>
            <p:nvPicPr>
              <p:cNvPr id="97" name="Graphic 96" descr="Cloud">
                <a:extLst>
                  <a:ext uri="{FF2B5EF4-FFF2-40B4-BE49-F238E27FC236}">
                    <a16:creationId xmlns:a16="http://schemas.microsoft.com/office/drawing/2014/main" id="{D6D02E20-2E1E-7AE2-5BE0-6F19BE3B3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14800" y="2971800"/>
                <a:ext cx="841253" cy="841253"/>
              </a:xfrm>
              <a:prstGeom prst="rect">
                <a:avLst/>
              </a:prstGeom>
            </p:spPr>
          </p:pic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93DA4A7-64C5-9882-B4B5-FAB877B95CD2}"/>
                  </a:ext>
                </a:extLst>
              </p:cNvPr>
              <p:cNvSpPr txBox="1"/>
              <p:nvPr/>
            </p:nvSpPr>
            <p:spPr>
              <a:xfrm>
                <a:off x="4145461" y="3272155"/>
                <a:ext cx="779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bg1">
                        <a:lumMod val="95000"/>
                      </a:schemeClr>
                    </a:solidFill>
                    <a:latin typeface="Avenir Medium" panose="02000503020000020003" pitchFamily="2" charset="0"/>
                  </a:rPr>
                  <a:t>data1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83E2BF1-0DF0-408B-082C-65B17561C0DC}"/>
                </a:ext>
              </a:extLst>
            </p:cNvPr>
            <p:cNvGrpSpPr/>
            <p:nvPr/>
          </p:nvGrpSpPr>
          <p:grpSpPr>
            <a:xfrm>
              <a:off x="3477322" y="4815425"/>
              <a:ext cx="841253" cy="841253"/>
              <a:chOff x="3389875" y="1750380"/>
              <a:chExt cx="841253" cy="841253"/>
            </a:xfrm>
          </p:grpSpPr>
          <p:pic>
            <p:nvPicPr>
              <p:cNvPr id="101" name="Graphic 100" descr="Cloud">
                <a:extLst>
                  <a:ext uri="{FF2B5EF4-FFF2-40B4-BE49-F238E27FC236}">
                    <a16:creationId xmlns:a16="http://schemas.microsoft.com/office/drawing/2014/main" id="{72715835-D086-E540-368A-8DD7136C63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389875" y="1750380"/>
                <a:ext cx="841253" cy="841253"/>
              </a:xfrm>
              <a:prstGeom prst="rect">
                <a:avLst/>
              </a:prstGeom>
            </p:spPr>
          </p:pic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72CEFF16-A112-605D-1EDF-BCA2BA36EC44}"/>
                  </a:ext>
                </a:extLst>
              </p:cNvPr>
              <p:cNvSpPr txBox="1"/>
              <p:nvPr/>
            </p:nvSpPr>
            <p:spPr>
              <a:xfrm>
                <a:off x="3420536" y="2050735"/>
                <a:ext cx="779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bg1">
                        <a:lumMod val="95000"/>
                      </a:schemeClr>
                    </a:solidFill>
                    <a:latin typeface="Avenir Medium" panose="02000503020000020003" pitchFamily="2" charset="0"/>
                  </a:rPr>
                  <a:t>data2</a:t>
                </a:r>
              </a:p>
            </p:txBody>
          </p:sp>
        </p:grpSp>
        <p:pic>
          <p:nvPicPr>
            <p:cNvPr id="104" name="Graphic 103" descr="Run">
              <a:extLst>
                <a:ext uri="{FF2B5EF4-FFF2-40B4-BE49-F238E27FC236}">
                  <a16:creationId xmlns:a16="http://schemas.microsoft.com/office/drawing/2014/main" id="{EA16529A-F640-46DB-ADE8-41FADC780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28356" y="3414355"/>
              <a:ext cx="598823" cy="598823"/>
            </a:xfrm>
            <a:prstGeom prst="rect">
              <a:avLst/>
            </a:prstGeom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E251D488-A695-945F-366A-DD446F347F57}"/>
              </a:ext>
            </a:extLst>
          </p:cNvPr>
          <p:cNvGrpSpPr/>
          <p:nvPr/>
        </p:nvGrpSpPr>
        <p:grpSpPr>
          <a:xfrm>
            <a:off x="5054475" y="982780"/>
            <a:ext cx="4222346" cy="4194232"/>
            <a:chOff x="295538" y="2020985"/>
            <a:chExt cx="4222346" cy="4194232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F98F8440-4025-4775-BCBF-CAE568D88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99838" y="2020985"/>
              <a:ext cx="684000" cy="1132972"/>
              <a:chOff x="5707921" y="1044107"/>
              <a:chExt cx="1128977" cy="1870027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E39EDC37-4F7F-1D6A-ECB4-1274449A6F42}"/>
                  </a:ext>
                </a:extLst>
              </p:cNvPr>
              <p:cNvSpPr/>
              <p:nvPr/>
            </p:nvSpPr>
            <p:spPr>
              <a:xfrm>
                <a:off x="5707921" y="1059320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050"/>
              </a:p>
            </p:txBody>
          </p:sp>
          <p:pic>
            <p:nvPicPr>
              <p:cNvPr id="201" name="Picture 200">
                <a:extLst>
                  <a:ext uri="{FF2B5EF4-FFF2-40B4-BE49-F238E27FC236}">
                    <a16:creationId xmlns:a16="http://schemas.microsoft.com/office/drawing/2014/main" id="{2AED7E2F-8F48-D086-F547-2FB494EA98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49046"/>
              <a:stretch/>
            </p:blipFill>
            <p:spPr>
              <a:xfrm>
                <a:off x="5889310" y="1044107"/>
                <a:ext cx="766199" cy="390407"/>
              </a:xfrm>
              <a:prstGeom prst="rect">
                <a:avLst/>
              </a:prstGeom>
            </p:spPr>
          </p:pic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B6862D2F-6C6F-DCEA-1F21-3AD9AA53D2C9}"/>
                  </a:ext>
                </a:extLst>
              </p:cNvPr>
              <p:cNvSpPr/>
              <p:nvPr/>
            </p:nvSpPr>
            <p:spPr>
              <a:xfrm>
                <a:off x="5802230" y="1526425"/>
                <a:ext cx="940357" cy="62176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CPU</a:t>
                </a:r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CCF69853-F2AC-0A83-F7DE-8F65552EE4DE}"/>
                  </a:ext>
                </a:extLst>
              </p:cNvPr>
              <p:cNvSpPr/>
              <p:nvPr/>
            </p:nvSpPr>
            <p:spPr>
              <a:xfrm>
                <a:off x="5802231" y="2268580"/>
                <a:ext cx="940357" cy="52516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108000" rIns="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Local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705ADDC1-0525-5606-72C6-3A704D511035}"/>
                  </a:ext>
                </a:extLst>
              </p:cNvPr>
              <p:cNvCxnSpPr>
                <a:cxnSpLocks/>
                <a:endCxn id="203" idx="0"/>
              </p:cNvCxnSpPr>
              <p:nvPr/>
            </p:nvCxnSpPr>
            <p:spPr>
              <a:xfrm>
                <a:off x="6272409" y="2148193"/>
                <a:ext cx="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07F68CFC-905B-A972-231F-F2F27E74A29F}"/>
                </a:ext>
              </a:extLst>
            </p:cNvPr>
            <p:cNvGrpSpPr/>
            <p:nvPr/>
          </p:nvGrpSpPr>
          <p:grpSpPr>
            <a:xfrm>
              <a:off x="1909428" y="3216530"/>
              <a:ext cx="2608456" cy="2998687"/>
              <a:chOff x="2115492" y="3216530"/>
              <a:chExt cx="2608456" cy="2998687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C838EA3E-63A0-7C07-D426-DA2F31C6B08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115492" y="4464957"/>
                <a:ext cx="684000" cy="1123754"/>
                <a:chOff x="5537862" y="4120144"/>
                <a:chExt cx="1128977" cy="1854814"/>
              </a:xfrm>
            </p:grpSpPr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5484877E-53B7-A5E2-64EA-74B9FECD5D68}"/>
                    </a:ext>
                  </a:extLst>
                </p:cNvPr>
                <p:cNvSpPr/>
                <p:nvPr/>
              </p:nvSpPr>
              <p:spPr>
                <a:xfrm>
                  <a:off x="5537862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196" name="Picture 195">
                  <a:extLst>
                    <a:ext uri="{FF2B5EF4-FFF2-40B4-BE49-F238E27FC236}">
                      <a16:creationId xmlns:a16="http://schemas.microsoft.com/office/drawing/2014/main" id="{97653E6D-51C4-43C7-53C1-048A9EE4F2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5719259" y="4237081"/>
                  <a:ext cx="766201" cy="370442"/>
                </a:xfrm>
                <a:prstGeom prst="rect">
                  <a:avLst/>
                </a:prstGeom>
              </p:spPr>
            </p:pic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555097E-98E5-904C-4795-5A0D62911700}"/>
                    </a:ext>
                  </a:extLst>
                </p:cNvPr>
                <p:cNvSpPr/>
                <p:nvPr/>
              </p:nvSpPr>
              <p:spPr>
                <a:xfrm>
                  <a:off x="5573245" y="4587631"/>
                  <a:ext cx="1058228" cy="2891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4119F5B4-2859-1A1A-3ECB-3336FC344EA8}"/>
                    </a:ext>
                  </a:extLst>
                </p:cNvPr>
                <p:cNvSpPr/>
                <p:nvPr/>
              </p:nvSpPr>
              <p:spPr>
                <a:xfrm>
                  <a:off x="5632171" y="4988915"/>
                  <a:ext cx="940357" cy="86603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9BDBA593-A1B5-BEEE-8DC4-AF26AB56EC07}"/>
                    </a:ext>
                  </a:extLst>
                </p:cNvPr>
                <p:cNvCxnSpPr>
                  <a:cxnSpLocks/>
                  <a:stCxn id="197" idx="2"/>
                  <a:endCxn id="198" idx="0"/>
                </p:cNvCxnSpPr>
                <p:nvPr/>
              </p:nvCxnSpPr>
              <p:spPr>
                <a:xfrm flipH="1">
                  <a:off x="6102351" y="4876732"/>
                  <a:ext cx="8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46F7E1E-61C1-BCAA-11B2-A4FF38D4444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911766" y="3216530"/>
                <a:ext cx="684000" cy="1123754"/>
                <a:chOff x="5707921" y="4120144"/>
                <a:chExt cx="1128977" cy="1854814"/>
              </a:xfrm>
            </p:grpSpPr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8F0BE5CE-AB27-54C9-C1AB-BB95D8138AF6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191" name="Picture 190">
                  <a:extLst>
                    <a:ext uri="{FF2B5EF4-FFF2-40B4-BE49-F238E27FC236}">
                      <a16:creationId xmlns:a16="http://schemas.microsoft.com/office/drawing/2014/main" id="{E3CC2F20-DA5E-D4DE-63C9-5F5E46F8BB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5889310" y="4237080"/>
                  <a:ext cx="766199" cy="370442"/>
                </a:xfrm>
                <a:prstGeom prst="rect">
                  <a:avLst/>
                </a:prstGeom>
              </p:spPr>
            </p:pic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6E9843E6-3F98-8CA3-A766-B5CE208DE402}"/>
                    </a:ext>
                  </a:extLst>
                </p:cNvPr>
                <p:cNvSpPr/>
                <p:nvPr/>
              </p:nvSpPr>
              <p:spPr>
                <a:xfrm>
                  <a:off x="5743295" y="4587632"/>
                  <a:ext cx="1058228" cy="2891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96FC43D4-4A17-B4C8-CD5E-696CEB92EBA0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940357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3B907605-0ED4-7F4B-183A-D677101CF51E}"/>
                    </a:ext>
                  </a:extLst>
                </p:cNvPr>
                <p:cNvCxnSpPr>
                  <a:cxnSpLocks/>
                  <a:stCxn id="192" idx="2"/>
                  <a:endCxn id="193" idx="0"/>
                </p:cNvCxnSpPr>
                <p:nvPr/>
              </p:nvCxnSpPr>
              <p:spPr>
                <a:xfrm>
                  <a:off x="6272409" y="4876732"/>
                  <a:ext cx="1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B8EF490E-F613-D252-05DF-C3345235631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4813" y="4464957"/>
                <a:ext cx="684000" cy="1123754"/>
                <a:chOff x="6069292" y="4120144"/>
                <a:chExt cx="1128977" cy="1854814"/>
              </a:xfrm>
            </p:grpSpPr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E08A7800-F7E1-2F09-FFA0-F42A4D8D25C6}"/>
                    </a:ext>
                  </a:extLst>
                </p:cNvPr>
                <p:cNvSpPr/>
                <p:nvPr/>
              </p:nvSpPr>
              <p:spPr>
                <a:xfrm>
                  <a:off x="6069292" y="4120144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186" name="Picture 185">
                  <a:extLst>
                    <a:ext uri="{FF2B5EF4-FFF2-40B4-BE49-F238E27FC236}">
                      <a16:creationId xmlns:a16="http://schemas.microsoft.com/office/drawing/2014/main" id="{9A9BD45C-4A8D-A36B-CB54-A42BC082B2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6250681" y="4237081"/>
                  <a:ext cx="766199" cy="370442"/>
                </a:xfrm>
                <a:prstGeom prst="rect">
                  <a:avLst/>
                </a:prstGeom>
              </p:spPr>
            </p:pic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03B17EF1-A903-3274-A02F-F07567174E88}"/>
                    </a:ext>
                  </a:extLst>
                </p:cNvPr>
                <p:cNvSpPr/>
                <p:nvPr/>
              </p:nvSpPr>
              <p:spPr>
                <a:xfrm>
                  <a:off x="6104665" y="4587631"/>
                  <a:ext cx="1058228" cy="2891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FBA0BA19-3F86-A99A-C1C9-56D2916C81FC}"/>
                    </a:ext>
                  </a:extLst>
                </p:cNvPr>
                <p:cNvSpPr/>
                <p:nvPr/>
              </p:nvSpPr>
              <p:spPr>
                <a:xfrm>
                  <a:off x="6163601" y="4988915"/>
                  <a:ext cx="940357" cy="86603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A617C39B-CDA6-2C79-43BD-7F5CBDBB1A59}"/>
                    </a:ext>
                  </a:extLst>
                </p:cNvPr>
                <p:cNvCxnSpPr>
                  <a:cxnSpLocks/>
                  <a:stCxn id="187" idx="2"/>
                  <a:endCxn id="188" idx="0"/>
                </p:cNvCxnSpPr>
                <p:nvPr/>
              </p:nvCxnSpPr>
              <p:spPr>
                <a:xfrm>
                  <a:off x="6633779" y="4876732"/>
                  <a:ext cx="2" cy="112183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BE86799F-15F8-0D97-72A5-1A7B37E7DE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6327" y="6147250"/>
                <a:ext cx="1" cy="6796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983C5FAE-AD21-C78B-D8E6-ADDBF3611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3946" y="6147250"/>
                <a:ext cx="2" cy="6796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5DC300F2-0A59-9190-FACF-E1C84C4B4285}"/>
                </a:ext>
              </a:extLst>
            </p:cNvPr>
            <p:cNvCxnSpPr>
              <a:cxnSpLocks/>
              <a:stCxn id="166" idx="0"/>
              <a:endCxn id="200" idx="1"/>
            </p:cNvCxnSpPr>
            <p:nvPr/>
          </p:nvCxnSpPr>
          <p:spPr>
            <a:xfrm flipV="1">
              <a:off x="1442318" y="2592080"/>
              <a:ext cx="457520" cy="6244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4EF668D-6960-810D-DB79-CC44B18C06A3}"/>
                </a:ext>
              </a:extLst>
            </p:cNvPr>
            <p:cNvCxnSpPr>
              <a:cxnSpLocks/>
              <a:stCxn id="190" idx="0"/>
              <a:endCxn id="200" idx="3"/>
            </p:cNvCxnSpPr>
            <p:nvPr/>
          </p:nvCxnSpPr>
          <p:spPr>
            <a:xfrm flipH="1" flipV="1">
              <a:off x="2583838" y="2592080"/>
              <a:ext cx="463864" cy="6244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79018919-4601-1468-44CB-A7D378F5D70E}"/>
                </a:ext>
              </a:extLst>
            </p:cNvPr>
            <p:cNvCxnSpPr>
              <a:cxnSpLocks/>
              <a:stCxn id="161" idx="0"/>
              <a:endCxn id="165" idx="1"/>
            </p:cNvCxnSpPr>
            <p:nvPr/>
          </p:nvCxnSpPr>
          <p:spPr>
            <a:xfrm flipV="1">
              <a:off x="637538" y="3787625"/>
              <a:ext cx="462780" cy="678197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EDDB0B16-18E8-16AC-E158-EE0D3905581D}"/>
                </a:ext>
              </a:extLst>
            </p:cNvPr>
            <p:cNvCxnSpPr>
              <a:cxnSpLocks/>
              <a:stCxn id="195" idx="0"/>
              <a:endCxn id="165" idx="3"/>
            </p:cNvCxnSpPr>
            <p:nvPr/>
          </p:nvCxnSpPr>
          <p:spPr>
            <a:xfrm flipH="1" flipV="1">
              <a:off x="1784318" y="3787625"/>
              <a:ext cx="467110" cy="677332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3FD02F71-869F-6814-937B-968354D16889}"/>
                </a:ext>
              </a:extLst>
            </p:cNvPr>
            <p:cNvGrpSpPr/>
            <p:nvPr/>
          </p:nvGrpSpPr>
          <p:grpSpPr>
            <a:xfrm>
              <a:off x="295538" y="3216530"/>
              <a:ext cx="1488780" cy="2373046"/>
              <a:chOff x="501602" y="3216530"/>
              <a:chExt cx="1488780" cy="2373046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A4C913AA-2C51-E6C0-8EA3-93AEA4075117}"/>
                  </a:ext>
                </a:extLst>
              </p:cNvPr>
              <p:cNvGrpSpPr/>
              <p:nvPr/>
            </p:nvGrpSpPr>
            <p:grpSpPr>
              <a:xfrm>
                <a:off x="501602" y="3216530"/>
                <a:ext cx="1488780" cy="2373046"/>
                <a:chOff x="746303" y="3216530"/>
                <a:chExt cx="1488780" cy="2373046"/>
              </a:xfrm>
            </p:grpSpPr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CAF9373D-304C-BE0C-56FA-391573589E4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551083" y="3216530"/>
                  <a:ext cx="684000" cy="1132972"/>
                  <a:chOff x="5707921" y="1044107"/>
                  <a:chExt cx="1128977" cy="1870027"/>
                </a:xfrm>
              </p:grpSpPr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id="{08ECB7ED-7EC0-5791-0729-B8D98783346E}"/>
                      </a:ext>
                    </a:extLst>
                  </p:cNvPr>
                  <p:cNvSpPr/>
                  <p:nvPr/>
                </p:nvSpPr>
                <p:spPr>
                  <a:xfrm>
                    <a:off x="5707921" y="1059320"/>
                    <a:ext cx="1128977" cy="1854814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050"/>
                  </a:p>
                </p:txBody>
              </p:sp>
              <p:pic>
                <p:nvPicPr>
                  <p:cNvPr id="166" name="Picture 165">
                    <a:extLst>
                      <a:ext uri="{FF2B5EF4-FFF2-40B4-BE49-F238E27FC236}">
                        <a16:creationId xmlns:a16="http://schemas.microsoft.com/office/drawing/2014/main" id="{66A7F9AA-880C-9C62-E12D-4DEB8927BE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b="49046"/>
                  <a:stretch/>
                </p:blipFill>
                <p:spPr>
                  <a:xfrm>
                    <a:off x="5889310" y="1044107"/>
                    <a:ext cx="766199" cy="390407"/>
                  </a:xfrm>
                  <a:prstGeom prst="rect">
                    <a:avLst/>
                  </a:prstGeom>
                </p:spPr>
              </p:pic>
              <p:sp>
                <p:nvSpPr>
                  <p:cNvPr id="167" name="Rectangle 166">
                    <a:extLst>
                      <a:ext uri="{FF2B5EF4-FFF2-40B4-BE49-F238E27FC236}">
                        <a16:creationId xmlns:a16="http://schemas.microsoft.com/office/drawing/2014/main" id="{952F3169-AA8D-E35D-921A-6915B7436BF5}"/>
                      </a:ext>
                    </a:extLst>
                  </p:cNvPr>
                  <p:cNvSpPr/>
                  <p:nvPr/>
                </p:nvSpPr>
                <p:spPr>
                  <a:xfrm>
                    <a:off x="5802230" y="1526425"/>
                    <a:ext cx="940357" cy="62176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accent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CPU</a:t>
                    </a:r>
                  </a:p>
                </p:txBody>
              </p:sp>
              <p:sp>
                <p:nvSpPr>
                  <p:cNvPr id="168" name="Rectangle 167">
                    <a:extLst>
                      <a:ext uri="{FF2B5EF4-FFF2-40B4-BE49-F238E27FC236}">
                        <a16:creationId xmlns:a16="http://schemas.microsoft.com/office/drawing/2014/main" id="{C3EDED25-6775-BE5F-A959-B59207656586}"/>
                      </a:ext>
                    </a:extLst>
                  </p:cNvPr>
                  <p:cNvSpPr/>
                  <p:nvPr/>
                </p:nvSpPr>
                <p:spPr>
                  <a:xfrm>
                    <a:off x="5802231" y="2268580"/>
                    <a:ext cx="940357" cy="525166"/>
                  </a:xfrm>
                  <a:prstGeom prst="rect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108000" rIns="0"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Local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Memory</a:t>
                    </a:r>
                  </a:p>
                </p:txBody>
              </p:sp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F0D96465-1FB0-7F12-978B-E8BD1866283E}"/>
                      </a:ext>
                    </a:extLst>
                  </p:cNvPr>
                  <p:cNvCxnSpPr>
                    <a:cxnSpLocks/>
                    <a:endCxn id="168" idx="0"/>
                  </p:cNvCxnSpPr>
                  <p:nvPr/>
                </p:nvCxnSpPr>
                <p:spPr>
                  <a:xfrm>
                    <a:off x="6272409" y="2148193"/>
                    <a:ext cx="1" cy="120387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0" name="Group 159">
                  <a:extLst>
                    <a:ext uri="{FF2B5EF4-FFF2-40B4-BE49-F238E27FC236}">
                      <a16:creationId xmlns:a16="http://schemas.microsoft.com/office/drawing/2014/main" id="{0778A33C-27BF-0CCF-9EBB-572F0C85920C}"/>
                    </a:ext>
                  </a:extLst>
                </p:cNvPr>
                <p:cNvGrpSpPr/>
                <p:nvPr/>
              </p:nvGrpSpPr>
              <p:grpSpPr>
                <a:xfrm>
                  <a:off x="746303" y="4465822"/>
                  <a:ext cx="684000" cy="1123754"/>
                  <a:chOff x="2909618" y="3368930"/>
                  <a:chExt cx="684000" cy="1123754"/>
                </a:xfrm>
              </p:grpSpPr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id="{2DEF1185-9499-4189-46FC-70F115AF7FC0}"/>
                      </a:ext>
                    </a:extLst>
                  </p:cNvPr>
                  <p:cNvSpPr/>
                  <p:nvPr/>
                </p:nvSpPr>
                <p:spPr>
                  <a:xfrm>
                    <a:off x="2909618" y="3368930"/>
                    <a:ext cx="684000" cy="1123754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pic>
                <p:nvPicPr>
                  <p:cNvPr id="162" name="Picture 161">
                    <a:extLst>
                      <a:ext uri="{FF2B5EF4-FFF2-40B4-BE49-F238E27FC236}">
                        <a16:creationId xmlns:a16="http://schemas.microsoft.com/office/drawing/2014/main" id="{C65A0952-F50C-9025-B00B-DFDC59F145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t="51652"/>
                  <a:stretch/>
                </p:blipFill>
                <p:spPr>
                  <a:xfrm>
                    <a:off x="3019514" y="3439777"/>
                    <a:ext cx="464208" cy="224435"/>
                  </a:xfrm>
                  <a:prstGeom prst="rect">
                    <a:avLst/>
                  </a:prstGeom>
                </p:spPr>
              </p:pic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A9734367-7693-FAC0-7D32-B14AD5DBF2BB}"/>
                      </a:ext>
                    </a:extLst>
                  </p:cNvPr>
                  <p:cNvSpPr/>
                  <p:nvPr/>
                </p:nvSpPr>
                <p:spPr>
                  <a:xfrm>
                    <a:off x="2931050" y="3652161"/>
                    <a:ext cx="641136" cy="175154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Controller</a:t>
                    </a:r>
                  </a:p>
                </p:txBody>
              </p:sp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id="{E7AFF0C0-B9BC-311E-3ED4-0DA11B81D6A6}"/>
                      </a:ext>
                    </a:extLst>
                  </p:cNvPr>
                  <p:cNvSpPr/>
                  <p:nvPr/>
                </p:nvSpPr>
                <p:spPr>
                  <a:xfrm>
                    <a:off x="2966756" y="3895282"/>
                    <a:ext cx="569723" cy="524695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Re</a:t>
                    </a:r>
                    <a:r>
                      <a:rPr lang="en-GR" sz="90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mote</a:t>
                    </a:r>
                    <a:endPara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  <a:p>
                    <a:pPr algn="ctr"/>
                    <a:r>
                      <a:rPr lang="en-GR" sz="105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Memory</a:t>
                    </a:r>
                  </a:p>
                </p:txBody>
              </p:sp>
            </p:grpSp>
          </p:grp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CEAAECC1-2389-DD8F-B2A9-60265B188DF5}"/>
                  </a:ext>
                </a:extLst>
              </p:cNvPr>
              <p:cNvCxnSpPr>
                <a:cxnSpLocks/>
                <a:stCxn id="163" idx="2"/>
                <a:endCxn id="164" idx="0"/>
              </p:cNvCxnSpPr>
              <p:nvPr/>
            </p:nvCxnSpPr>
            <p:spPr>
              <a:xfrm>
                <a:off x="843602" y="4924207"/>
                <a:ext cx="0" cy="6796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67D90F0-53D8-D0A8-57E8-4B07A5C2DD34}"/>
                </a:ext>
              </a:extLst>
            </p:cNvPr>
            <p:cNvCxnSpPr>
              <a:cxnSpLocks/>
              <a:endCxn id="190" idx="1"/>
            </p:cNvCxnSpPr>
            <p:nvPr/>
          </p:nvCxnSpPr>
          <p:spPr>
            <a:xfrm flipV="1">
              <a:off x="2241838" y="3778407"/>
              <a:ext cx="463864" cy="6865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94F116BE-8687-3955-877B-FD2331DB69FF}"/>
                </a:ext>
              </a:extLst>
            </p:cNvPr>
            <p:cNvCxnSpPr>
              <a:cxnSpLocks/>
              <a:stCxn id="185" idx="0"/>
              <a:endCxn id="190" idx="3"/>
            </p:cNvCxnSpPr>
            <p:nvPr/>
          </p:nvCxnSpPr>
          <p:spPr>
            <a:xfrm flipH="1" flipV="1">
              <a:off x="3389702" y="3778407"/>
              <a:ext cx="451047" cy="686550"/>
            </a:xfrm>
            <a:prstGeom prst="line">
              <a:avLst/>
            </a:prstGeom>
            <a:ln w="38100">
              <a:solidFill>
                <a:srgbClr val="000000">
                  <a:alpha val="50196"/>
                </a:srgbClr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204E6BBB-7B55-8174-D7ED-85E9D0BC5D0D}"/>
                </a:ext>
              </a:extLst>
            </p:cNvPr>
            <p:cNvGrpSpPr/>
            <p:nvPr/>
          </p:nvGrpSpPr>
          <p:grpSpPr>
            <a:xfrm>
              <a:off x="316203" y="4853440"/>
              <a:ext cx="841253" cy="841253"/>
              <a:chOff x="4114800" y="2971800"/>
              <a:chExt cx="841253" cy="841253"/>
            </a:xfrm>
          </p:grpSpPr>
          <p:pic>
            <p:nvPicPr>
              <p:cNvPr id="155" name="Graphic 154" descr="Cloud">
                <a:extLst>
                  <a:ext uri="{FF2B5EF4-FFF2-40B4-BE49-F238E27FC236}">
                    <a16:creationId xmlns:a16="http://schemas.microsoft.com/office/drawing/2014/main" id="{FFEB5F47-58FA-1D49-909D-1F8651EC71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14800" y="2971800"/>
                <a:ext cx="841253" cy="841253"/>
              </a:xfrm>
              <a:prstGeom prst="rect">
                <a:avLst/>
              </a:prstGeom>
            </p:spPr>
          </p:pic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C3381A7-CD81-362C-07F6-FEE3A2E05C90}"/>
                  </a:ext>
                </a:extLst>
              </p:cNvPr>
              <p:cNvSpPr txBox="1"/>
              <p:nvPr/>
            </p:nvSpPr>
            <p:spPr>
              <a:xfrm>
                <a:off x="4145461" y="3272155"/>
                <a:ext cx="779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bg1">
                        <a:lumMod val="95000"/>
                      </a:schemeClr>
                    </a:solidFill>
                    <a:latin typeface="Avenir Medium" panose="02000503020000020003" pitchFamily="2" charset="0"/>
                  </a:rPr>
                  <a:t>data1</a:t>
                </a:r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170A0D03-860A-1FD8-FCFC-9BA1C5880BA6}"/>
                </a:ext>
              </a:extLst>
            </p:cNvPr>
            <p:cNvGrpSpPr/>
            <p:nvPr/>
          </p:nvGrpSpPr>
          <p:grpSpPr>
            <a:xfrm>
              <a:off x="1883861" y="4853440"/>
              <a:ext cx="841253" cy="841253"/>
              <a:chOff x="1796414" y="1788395"/>
              <a:chExt cx="841253" cy="841253"/>
            </a:xfrm>
          </p:grpSpPr>
          <p:pic>
            <p:nvPicPr>
              <p:cNvPr id="153" name="Graphic 152" descr="Cloud">
                <a:extLst>
                  <a:ext uri="{FF2B5EF4-FFF2-40B4-BE49-F238E27FC236}">
                    <a16:creationId xmlns:a16="http://schemas.microsoft.com/office/drawing/2014/main" id="{151365F1-63DD-E394-052A-69768AAB5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796414" y="1788395"/>
                <a:ext cx="841253" cy="841253"/>
              </a:xfrm>
              <a:prstGeom prst="rect">
                <a:avLst/>
              </a:prstGeom>
            </p:spPr>
          </p:pic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BAF0D3B4-ADB6-6817-F064-686730B41109}"/>
                  </a:ext>
                </a:extLst>
              </p:cNvPr>
              <p:cNvSpPr txBox="1"/>
              <p:nvPr/>
            </p:nvSpPr>
            <p:spPr>
              <a:xfrm>
                <a:off x="1827075" y="2088750"/>
                <a:ext cx="779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bg1">
                        <a:lumMod val="95000"/>
                      </a:schemeClr>
                    </a:solidFill>
                    <a:latin typeface="Avenir Medium" panose="02000503020000020003" pitchFamily="2" charset="0"/>
                  </a:rPr>
                  <a:t>data2</a:t>
                </a:r>
              </a:p>
            </p:txBody>
          </p:sp>
        </p:grpSp>
        <p:pic>
          <p:nvPicPr>
            <p:cNvPr id="152" name="Graphic 151" descr="Run">
              <a:extLst>
                <a:ext uri="{FF2B5EF4-FFF2-40B4-BE49-F238E27FC236}">
                  <a16:creationId xmlns:a16="http://schemas.microsoft.com/office/drawing/2014/main" id="{88E8AF8A-E611-5449-7996-717802646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28356" y="3414355"/>
              <a:ext cx="598823" cy="598823"/>
            </a:xfrm>
            <a:prstGeom prst="rect">
              <a:avLst/>
            </a:prstGeom>
          </p:spPr>
        </p:pic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7B0D57F2-B226-3F16-2229-072DF8F75330}"/>
              </a:ext>
            </a:extLst>
          </p:cNvPr>
          <p:cNvSpPr txBox="1"/>
          <p:nvPr/>
        </p:nvSpPr>
        <p:spPr>
          <a:xfrm>
            <a:off x="246055" y="5710781"/>
            <a:ext cx="8812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data placements can </a:t>
            </a:r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vary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during runtime or between multiple executions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9CDB61-93EF-EEA9-7784-9BE17C22284A}"/>
              </a:ext>
            </a:extLst>
          </p:cNvPr>
          <p:cNvSpPr txBox="1"/>
          <p:nvPr/>
        </p:nvSpPr>
        <p:spPr>
          <a:xfrm>
            <a:off x="3744686" y="508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E6ADDC-901D-33A9-04F0-1AC137E5FD3C}"/>
              </a:ext>
            </a:extLst>
          </p:cNvPr>
          <p:cNvCxnSpPr>
            <a:cxnSpLocks/>
          </p:cNvCxnSpPr>
          <p:nvPr/>
        </p:nvCxnSpPr>
        <p:spPr>
          <a:xfrm flipV="1">
            <a:off x="259455" y="5080000"/>
            <a:ext cx="8786187" cy="18708"/>
          </a:xfrm>
          <a:prstGeom prst="straightConnector1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ABB1B0A-63AA-145B-39B0-BB02610BBFD8}"/>
              </a:ext>
            </a:extLst>
          </p:cNvPr>
          <p:cNvSpPr txBox="1"/>
          <p:nvPr/>
        </p:nvSpPr>
        <p:spPr>
          <a:xfrm>
            <a:off x="8207563" y="5082558"/>
            <a:ext cx="861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Time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D3F545-3BB8-D088-1BFA-11488B17F999}"/>
              </a:ext>
            </a:extLst>
          </p:cNvPr>
          <p:cNvCxnSpPr>
            <a:cxnSpLocks/>
          </p:cNvCxnSpPr>
          <p:nvPr/>
        </p:nvCxnSpPr>
        <p:spPr>
          <a:xfrm flipV="1">
            <a:off x="4554175" y="1144949"/>
            <a:ext cx="0" cy="3821382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5B52508-D87F-EAF7-5AEF-28222FEAB4F1}"/>
              </a:ext>
            </a:extLst>
          </p:cNvPr>
          <p:cNvSpPr/>
          <p:nvPr/>
        </p:nvSpPr>
        <p:spPr>
          <a:xfrm>
            <a:off x="1" y="4535041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robust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 to variability in data access latencies is necessary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04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392972" y="2222962"/>
            <a:ext cx="8358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How can we build an efficient solution?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A6541580-5CA0-2B18-1C5E-A0A5ABCCDCBA}"/>
              </a:ext>
            </a:extLst>
          </p:cNvPr>
          <p:cNvGrpSpPr>
            <a:grpSpLocks noChangeAspect="1"/>
          </p:cNvGrpSpPr>
          <p:nvPr/>
        </p:nvGrpSpPr>
        <p:grpSpPr>
          <a:xfrm>
            <a:off x="3582000" y="2714747"/>
            <a:ext cx="1980000" cy="1980000"/>
            <a:chOff x="4468632" y="4663765"/>
            <a:chExt cx="2271970" cy="227197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33533EE-84FB-DA49-9EF3-60BC34CB4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C126BFC0-15EE-76F0-0ABE-AF8F41AECB3D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EFC7E91A-FCF1-6512-F9BD-67D5FE7A3029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8B178176-E673-2BD2-2D39-D1958A36EC25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547F43B2-A474-6212-E17A-7142C043FF4A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F8EAA84-07D0-ACFB-457F-6B45A3382D52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82616E1B-7CF4-911C-FB14-C93E4458C6D7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21BD2B33-BCC5-81C4-BD87-5D229ADC5B3E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2AAD8B4E-4A08-22A0-9D44-846B6BE50BBD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99206462-4038-8B8E-1EAB-6C9A2AEC6C9C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E85BBC00-16B2-E3A3-5552-1B45340378D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289657A1-157D-0CBF-3DDE-3C42E94C390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4" name="Oval 183">
                  <a:extLst>
                    <a:ext uri="{FF2B5EF4-FFF2-40B4-BE49-F238E27FC236}">
                      <a16:creationId xmlns:a16="http://schemas.microsoft.com/office/drawing/2014/main" id="{CB00A63A-6599-3932-E8FF-60B14A168159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175D7E9A-2021-1509-A804-901A5FD4556A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9B177244-3EE0-CD34-9909-6187FE691ACA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66F7BCF5-50E3-4319-33F4-28D002681113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8" name="Oval 187">
                  <a:extLst>
                    <a:ext uri="{FF2B5EF4-FFF2-40B4-BE49-F238E27FC236}">
                      <a16:creationId xmlns:a16="http://schemas.microsoft.com/office/drawing/2014/main" id="{721770EE-B421-A18E-79E0-89B066102C28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5A36AB90-F70B-2795-4278-1312C406265C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6CE59057-4000-1CE5-32A2-6FCEB32DF9FA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E665218-71F6-1C03-0ED0-0B5CA4D9C3AE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96" name="Rounded Rectangle 195">
            <a:extLst>
              <a:ext uri="{FF2B5EF4-FFF2-40B4-BE49-F238E27FC236}">
                <a16:creationId xmlns:a16="http://schemas.microsoft.com/office/drawing/2014/main" id="{09294C7B-45DA-E6C2-3B97-2B6ADE5AF8D6}"/>
              </a:ext>
            </a:extLst>
          </p:cNvPr>
          <p:cNvSpPr/>
          <p:nvPr/>
        </p:nvSpPr>
        <p:spPr>
          <a:xfrm>
            <a:off x="3675600" y="4471539"/>
            <a:ext cx="1792800" cy="69420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en-GR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DaeMon</a:t>
            </a:r>
          </a:p>
          <a:p>
            <a:pPr algn="ctr"/>
            <a:r>
              <a:rPr lang="en-GR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[Sigmetrics’23]</a:t>
            </a:r>
          </a:p>
        </p:txBody>
      </p:sp>
    </p:spTree>
    <p:extLst>
      <p:ext uri="{BB962C8B-B14F-4D97-AF65-F5344CB8AC3E}">
        <p14:creationId xmlns:p14="http://schemas.microsoft.com/office/powerpoint/2010/main" val="2613559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Disaggregated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Hardware Support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sp>
        <p:nvSpPr>
          <p:cNvPr id="49" name="Cloud 48">
            <a:extLst>
              <a:ext uri="{FF2B5EF4-FFF2-40B4-BE49-F238E27FC236}">
                <a16:creationId xmlns:a16="http://schemas.microsoft.com/office/drawing/2014/main" id="{6372362D-A469-95E7-186E-0B8903EDD6A4}"/>
              </a:ext>
            </a:extLst>
          </p:cNvPr>
          <p:cNvSpPr>
            <a:spLocks noChangeAspect="1"/>
          </p:cNvSpPr>
          <p:nvPr/>
        </p:nvSpPr>
        <p:spPr>
          <a:xfrm>
            <a:off x="3429903" y="4151568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DADB892-1423-B388-2AF1-5AD5D988D232}"/>
              </a:ext>
            </a:extLst>
          </p:cNvPr>
          <p:cNvCxnSpPr>
            <a:cxnSpLocks/>
            <a:stCxn id="78" idx="3"/>
            <a:endCxn id="49" idx="2"/>
          </p:cNvCxnSpPr>
          <p:nvPr/>
        </p:nvCxnSpPr>
        <p:spPr>
          <a:xfrm>
            <a:off x="2921955" y="4311137"/>
            <a:ext cx="515033" cy="3879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811821" y="1093885"/>
            <a:ext cx="3122920" cy="2233697"/>
            <a:chOff x="534680" y="1124123"/>
            <a:chExt cx="3122920" cy="223369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5EE621B-A3C0-4E7F-832F-5DE849D5ECC3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898F0E-3BB4-21FF-44E2-2C2147061572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E7DC1D7-E483-8C5C-BBDA-5B21D580BA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085D96C-860B-2F60-3900-E158FC8310AC}"/>
              </a:ext>
            </a:extLst>
          </p:cNvPr>
          <p:cNvGrpSpPr>
            <a:grpSpLocks noChangeAspect="1"/>
          </p:cNvGrpSpPr>
          <p:nvPr/>
        </p:nvGrpSpPr>
        <p:grpSpPr>
          <a:xfrm>
            <a:off x="2857083" y="5404658"/>
            <a:ext cx="1882321" cy="1332000"/>
            <a:chOff x="5585055" y="1336313"/>
            <a:chExt cx="3122920" cy="220990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630B5DF-8FAC-706A-B37E-143CEB236338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E995A1E0-76AB-9587-C413-0D57B0FA2440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5DB2355A-8CA3-6BE1-9938-AE13E425BBD0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FEEF91A-BD45-FEFE-3B04-B6A08B984CFF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7E385B37-03E6-071C-B0F2-A7FEA423EB0A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B601DCF3-60D0-E7EB-CDC0-72B245FA8CAB}"/>
                    </a:ext>
                  </a:extLst>
                </p:cNvPr>
                <p:cNvCxnSpPr>
                  <a:cxnSpLocks/>
                  <a:stCxn id="58" idx="2"/>
                  <a:endCxn id="5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29268B4-46D1-6816-C97B-EB73B51EDAAB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5753B75-8928-9347-B680-CE1D043871D9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00E5AE5-F51C-A87E-980C-FAE558EBFD13}"/>
              </a:ext>
            </a:extLst>
          </p:cNvPr>
          <p:cNvGrpSpPr>
            <a:grpSpLocks noChangeAspect="1"/>
          </p:cNvGrpSpPr>
          <p:nvPr/>
        </p:nvGrpSpPr>
        <p:grpSpPr>
          <a:xfrm>
            <a:off x="1049955" y="3540969"/>
            <a:ext cx="1872000" cy="1326095"/>
            <a:chOff x="534680" y="1145608"/>
            <a:chExt cx="3122920" cy="221221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55A205-05E7-5FF0-6CD6-9323377116BA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44C3DEF-CD07-4A05-B933-C0D1677B45F1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6518FCBC-8081-B357-69C2-0481F7524D9C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3966324C-3D7C-46B2-8195-809BE8A214EF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DD43B794-B4DD-622C-FD25-6ACE595FB2EF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08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B32F288E-AFAC-7439-17E3-D88BCE04DF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6ECA589-C987-55C7-8742-AF0DF4552AC2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D66B418-B83F-8F39-C5E5-8254131FC565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86EBA04E-F9E0-2829-072C-50EDD2BFA9F2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4FB0696-152C-0AF6-77A8-87690B8619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C5D55F6-AF32-5D30-FC81-65450FB89FF1}"/>
                </a:ext>
              </a:extLst>
            </p:cNvPr>
            <p:cNvSpPr txBox="1"/>
            <p:nvPr/>
          </p:nvSpPr>
          <p:spPr>
            <a:xfrm>
              <a:off x="712389" y="1145608"/>
              <a:ext cx="2767503" cy="392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1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5601888" y="1093885"/>
            <a:ext cx="3122920" cy="2209901"/>
            <a:chOff x="5585055" y="1336313"/>
            <a:chExt cx="3122920" cy="220990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ADE89E6E-BC91-8970-7036-65C2FC6E99FC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E743A457-F944-D68F-D886-880F203FC5DB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14C51445-CED2-CAC6-BF92-9715435652D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51322754-D6A6-9BA3-2B85-2D87F24B391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D5DEC871-4D8E-4839-B0D7-9DD3A7153C39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96E6A526-AF16-B71E-2FCD-E1D449AB4926}"/>
                    </a:ext>
                  </a:extLst>
                </p:cNvPr>
                <p:cNvCxnSpPr>
                  <a:cxnSpLocks/>
                  <a:stCxn id="88" idx="2"/>
                  <a:endCxn id="8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7509D3E0-E6A6-50D7-3B3C-F4E09FDFE6B6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C60009D-4992-34DC-B2BC-3A9C8E051FDD}"/>
              </a:ext>
            </a:extLst>
          </p:cNvPr>
          <p:cNvGrpSpPr>
            <a:grpSpLocks noChangeAspect="1"/>
          </p:cNvGrpSpPr>
          <p:nvPr/>
        </p:nvGrpSpPr>
        <p:grpSpPr>
          <a:xfrm>
            <a:off x="776492" y="4929756"/>
            <a:ext cx="1872000" cy="1326095"/>
            <a:chOff x="534680" y="1145608"/>
            <a:chExt cx="3122920" cy="2212212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F7D0FC4-509E-FBEF-84F9-3F93809E7C12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61CAF7C4-B364-73AA-AE2E-6AD4E773A1C0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88F98552-134C-52F1-5F40-CF93D6AC049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F2FA7FA5-F6DE-3040-BA9D-7BEDFE162418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D940CCEE-29EE-A374-DE59-1DCB9CB533F2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08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4D3530CB-259E-4C53-E08C-BB61888AB1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9B5B01A-EC54-C208-D295-020885A07B35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8426640-428F-92A6-3638-2232695A22C3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7E7FCC0-49A1-9317-EB74-D7DAC99D9C09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0E440907-7556-E37F-0DEE-3EA0A4D459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23BACC9-0DDB-DA01-38F6-85C1129670A3}"/>
                </a:ext>
              </a:extLst>
            </p:cNvPr>
            <p:cNvSpPr txBox="1"/>
            <p:nvPr/>
          </p:nvSpPr>
          <p:spPr>
            <a:xfrm>
              <a:off x="712389" y="1145608"/>
              <a:ext cx="2767503" cy="392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1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7EE1835-9924-68B5-1C80-C11AADEDAEE9}"/>
              </a:ext>
            </a:extLst>
          </p:cNvPr>
          <p:cNvGrpSpPr>
            <a:grpSpLocks noChangeAspect="1"/>
          </p:cNvGrpSpPr>
          <p:nvPr/>
        </p:nvGrpSpPr>
        <p:grpSpPr>
          <a:xfrm>
            <a:off x="5122533" y="5197353"/>
            <a:ext cx="1882321" cy="1332000"/>
            <a:chOff x="5585055" y="1336313"/>
            <a:chExt cx="3122920" cy="220990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E2D1A15-76ED-3EED-704F-2FDD2ACCAAE6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08A68FDC-DC8B-54D6-29B6-4AFA38955D86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7928AE04-8B68-0F7F-1162-CA0C3B934C99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0D612F1B-F7F8-51E2-EC89-E0E888270ED8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04C78329-5D2E-30FA-B35C-E7C47B1090A7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548CD82F-7741-8D77-E83C-F95286B95D8F}"/>
                    </a:ext>
                  </a:extLst>
                </p:cNvPr>
                <p:cNvCxnSpPr>
                  <a:cxnSpLocks/>
                  <a:stCxn id="109" idx="2"/>
                  <a:endCxn id="110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6FE2414-3B7C-129E-3AE2-9CDBBAEE71A4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FA70951-9D5C-7A33-DBF0-4C35D45B7528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7CE6D53-E4FE-A276-82A4-8C534EAF7260}"/>
              </a:ext>
            </a:extLst>
          </p:cNvPr>
          <p:cNvGrpSpPr>
            <a:grpSpLocks noChangeAspect="1"/>
          </p:cNvGrpSpPr>
          <p:nvPr/>
        </p:nvGrpSpPr>
        <p:grpSpPr>
          <a:xfrm>
            <a:off x="6017115" y="3690194"/>
            <a:ext cx="1882321" cy="1332000"/>
            <a:chOff x="5585055" y="1336313"/>
            <a:chExt cx="3122920" cy="2209901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3C801D01-3DCB-6EC8-DEBB-E87818231CDE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68DC649C-F45F-3FF4-22C2-FCAAE2AA24A0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5BD10000-BCF7-B4A1-CE13-BA7B242294EA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AA3878E6-4B9E-A159-EEFB-9963447AB66D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636C2415-4717-62AE-C8FB-F53625F410C6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06490318-6EB2-A51E-9E1D-E466A174E086}"/>
                    </a:ext>
                  </a:extLst>
                </p:cNvPr>
                <p:cNvCxnSpPr>
                  <a:cxnSpLocks/>
                  <a:stCxn id="118" idx="2"/>
                  <a:endCxn id="11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26CC84AC-2617-700A-D88E-F91909697174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6B26781-9883-B459-F4C5-1A3D1AD663AB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BCB07546-27BC-A232-30A2-3C38748006F2}"/>
              </a:ext>
            </a:extLst>
          </p:cNvPr>
          <p:cNvCxnSpPr>
            <a:cxnSpLocks/>
          </p:cNvCxnSpPr>
          <p:nvPr/>
        </p:nvCxnSpPr>
        <p:spPr>
          <a:xfrm flipV="1">
            <a:off x="2653591" y="4895488"/>
            <a:ext cx="882837" cy="71057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512AE5A9-839F-B93E-8F3A-9E2CBBEF3FFF}"/>
              </a:ext>
            </a:extLst>
          </p:cNvPr>
          <p:cNvCxnSpPr>
            <a:cxnSpLocks/>
            <a:stCxn id="56" idx="0"/>
          </p:cNvCxnSpPr>
          <p:nvPr/>
        </p:nvCxnSpPr>
        <p:spPr>
          <a:xfrm flipV="1">
            <a:off x="3798244" y="5165205"/>
            <a:ext cx="181687" cy="45347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560B8E0B-8F68-9612-E3AD-34CAD3F94D8D}"/>
              </a:ext>
            </a:extLst>
          </p:cNvPr>
          <p:cNvCxnSpPr>
            <a:cxnSpLocks/>
            <a:stCxn id="105" idx="2"/>
          </p:cNvCxnSpPr>
          <p:nvPr/>
        </p:nvCxnSpPr>
        <p:spPr>
          <a:xfrm flipH="1" flipV="1">
            <a:off x="5350728" y="5063029"/>
            <a:ext cx="712966" cy="38272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C79BCAAE-BC65-E6BD-FDFC-92681F36A3AC}"/>
              </a:ext>
            </a:extLst>
          </p:cNvPr>
          <p:cNvCxnSpPr>
            <a:cxnSpLocks/>
            <a:stCxn id="117" idx="1"/>
          </p:cNvCxnSpPr>
          <p:nvPr/>
        </p:nvCxnSpPr>
        <p:spPr>
          <a:xfrm flipH="1">
            <a:off x="5601888" y="4463207"/>
            <a:ext cx="415227" cy="1103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E4578D-B2F6-28BB-04C1-407E2ED58120}"/>
              </a:ext>
            </a:extLst>
          </p:cNvPr>
          <p:cNvCxnSpPr>
            <a:cxnSpLocks/>
          </p:cNvCxnSpPr>
          <p:nvPr/>
        </p:nvCxnSpPr>
        <p:spPr>
          <a:xfrm>
            <a:off x="3676115" y="2066198"/>
            <a:ext cx="544866" cy="36797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E83103-9945-47F8-E0F5-7D23371108DF}"/>
              </a:ext>
            </a:extLst>
          </p:cNvPr>
          <p:cNvSpPr txBox="1"/>
          <p:nvPr/>
        </p:nvSpPr>
        <p:spPr>
          <a:xfrm>
            <a:off x="4111677" y="2318859"/>
            <a:ext cx="1409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dedicated units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21D2671-4027-6123-1BB2-A8322631C5A7}"/>
              </a:ext>
            </a:extLst>
          </p:cNvPr>
          <p:cNvCxnSpPr>
            <a:cxnSpLocks/>
          </p:cNvCxnSpPr>
          <p:nvPr/>
        </p:nvCxnSpPr>
        <p:spPr>
          <a:xfrm flipH="1">
            <a:off x="5427443" y="2088496"/>
            <a:ext cx="510687" cy="32326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5E7DC09-3A0B-31D2-E922-62CDF6AB2A97}"/>
              </a:ext>
            </a:extLst>
          </p:cNvPr>
          <p:cNvSpPr/>
          <p:nvPr/>
        </p:nvSpPr>
        <p:spPr>
          <a:xfrm>
            <a:off x="1" y="3989805"/>
            <a:ext cx="9143999" cy="169785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Independence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Parallelism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Scalability</a:t>
            </a:r>
          </a:p>
        </p:txBody>
      </p:sp>
    </p:spTree>
    <p:extLst>
      <p:ext uri="{BB962C8B-B14F-4D97-AF65-F5344CB8AC3E}">
        <p14:creationId xmlns:p14="http://schemas.microsoft.com/office/powerpoint/2010/main" val="37577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31F1D69-E5D7-F59B-4A0C-B181FA76964E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473751" cy="1774164"/>
                <a:chOff x="2676739" y="1761921"/>
                <a:chExt cx="1473751" cy="1774164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69640C2-85FC-5F5C-9AEE-11143E116D32}"/>
                    </a:ext>
                  </a:extLst>
                </p:cNvPr>
                <p:cNvSpPr txBox="1"/>
                <p:nvPr/>
              </p:nvSpPr>
              <p:spPr>
                <a:xfrm>
                  <a:off x="2676739" y="1761921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Sub-block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94652E30-E30C-413B-6F4B-D8FD044E55FB}"/>
                    </a:ext>
                  </a:extLst>
                </p:cNvPr>
                <p:cNvGrpSpPr/>
                <p:nvPr/>
              </p:nvGrpSpPr>
              <p:grpSpPr>
                <a:xfrm>
                  <a:off x="2873614" y="2322392"/>
                  <a:ext cx="1080000" cy="180000"/>
                  <a:chOff x="2110930" y="4326769"/>
                  <a:chExt cx="1080000" cy="180000"/>
                </a:xfrm>
              </p:grpSpPr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70745DFA-746D-07B6-59DC-4BD5BB2AD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1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8BA94093-2BF5-BA18-0EB9-218D5E3AC4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9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EA584536-5146-79E0-A44C-C609921C02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7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56538344-C7B4-2F4C-9FD7-A2B0AA33C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5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B6A7A743-0FB7-57A1-D371-F2A114776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83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75334235-4C79-253E-B791-E355108ABE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1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435F13BC-4518-08FB-603F-B2BE2E150790}"/>
                    </a:ext>
                  </a:extLst>
                </p:cNvPr>
                <p:cNvGrpSpPr/>
                <p:nvPr/>
              </p:nvGrpSpPr>
              <p:grpSpPr>
                <a:xfrm>
                  <a:off x="2873614" y="2689413"/>
                  <a:ext cx="1080000" cy="180000"/>
                  <a:chOff x="2110930" y="4326769"/>
                  <a:chExt cx="1080000" cy="180000"/>
                </a:xfrm>
                <a:solidFill>
                  <a:schemeClr val="accent3">
                    <a:lumMod val="20000"/>
                    <a:lumOff val="80000"/>
                  </a:schemeClr>
                </a:solidFill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159502A3-9C69-A880-B636-90167C7C25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1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58EB297D-C8C0-CC1D-0A0E-368E6E0DEF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9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F724F2EE-4DE7-CFE2-3B38-A395724B62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7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EB67B2CE-701B-326B-F02E-5CAE935F3D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5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E0F2976-B3C1-5F6C-D67F-2C5EAB9021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83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3DDC2A53-7E76-A67C-78F6-C9E8CE0DFD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1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88CEEF-5494-5C58-EF1D-8823BA569318}"/>
                    </a:ext>
                  </a:extLst>
                </p:cNvPr>
                <p:cNvSpPr txBox="1"/>
                <p:nvPr/>
              </p:nvSpPr>
              <p:spPr>
                <a:xfrm>
                  <a:off x="2676739" y="2987986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Page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C16684B-1A65-AE39-1020-8AFB5CB9DE5F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473751" cy="1774164"/>
                <a:chOff x="5605281" y="1761921"/>
                <a:chExt cx="1473751" cy="1774164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5961700-2D62-E62E-97B8-26CDC70F8707}"/>
                    </a:ext>
                  </a:extLst>
                </p:cNvPr>
                <p:cNvSpPr txBox="1"/>
                <p:nvPr/>
              </p:nvSpPr>
              <p:spPr>
                <a:xfrm>
                  <a:off x="5605281" y="1761921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Sub-block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2C9BF5A9-1A1C-E4C6-B962-7793A9941639}"/>
                    </a:ext>
                  </a:extLst>
                </p:cNvPr>
                <p:cNvGrpSpPr/>
                <p:nvPr/>
              </p:nvGrpSpPr>
              <p:grpSpPr>
                <a:xfrm>
                  <a:off x="5802156" y="2322392"/>
                  <a:ext cx="1080000" cy="180000"/>
                  <a:chOff x="2226841" y="4326769"/>
                  <a:chExt cx="1080000" cy="180000"/>
                </a:xfrm>
              </p:grpSpPr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3D62B298-D64D-85C9-FCB7-9765F3117E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2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C97CC4BA-218C-9865-327B-FFE8FAE8AB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4A07BF5A-09AA-2180-7C97-ADB72B251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58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44E86702-E23B-6198-7E67-E2D00EDAFD6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6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D4AE6A8C-4456-663E-F8EB-01C1F1B296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4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AB41B8FC-99C9-D46C-4F4A-AF33E87B60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2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60DBB5D-5322-7B2D-C93C-30E02C2AD99B}"/>
                    </a:ext>
                  </a:extLst>
                </p:cNvPr>
                <p:cNvGrpSpPr/>
                <p:nvPr/>
              </p:nvGrpSpPr>
              <p:grpSpPr>
                <a:xfrm>
                  <a:off x="5802156" y="2689413"/>
                  <a:ext cx="1080000" cy="180000"/>
                  <a:chOff x="2226841" y="4326769"/>
                  <a:chExt cx="1080000" cy="180000"/>
                </a:xfrm>
                <a:solidFill>
                  <a:schemeClr val="accent3">
                    <a:lumMod val="20000"/>
                    <a:lumOff val="80000"/>
                  </a:schemeClr>
                </a:solidFill>
              </p:grpSpPr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8ACCF8C0-45B3-5AF5-BCD5-450CCF2A6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2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4EDDB508-B505-D3DB-DE92-8BC0FE0296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C96CD29A-2906-6938-DA2D-B15174EF21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58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23EA3768-D454-30D3-4F79-58DFC401D0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6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454D5B96-56DD-AA9E-1195-E0C29F39C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4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18E58E42-1399-273F-DA0B-F96EED34A2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2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E9AEB497-A07C-EE1C-0574-5A5BA814CF32}"/>
                    </a:ext>
                  </a:extLst>
                </p:cNvPr>
                <p:cNvSpPr txBox="1"/>
                <p:nvPr/>
              </p:nvSpPr>
              <p:spPr>
                <a:xfrm>
                  <a:off x="5605281" y="2987986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Page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93E49B-4871-17DE-06EF-080D78CBFD82}"/>
              </a:ext>
            </a:extLst>
          </p:cNvPr>
          <p:cNvGrpSpPr/>
          <p:nvPr/>
        </p:nvGrpSpPr>
        <p:grpSpPr>
          <a:xfrm>
            <a:off x="1298950" y="3006987"/>
            <a:ext cx="751603" cy="276584"/>
            <a:chOff x="487894" y="4024479"/>
            <a:chExt cx="751603" cy="27658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82658D9-7B28-182C-04DC-5795894E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894" y="4024479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0CE9BC06-8E5D-D124-3B72-41317C76F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0976" y="4121063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8648ACE-CE74-81FA-A1B9-55B6B01B3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9497" y="4034481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70BBFF6-6AE9-5680-2DB8-341425EB3119}"/>
              </a:ext>
            </a:extLst>
          </p:cNvPr>
          <p:cNvGrpSpPr/>
          <p:nvPr/>
        </p:nvGrpSpPr>
        <p:grpSpPr>
          <a:xfrm>
            <a:off x="1845642" y="3632306"/>
            <a:ext cx="345854" cy="427496"/>
            <a:chOff x="1845642" y="3632306"/>
            <a:chExt cx="345854" cy="427496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6EC87FB1-1980-0463-887E-C3AA296C50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11496" y="3632306"/>
              <a:ext cx="180000" cy="180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BDD8907E-4C84-A18F-ACB4-C68FC34CA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5642" y="3879802"/>
              <a:ext cx="180000" cy="180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09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69 -0.01203 L -0.00069 -0.01203 C -0.00139 -0.00092 -0.00104 0.01042 -0.00243 0.02176 C -0.00278 0.0257 -0.00885 0.03218 -0.01024 0.0345 C -0.01146 0.03635 -0.01215 0.03889 -0.01354 0.04075 C -0.01753 0.04653 -0.02118 0.05325 -0.02622 0.05764 C -0.03229 0.0632 -0.03507 0.06482 -0.04045 0.07454 C -0.04358 0.08033 -0.04722 0.08542 -0.05 0.09144 C -0.05156 0.09514 -0.05278 0.09885 -0.05469 0.10209 C -0.0566 0.10533 -0.0592 0.10741 -0.06111 0.11065 C -0.06233 0.1125 -0.06319 0.11482 -0.06424 0.1169 C -0.06632 0.12061 -0.0684 0.12408 -0.07066 0.12755 C -0.07413 0.13264 -0.07882 0.13658 -0.08177 0.14237 C -0.08281 0.14445 -0.08368 0.14676 -0.0849 0.14862 C -0.08628 0.15093 -0.08958 0.1551 -0.08958 0.1551 L -0.08958 0.1551 L -0.08958 0.1551 " pathEditMode="relative" ptsTypes="AAAAAAAAAAAAAAAAA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955 0.01504 L 0.00955 0.01504 C 0.00434 0.04583 0.00851 0.02222 0.00312 0.04884 C 0.0026 0.05162 0.00208 0.0544 0.00156 0.05717 C 0.00087 0.06065 0.00087 0.06435 2.77778E-7 0.06782 C -0.00087 0.07083 -0.00243 0.07338 -0.0033 0.07639 C -0.00451 0.08032 -0.00503 0.08495 -0.00642 0.08889 C -0.00712 0.0912 -0.00868 0.09305 -0.00955 0.09537 C -0.01337 0.10532 -0.01181 0.10532 -0.01597 0.11435 C -0.01736 0.11736 -0.0191 0.11991 -0.02066 0.12291 C -0.02188 0.12523 -0.02934 0.14074 -0.03177 0.14398 C -0.03368 0.14653 -0.03594 0.14838 -0.03819 0.15046 C -0.03976 0.15185 -0.04132 0.15324 -0.04288 0.15463 C -0.05122 0.16088 -0.05642 0.16088 -0.06354 0.17361 C -0.0651 0.17639 -0.06649 0.1794 -0.06823 0.18217 C -0.06979 0.18426 -0.0717 0.18611 -0.07309 0.18842 C -0.07934 0.19884 -0.08073 0.20416 -0.08733 0.2118 C -0.08941 0.21412 -0.09149 0.21597 -0.09375 0.21805 C -0.09531 0.21944 -0.09688 0.22106 -0.09844 0.22222 C -0.10434 0.22685 -0.10608 0.22616 -0.11111 0.23287 C -0.1125 0.23472 -0.11424 0.23935 -0.11424 0.23935 L -0.11424 0.23935 " pathEditMode="relative" ptsTypes="AAAAAAAAAAAAAAAAAAAA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846AB7A-26BE-C1BA-C95B-CAC8B226281C}"/>
              </a:ext>
            </a:extLst>
          </p:cNvPr>
          <p:cNvSpPr>
            <a:spLocks noChangeAspect="1"/>
          </p:cNvSpPr>
          <p:nvPr/>
        </p:nvSpPr>
        <p:spPr>
          <a:xfrm>
            <a:off x="3975354" y="26361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C4C9F-F1AD-2E48-9CFC-55D7DDD3F251}"/>
              </a:ext>
            </a:extLst>
          </p:cNvPr>
          <p:cNvSpPr txBox="1"/>
          <p:nvPr/>
        </p:nvSpPr>
        <p:spPr>
          <a:xfrm>
            <a:off x="2820309" y="5903681"/>
            <a:ext cx="4839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prioritization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of cache line migrations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B3C383C-2EF6-6FB1-86A0-FC813CFD310A}"/>
              </a:ext>
            </a:extLst>
          </p:cNvPr>
          <p:cNvSpPr>
            <a:spLocks noChangeAspect="1"/>
          </p:cNvSpPr>
          <p:nvPr/>
        </p:nvSpPr>
        <p:spPr>
          <a:xfrm>
            <a:off x="3982184" y="26885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78DCD8-9C9C-3DD9-05B8-BF1E3E449917}"/>
              </a:ext>
            </a:extLst>
          </p:cNvPr>
          <p:cNvSpPr>
            <a:spLocks noChangeAspect="1"/>
          </p:cNvSpPr>
          <p:nvPr/>
        </p:nvSpPr>
        <p:spPr>
          <a:xfrm>
            <a:off x="3982184" y="27296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5458C98-AB02-469C-2224-BB465BBBDC56}"/>
              </a:ext>
            </a:extLst>
          </p:cNvPr>
          <p:cNvSpPr>
            <a:spLocks noChangeAspect="1"/>
          </p:cNvSpPr>
          <p:nvPr/>
        </p:nvSpPr>
        <p:spPr>
          <a:xfrm>
            <a:off x="3975354" y="40724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03DD14E-3D5C-AF32-2574-B9E01CB214BF}"/>
              </a:ext>
            </a:extLst>
          </p:cNvPr>
          <p:cNvSpPr>
            <a:spLocks noChangeAspect="1"/>
          </p:cNvSpPr>
          <p:nvPr/>
        </p:nvSpPr>
        <p:spPr>
          <a:xfrm>
            <a:off x="4127754" y="27885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AF41A5D-E907-4783-C31B-7154EFC34358}"/>
              </a:ext>
            </a:extLst>
          </p:cNvPr>
          <p:cNvSpPr>
            <a:spLocks noChangeAspect="1"/>
          </p:cNvSpPr>
          <p:nvPr/>
        </p:nvSpPr>
        <p:spPr>
          <a:xfrm>
            <a:off x="4134584" y="28409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89829FD-9204-9FA1-077B-B098072A5075}"/>
              </a:ext>
            </a:extLst>
          </p:cNvPr>
          <p:cNvSpPr>
            <a:spLocks noChangeAspect="1"/>
          </p:cNvSpPr>
          <p:nvPr/>
        </p:nvSpPr>
        <p:spPr>
          <a:xfrm>
            <a:off x="4134584" y="28820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0178472-190A-3CA6-2257-23BAAA733ECC}"/>
              </a:ext>
            </a:extLst>
          </p:cNvPr>
          <p:cNvSpPr>
            <a:spLocks noChangeAspect="1"/>
          </p:cNvSpPr>
          <p:nvPr/>
        </p:nvSpPr>
        <p:spPr>
          <a:xfrm>
            <a:off x="4127754" y="42248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00467F5-B64C-99BA-FF77-97437C8D4DDD}"/>
              </a:ext>
            </a:extLst>
          </p:cNvPr>
          <p:cNvSpPr>
            <a:spLocks noChangeAspect="1"/>
          </p:cNvSpPr>
          <p:nvPr/>
        </p:nvSpPr>
        <p:spPr>
          <a:xfrm>
            <a:off x="4280154" y="29409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D32673C-68DD-8F98-6374-E9F78ED5565A}"/>
              </a:ext>
            </a:extLst>
          </p:cNvPr>
          <p:cNvSpPr>
            <a:spLocks noChangeAspect="1"/>
          </p:cNvSpPr>
          <p:nvPr/>
        </p:nvSpPr>
        <p:spPr>
          <a:xfrm>
            <a:off x="4286984" y="29933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0619029-7743-9710-2193-8AD50C993419}"/>
              </a:ext>
            </a:extLst>
          </p:cNvPr>
          <p:cNvSpPr>
            <a:spLocks noChangeAspect="1"/>
          </p:cNvSpPr>
          <p:nvPr/>
        </p:nvSpPr>
        <p:spPr>
          <a:xfrm>
            <a:off x="4286984" y="30344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4C83806-5973-1D67-3329-86C6C4A4F271}"/>
              </a:ext>
            </a:extLst>
          </p:cNvPr>
          <p:cNvSpPr>
            <a:spLocks noChangeAspect="1"/>
          </p:cNvSpPr>
          <p:nvPr/>
        </p:nvSpPr>
        <p:spPr>
          <a:xfrm>
            <a:off x="4280154" y="43772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46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8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000"/>
                            </p:stCondLst>
                            <p:childTnLst>
                              <p:par>
                                <p:cTn id="9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9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1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55" grpId="0" animBg="1"/>
      <p:bldP spid="55" grpId="1" animBg="1"/>
      <p:bldP spid="55" grpId="2" animBg="1"/>
      <p:bldP spid="74" grpId="0" animBg="1"/>
      <p:bldP spid="74" grpId="1" animBg="1"/>
      <p:bldP spid="74" grpId="2" animBg="1"/>
      <p:bldP spid="75" grpId="0" animBg="1"/>
      <p:bldP spid="75" grpId="1" animBg="1"/>
      <p:bldP spid="75" grpId="2" animBg="1"/>
      <p:bldP spid="76" grpId="0" animBg="1"/>
      <p:bldP spid="76" grpId="1" animBg="1"/>
      <p:bldP spid="76" grpId="2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0D6342A-C7A9-8BED-E89E-A8589CF64A69}"/>
              </a:ext>
            </a:extLst>
          </p:cNvPr>
          <p:cNvSpPr>
            <a:spLocks noChangeAspect="1"/>
          </p:cNvSpPr>
          <p:nvPr/>
        </p:nvSpPr>
        <p:spPr>
          <a:xfrm>
            <a:off x="487894" y="4024479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D0FB21-161D-6EA2-BD4B-2E340713351B}"/>
              </a:ext>
            </a:extLst>
          </p:cNvPr>
          <p:cNvSpPr>
            <a:spLocks noChangeAspect="1"/>
          </p:cNvSpPr>
          <p:nvPr/>
        </p:nvSpPr>
        <p:spPr>
          <a:xfrm>
            <a:off x="760976" y="4121063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46AB7A-26BE-C1BA-C95B-CAC8B226281C}"/>
              </a:ext>
            </a:extLst>
          </p:cNvPr>
          <p:cNvSpPr>
            <a:spLocks noChangeAspect="1"/>
          </p:cNvSpPr>
          <p:nvPr/>
        </p:nvSpPr>
        <p:spPr>
          <a:xfrm>
            <a:off x="1059497" y="403448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0C0DA-1C23-53EB-5F87-F7CAA2FC2522}"/>
              </a:ext>
            </a:extLst>
          </p:cNvPr>
          <p:cNvSpPr>
            <a:spLocks noChangeAspect="1"/>
          </p:cNvSpPr>
          <p:nvPr/>
        </p:nvSpPr>
        <p:spPr>
          <a:xfrm>
            <a:off x="1170360" y="5117614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AC6785-96AB-3312-93CE-1F1A6A4D5116}"/>
              </a:ext>
            </a:extLst>
          </p:cNvPr>
          <p:cNvSpPr>
            <a:spLocks noChangeAspect="1"/>
          </p:cNvSpPr>
          <p:nvPr/>
        </p:nvSpPr>
        <p:spPr>
          <a:xfrm>
            <a:off x="1004506" y="5365110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E90024-5BD8-0E58-63A4-6493B87B181B}"/>
              </a:ext>
            </a:extLst>
          </p:cNvPr>
          <p:cNvSpPr/>
          <p:nvPr/>
        </p:nvSpPr>
        <p:spPr>
          <a:xfrm>
            <a:off x="1" y="3028708"/>
            <a:ext cx="9143999" cy="2280712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Software Transparency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Low Metadata Overheads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Spatial Locality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Latency-Efficiency in Critical Data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869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4058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3. Link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Compression 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Page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2207030" cy="2990384"/>
                <a:chOff x="2676739" y="1761921"/>
                <a:chExt cx="2207030" cy="299038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E7E44495-6F15-6E85-0FE1-AE1313E191B8}"/>
                    </a:ext>
                  </a:extLst>
                </p:cNvPr>
                <p:cNvSpPr/>
                <p:nvPr/>
              </p:nvSpPr>
              <p:spPr>
                <a:xfrm>
                  <a:off x="3980169" y="3681442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2990383"/>
                <a:chOff x="5605281" y="1761921"/>
                <a:chExt cx="1826398" cy="2990383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CD8FE8F6-A3DA-BD79-8879-7FC8E3779E0D}"/>
                    </a:ext>
                  </a:extLst>
                </p:cNvPr>
                <p:cNvSpPr/>
                <p:nvPr/>
              </p:nvSpPr>
              <p:spPr>
                <a:xfrm>
                  <a:off x="5954828" y="3681441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b="1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Compressed</a:t>
              </a:r>
              <a:r>
                <a:rPr lang="en-GR" dirty="0">
                  <a:latin typeface="Avenir Medium" panose="02000503020000020003" pitchFamily="2" charset="0"/>
                </a:rPr>
                <a:t> pages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6A407E8-525D-81A5-7A68-2FA478E93C3C}"/>
              </a:ext>
            </a:extLst>
          </p:cNvPr>
          <p:cNvSpPr txBox="1"/>
          <p:nvPr/>
        </p:nvSpPr>
        <p:spPr>
          <a:xfrm>
            <a:off x="2617467" y="6077814"/>
            <a:ext cx="4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compressed pages inside the network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4F687B-5380-4532-6F61-550FBD748C05}"/>
              </a:ext>
            </a:extLst>
          </p:cNvPr>
          <p:cNvGrpSpPr>
            <a:grpSpLocks noChangeAspect="1"/>
          </p:cNvGrpSpPr>
          <p:nvPr/>
        </p:nvGrpSpPr>
        <p:grpSpPr>
          <a:xfrm>
            <a:off x="2919533" y="4154338"/>
            <a:ext cx="648000" cy="850343"/>
            <a:chOff x="5750525" y="2967398"/>
            <a:chExt cx="914400" cy="1199926"/>
          </a:xfrm>
          <a:solidFill>
            <a:schemeClr val="accent3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BAE247-D108-632F-5216-773D7603E437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  <a:grpFill/>
          </p:grpSpPr>
          <p:pic>
            <p:nvPicPr>
              <p:cNvPr id="19" name="Graphic 18" descr="Wheelbarrow">
                <a:extLst>
                  <a:ext uri="{FF2B5EF4-FFF2-40B4-BE49-F238E27FC236}">
                    <a16:creationId xmlns:a16="http://schemas.microsoft.com/office/drawing/2014/main" id="{819AEF6B-EA05-BB6F-0808-3899A9318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9C0440-35E9-3BCC-3144-9E69BC69FDE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8CBCFE6-1A2D-E9CB-7B46-B5A73664945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BC21FB8-8BEA-2C12-062D-7ACE6F93464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8AAAD42-68B8-756B-3F62-489D420C05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C443378-93BA-7A2E-5D2B-AC5C7934994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0736944-3A21-E36E-71D2-DCEF1453C9E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AC51991-61C8-2413-6A85-E427A4A1735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8970C1E-CFC9-2705-2812-05DEDAA48BB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22B47AD-41BD-CB44-E64C-EAB5E7ED6CF8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F51E4B4-F83A-CD11-E2FA-6E942A10935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38BF64-7443-5188-2010-768130F315FD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1E5927-2684-2424-C1C9-1B8D8F043E74}"/>
              </a:ext>
            </a:extLst>
          </p:cNvPr>
          <p:cNvGrpSpPr/>
          <p:nvPr/>
        </p:nvGrpSpPr>
        <p:grpSpPr>
          <a:xfrm>
            <a:off x="4173943" y="3902518"/>
            <a:ext cx="648000" cy="661106"/>
            <a:chOff x="5750525" y="3135959"/>
            <a:chExt cx="914400" cy="932892"/>
          </a:xfrm>
          <a:solidFill>
            <a:schemeClr val="accent4"/>
          </a:solidFill>
        </p:grpSpPr>
        <p:pic>
          <p:nvPicPr>
            <p:cNvPr id="50" name="Graphic 49" descr="Wheelbarrow">
              <a:extLst>
                <a:ext uri="{FF2B5EF4-FFF2-40B4-BE49-F238E27FC236}">
                  <a16:creationId xmlns:a16="http://schemas.microsoft.com/office/drawing/2014/main" id="{CCC24B23-F39C-EBCD-BF57-D2B765102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E9AEEF-86EA-7069-398D-AF84BC2E8464}"/>
                </a:ext>
              </a:extLst>
            </p:cNvPr>
            <p:cNvSpPr/>
            <p:nvPr/>
          </p:nvSpPr>
          <p:spPr>
            <a:xfrm>
              <a:off x="6041295" y="3280620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358B9A9-A519-140F-84E5-233A7BC0F13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E578DE2-3E26-5645-BA24-F937D8664057}"/>
                </a:ext>
              </a:extLst>
            </p:cNvPr>
            <p:cNvSpPr/>
            <p:nvPr/>
          </p:nvSpPr>
          <p:spPr>
            <a:xfrm>
              <a:off x="6355688" y="3277252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043A58F-DD63-295D-0C3C-59D4947334B4}"/>
                </a:ext>
              </a:extLst>
            </p:cNvPr>
            <p:cNvSpPr/>
            <p:nvPr/>
          </p:nvSpPr>
          <p:spPr>
            <a:xfrm>
              <a:off x="6117227" y="3192204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0FFEB9B-582C-3CE3-4C28-6AA8EE62B718}"/>
                </a:ext>
              </a:extLst>
            </p:cNvPr>
            <p:cNvSpPr/>
            <p:nvPr/>
          </p:nvSpPr>
          <p:spPr>
            <a:xfrm>
              <a:off x="5948106" y="3135959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E548044-A820-9BFF-B839-CA60C2499AFD}"/>
              </a:ext>
            </a:extLst>
          </p:cNvPr>
          <p:cNvGrpSpPr>
            <a:grpSpLocks noChangeAspect="1"/>
          </p:cNvGrpSpPr>
          <p:nvPr/>
        </p:nvGrpSpPr>
        <p:grpSpPr>
          <a:xfrm>
            <a:off x="6561401" y="4154338"/>
            <a:ext cx="648000" cy="850343"/>
            <a:chOff x="5750525" y="2967398"/>
            <a:chExt cx="914400" cy="1199926"/>
          </a:xfrm>
          <a:solidFill>
            <a:schemeClr val="accent3"/>
          </a:solidFill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37124DB-01E9-8899-BF91-85235EC8092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  <a:grpFill/>
          </p:grpSpPr>
          <p:pic>
            <p:nvPicPr>
              <p:cNvPr id="73" name="Graphic 72" descr="Wheelbarrow">
                <a:extLst>
                  <a:ext uri="{FF2B5EF4-FFF2-40B4-BE49-F238E27FC236}">
                    <a16:creationId xmlns:a16="http://schemas.microsoft.com/office/drawing/2014/main" id="{71D2D0CD-1FE5-AF82-0012-1E3209A23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21DA209-35A7-4F6C-2034-7E2FE47B95F6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7841F09-1AB5-58F1-99F8-3FEF6DB4163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FF1BBA8B-94C1-FA2B-F992-4E146798DBB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4C76F78-8290-0D2F-75A2-54F457CA9E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D99D594-38A5-D7DE-FE34-D94A6BF04F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C3B8DCB-ADA0-893D-CDAF-3CF21827AD9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70F8B05-A3E0-F5FF-580A-533686CFD6E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63784B74-29D9-0A82-16FD-F2A1586DA18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174FB9C-2B46-F965-5F6E-79B204B1A9F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384A356D-4DDF-19D4-E0FC-FF30D304C36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ACCC9F1-066C-8871-73FD-A38C475A8A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38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1022150" y="2222962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What is resource disaggregation?</a:t>
            </a:r>
          </a:p>
        </p:txBody>
      </p:sp>
      <p:pic>
        <p:nvPicPr>
          <p:cNvPr id="27" name="Graphic 26" descr="Processor">
            <a:extLst>
              <a:ext uri="{FF2B5EF4-FFF2-40B4-BE49-F238E27FC236}">
                <a16:creationId xmlns:a16="http://schemas.microsoft.com/office/drawing/2014/main" id="{721F0DD5-6B0C-725E-FCC8-9A0B27882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9662" y="3509142"/>
            <a:ext cx="1341311" cy="1341311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B2E8C4-9A7D-1566-6550-C2E6B5E402DC}"/>
              </a:ext>
            </a:extLst>
          </p:cNvPr>
          <p:cNvCxnSpPr>
            <a:cxnSpLocks/>
          </p:cNvCxnSpPr>
          <p:nvPr/>
        </p:nvCxnSpPr>
        <p:spPr>
          <a:xfrm flipV="1">
            <a:off x="2140867" y="419342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Cloud 30">
            <a:extLst>
              <a:ext uri="{FF2B5EF4-FFF2-40B4-BE49-F238E27FC236}">
                <a16:creationId xmlns:a16="http://schemas.microsoft.com/office/drawing/2014/main" id="{5CF83CFB-9C09-A4F7-EA8B-43054470C1EE}"/>
              </a:ext>
            </a:extLst>
          </p:cNvPr>
          <p:cNvSpPr>
            <a:spLocks noChangeAspect="1"/>
          </p:cNvSpPr>
          <p:nvPr/>
        </p:nvSpPr>
        <p:spPr>
          <a:xfrm>
            <a:off x="3291878" y="3632245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C12635-B1C0-D370-3A43-AC10D086F402}"/>
              </a:ext>
            </a:extLst>
          </p:cNvPr>
          <p:cNvCxnSpPr>
            <a:cxnSpLocks/>
          </p:cNvCxnSpPr>
          <p:nvPr/>
        </p:nvCxnSpPr>
        <p:spPr>
          <a:xfrm flipV="1">
            <a:off x="5576072" y="417881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26C54AA6-607F-28A8-267A-475057DE7F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6566977" y="3856632"/>
            <a:ext cx="155487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5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4058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3. Link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Compression 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Page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2207030" cy="2990384"/>
                <a:chOff x="2676739" y="1761921"/>
                <a:chExt cx="2207030" cy="299038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E7E44495-6F15-6E85-0FE1-AE1313E191B8}"/>
                    </a:ext>
                  </a:extLst>
                </p:cNvPr>
                <p:cNvSpPr/>
                <p:nvPr/>
              </p:nvSpPr>
              <p:spPr>
                <a:xfrm>
                  <a:off x="3980169" y="3681442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2990383"/>
                <a:chOff x="5605281" y="1761921"/>
                <a:chExt cx="1826398" cy="2990383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CD8FE8F6-A3DA-BD79-8879-7FC8E3779E0D}"/>
                    </a:ext>
                  </a:extLst>
                </p:cNvPr>
                <p:cNvSpPr/>
                <p:nvPr/>
              </p:nvSpPr>
              <p:spPr>
                <a:xfrm>
                  <a:off x="5954828" y="3681441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b="1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Compressed</a:t>
              </a:r>
              <a:r>
                <a:rPr lang="en-GR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 </a:t>
              </a: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14F687B-5380-4532-6F61-550FBD748C05}"/>
              </a:ext>
            </a:extLst>
          </p:cNvPr>
          <p:cNvGrpSpPr>
            <a:grpSpLocks noChangeAspect="1"/>
          </p:cNvGrpSpPr>
          <p:nvPr/>
        </p:nvGrpSpPr>
        <p:grpSpPr>
          <a:xfrm>
            <a:off x="2919533" y="4154338"/>
            <a:ext cx="648000" cy="850343"/>
            <a:chOff x="5750525" y="2967398"/>
            <a:chExt cx="914400" cy="119992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BAE247-D108-632F-5216-773D7603E437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9" name="Graphic 18" descr="Wheelbarrow">
                <a:extLst>
                  <a:ext uri="{FF2B5EF4-FFF2-40B4-BE49-F238E27FC236}">
                    <a16:creationId xmlns:a16="http://schemas.microsoft.com/office/drawing/2014/main" id="{819AEF6B-EA05-BB6F-0808-3899A9318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9C0440-35E9-3BCC-3144-9E69BC69FDE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8CBCFE6-1A2D-E9CB-7B46-B5A73664945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BC21FB8-8BEA-2C12-062D-7ACE6F93464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8AAAD42-68B8-756B-3F62-489D420C05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C443378-93BA-7A2E-5D2B-AC5C7934994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0736944-3A21-E36E-71D2-DCEF1453C9E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AC51991-61C8-2413-6A85-E427A4A1735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8970C1E-CFC9-2705-2812-05DEDAA48BB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22B47AD-41BD-CB44-E64C-EAB5E7ED6CF8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F51E4B4-F83A-CD11-E2FA-6E942A10935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38BF64-7443-5188-2010-768130F315FD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1E5927-2684-2424-C1C9-1B8D8F043E74}"/>
              </a:ext>
            </a:extLst>
          </p:cNvPr>
          <p:cNvGrpSpPr/>
          <p:nvPr/>
        </p:nvGrpSpPr>
        <p:grpSpPr>
          <a:xfrm>
            <a:off x="4173943" y="3902518"/>
            <a:ext cx="648000" cy="661106"/>
            <a:chOff x="5750525" y="3135959"/>
            <a:chExt cx="914400" cy="932892"/>
          </a:xfrm>
          <a:solidFill>
            <a:schemeClr val="accent3"/>
          </a:solidFill>
        </p:grpSpPr>
        <p:pic>
          <p:nvPicPr>
            <p:cNvPr id="50" name="Graphic 49" descr="Wheelbarrow">
              <a:extLst>
                <a:ext uri="{FF2B5EF4-FFF2-40B4-BE49-F238E27FC236}">
                  <a16:creationId xmlns:a16="http://schemas.microsoft.com/office/drawing/2014/main" id="{CCC24B23-F39C-EBCD-BF57-D2B765102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E9AEEF-86EA-7069-398D-AF84BC2E8464}"/>
                </a:ext>
              </a:extLst>
            </p:cNvPr>
            <p:cNvSpPr/>
            <p:nvPr/>
          </p:nvSpPr>
          <p:spPr>
            <a:xfrm>
              <a:off x="6041295" y="3280620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358B9A9-A519-140F-84E5-233A7BC0F13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E578DE2-3E26-5645-BA24-F937D8664057}"/>
                </a:ext>
              </a:extLst>
            </p:cNvPr>
            <p:cNvSpPr/>
            <p:nvPr/>
          </p:nvSpPr>
          <p:spPr>
            <a:xfrm>
              <a:off x="6355688" y="3277252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043A58F-DD63-295D-0C3C-59D4947334B4}"/>
                </a:ext>
              </a:extLst>
            </p:cNvPr>
            <p:cNvSpPr/>
            <p:nvPr/>
          </p:nvSpPr>
          <p:spPr>
            <a:xfrm>
              <a:off x="6117227" y="3192204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0FFEB9B-582C-3CE3-4C28-6AA8EE62B718}"/>
                </a:ext>
              </a:extLst>
            </p:cNvPr>
            <p:cNvSpPr/>
            <p:nvPr/>
          </p:nvSpPr>
          <p:spPr>
            <a:xfrm>
              <a:off x="5948106" y="3135959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E548044-A820-9BFF-B839-CA60C2499AFD}"/>
              </a:ext>
            </a:extLst>
          </p:cNvPr>
          <p:cNvGrpSpPr>
            <a:grpSpLocks noChangeAspect="1"/>
          </p:cNvGrpSpPr>
          <p:nvPr/>
        </p:nvGrpSpPr>
        <p:grpSpPr>
          <a:xfrm>
            <a:off x="6561401" y="4154338"/>
            <a:ext cx="648000" cy="850343"/>
            <a:chOff x="5750525" y="2967398"/>
            <a:chExt cx="914400" cy="1199926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37124DB-01E9-8899-BF91-85235EC8092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3" name="Graphic 72" descr="Wheelbarrow">
                <a:extLst>
                  <a:ext uri="{FF2B5EF4-FFF2-40B4-BE49-F238E27FC236}">
                    <a16:creationId xmlns:a16="http://schemas.microsoft.com/office/drawing/2014/main" id="{71D2D0CD-1FE5-AF82-0012-1E3209A23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21DA209-35A7-4F6C-2034-7E2FE47B95F6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7841F09-1AB5-58F1-99F8-3FEF6DB4163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FF1BBA8B-94C1-FA2B-F992-4E146798DBB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4C76F78-8290-0D2F-75A2-54F457CA9E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D99D594-38A5-D7DE-FE34-D94A6BF04F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C3B8DCB-ADA0-893D-CDAF-3CF21827AD9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70F8B05-A3E0-F5FF-580A-533686CFD6E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63784B74-29D9-0A82-16FD-F2A1586DA18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174FB9C-2B46-F965-5F6E-79B204B1A9F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384A356D-4DDF-19D4-E0FC-FF30D304C36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ACCC9F1-066C-8871-73FD-A38C475A8A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143A877-952F-3149-652D-2CD3A6148D14}"/>
              </a:ext>
            </a:extLst>
          </p:cNvPr>
          <p:cNvSpPr/>
          <p:nvPr/>
        </p:nvSpPr>
        <p:spPr>
          <a:xfrm>
            <a:off x="1" y="3827903"/>
            <a:ext cx="9143999" cy="1461236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Bandwidth-Efficiency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Critical Cache Line Prioritization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68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A1D3760-3A0B-31BE-C22E-19DC2B23BEBC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20C536-67E8-BF2E-A096-A14BC703AF24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158295A0-13A4-6FF6-5781-26EDA50D22F0}"/>
              </a:ext>
            </a:extLst>
          </p:cNvPr>
          <p:cNvSpPr/>
          <p:nvPr/>
        </p:nvSpPr>
        <p:spPr>
          <a:xfrm>
            <a:off x="1392704" y="4141803"/>
            <a:ext cx="1985852" cy="1733110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C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ache line, page or both?</a:t>
            </a:r>
          </a:p>
        </p:txBody>
      </p:sp>
    </p:spTree>
    <p:extLst>
      <p:ext uri="{BB962C8B-B14F-4D97-AF65-F5344CB8AC3E}">
        <p14:creationId xmlns:p14="http://schemas.microsoft.com/office/powerpoint/2010/main" val="821863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7D636A-78EC-0810-42E8-6259910AF725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712290"/>
            <a:chExt cx="3208242" cy="4005130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B58193E-80EE-6A24-7C0F-8879D019409B}"/>
                </a:ext>
              </a:extLst>
            </p:cNvPr>
            <p:cNvGrpSpPr/>
            <p:nvPr/>
          </p:nvGrpSpPr>
          <p:grpSpPr>
            <a:xfrm>
              <a:off x="1328305" y="1712290"/>
              <a:ext cx="3208242" cy="4005130"/>
              <a:chOff x="1328305" y="1377436"/>
              <a:chExt cx="3208242" cy="4005130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506F0C97-1EFF-8519-8DD5-2A2E774F4F7F}"/>
                  </a:ext>
                </a:extLst>
              </p:cNvPr>
              <p:cNvGrpSpPr/>
              <p:nvPr/>
            </p:nvGrpSpPr>
            <p:grpSpPr>
              <a:xfrm>
                <a:off x="1600426" y="1716308"/>
                <a:ext cx="2664000" cy="3666258"/>
                <a:chOff x="2292439" y="1472768"/>
                <a:chExt cx="2664000" cy="3666258"/>
              </a:xfrm>
            </p:grpSpPr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8067E1DC-7482-3760-2034-3D2E01B2CE39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878936" cy="1774164"/>
                  <a:chOff x="2676739" y="1761921"/>
                  <a:chExt cx="1878936" cy="1774164"/>
                </a:xfrm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031F1D69-E5D7-F59B-4A0C-B181FA76964E}"/>
                      </a:ext>
                    </a:extLst>
                  </p:cNvPr>
                  <p:cNvGrpSpPr/>
                  <p:nvPr/>
                </p:nvGrpSpPr>
                <p:grpSpPr>
                  <a:xfrm>
                    <a:off x="2676739" y="1761921"/>
                    <a:ext cx="1473751" cy="1774164"/>
                    <a:chOff x="2676739" y="1761921"/>
                    <a:chExt cx="1473751" cy="1774164"/>
                  </a:xfrm>
                </p:grpSpPr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169640C2-85FC-5F5C-9AEE-11143E116D3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1761921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Sub-block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  <p:grpSp>
                  <p:nvGrpSpPr>
                    <p:cNvPr id="20" name="Group 19">
                      <a:extLst>
                        <a:ext uri="{FF2B5EF4-FFF2-40B4-BE49-F238E27FC236}">
                          <a16:creationId xmlns:a16="http://schemas.microsoft.com/office/drawing/2014/main" id="{94652E30-E30C-413B-6F4B-D8FD044E55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322392"/>
                      <a:ext cx="1080000" cy="180000"/>
                      <a:chOff x="2110930" y="4326769"/>
                      <a:chExt cx="1080000" cy="180000"/>
                    </a:xfrm>
                  </p:grpSpPr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70745DFA-746D-07B6-59DC-4BD5BB2AD29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2" name="Rectangle 11">
                        <a:extLst>
                          <a:ext uri="{FF2B5EF4-FFF2-40B4-BE49-F238E27FC236}">
                            <a16:creationId xmlns:a16="http://schemas.microsoft.com/office/drawing/2014/main" id="{8BA94093-2BF5-BA18-0EB9-218D5E3AC45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3" name="Rectangle 12">
                        <a:extLst>
                          <a:ext uri="{FF2B5EF4-FFF2-40B4-BE49-F238E27FC236}">
                            <a16:creationId xmlns:a16="http://schemas.microsoft.com/office/drawing/2014/main" id="{EA584536-5146-79E0-A44C-C609921C029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4" name="Rectangle 13">
                        <a:extLst>
                          <a:ext uri="{FF2B5EF4-FFF2-40B4-BE49-F238E27FC236}">
                            <a16:creationId xmlns:a16="http://schemas.microsoft.com/office/drawing/2014/main" id="{56538344-C7B4-2F4C-9FD7-A2B0AA33C4A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5" name="Rectangle 14">
                        <a:extLst>
                          <a:ext uri="{FF2B5EF4-FFF2-40B4-BE49-F238E27FC236}">
                            <a16:creationId xmlns:a16="http://schemas.microsoft.com/office/drawing/2014/main" id="{B6A7A743-0FB7-57A1-D371-F2A1147763E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8" name="Rectangle 17">
                        <a:extLst>
                          <a:ext uri="{FF2B5EF4-FFF2-40B4-BE49-F238E27FC236}">
                            <a16:creationId xmlns:a16="http://schemas.microsoft.com/office/drawing/2014/main" id="{75334235-4C79-253E-B791-E355108ABED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435F13BC-4518-08FB-603F-B2BE2E1507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689413"/>
                      <a:ext cx="1080000" cy="180000"/>
                      <a:chOff x="2110930" y="4326769"/>
                      <a:chExt cx="1080000" cy="180000"/>
                    </a:xfrm>
                    <a:solidFill>
                      <a:schemeClr val="accent3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2" name="Rectangle 21">
                        <a:extLst>
                          <a:ext uri="{FF2B5EF4-FFF2-40B4-BE49-F238E27FC236}">
                            <a16:creationId xmlns:a16="http://schemas.microsoft.com/office/drawing/2014/main" id="{159502A3-9C69-A880-B636-90167C7C259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3" name="Rectangle 22">
                        <a:extLst>
                          <a:ext uri="{FF2B5EF4-FFF2-40B4-BE49-F238E27FC236}">
                            <a16:creationId xmlns:a16="http://schemas.microsoft.com/office/drawing/2014/main" id="{58EB297D-C8C0-CC1D-0A0E-368E6E0DEFF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F724F2EE-4DE7-CFE2-3B38-A395724B62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EB67B2CE-701B-326B-F02E-5CAE935F3D9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2E0F2976-B3C1-5F6C-D67F-2C5EAB90211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7" name="Rectangle 26">
                        <a:extLst>
                          <a:ext uri="{FF2B5EF4-FFF2-40B4-BE49-F238E27FC236}">
                            <a16:creationId xmlns:a16="http://schemas.microsoft.com/office/drawing/2014/main" id="{3DDC2A53-7E76-A67C-78F6-C9E8CE0DFD4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7D88CEEF-5494-5C58-EF1D-8823BA56931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2987986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Page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</p:grpSp>
              <p:sp>
                <p:nvSpPr>
                  <p:cNvPr id="134" name="Trapezium 133">
                    <a:extLst>
                      <a:ext uri="{FF2B5EF4-FFF2-40B4-BE49-F238E27FC236}">
                        <a16:creationId xmlns:a16="http://schemas.microsoft.com/office/drawing/2014/main" id="{D844C888-404E-628F-F745-69C66BF2413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640158" y="2414585"/>
                    <a:ext cx="1362198" cy="468836"/>
                  </a:xfrm>
                  <a:prstGeom prst="trapezoid">
                    <a:avLst>
                      <a:gd name="adj" fmla="val 11265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Queue Controller</a:t>
                    </a:r>
                  </a:p>
                </p:txBody>
              </p:sp>
            </p:grp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2276288D-3400-A381-64F9-B41A1B0EC2A8}"/>
                    </a:ext>
                  </a:extLst>
                </p:cNvPr>
                <p:cNvSpPr/>
                <p:nvPr/>
              </p:nvSpPr>
              <p:spPr>
                <a:xfrm>
                  <a:off x="2292439" y="1472768"/>
                  <a:ext cx="2664000" cy="3666258"/>
                </a:xfrm>
                <a:prstGeom prst="rect">
                  <a:avLst/>
                </a:prstGeom>
                <a:noFill/>
                <a:ln w="38100">
                  <a:solidFill>
                    <a:schemeClr val="accent2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202603F5-5D44-160D-68AD-0B349D82CFE1}"/>
                  </a:ext>
                </a:extLst>
              </p:cNvPr>
              <p:cNvSpPr txBox="1"/>
              <p:nvPr/>
            </p:nvSpPr>
            <p:spPr>
              <a:xfrm>
                <a:off x="1328305" y="1377436"/>
                <a:ext cx="320824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BE20D8-044E-8E6F-EAFD-4DC16F497EC3}"/>
                </a:ext>
              </a:extLst>
            </p:cNvPr>
            <p:cNvSpPr/>
            <p:nvPr/>
          </p:nvSpPr>
          <p:spPr>
            <a:xfrm>
              <a:off x="2181599" y="4125773"/>
              <a:ext cx="1134007" cy="12049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Inflight Sub-block and Page Buffers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A9259BE-4720-7354-F943-ABA236D6C3B9}"/>
              </a:ext>
            </a:extLst>
          </p:cNvPr>
          <p:cNvSpPr txBox="1"/>
          <p:nvPr/>
        </p:nvSpPr>
        <p:spPr>
          <a:xfrm>
            <a:off x="2742854" y="6372402"/>
            <a:ext cx="4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track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pending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data migrations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933909-53E1-A272-F9E8-DE165A239D5B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0AA6D5-BC85-FFCE-E81E-17EC41F5E6F2}"/>
              </a:ext>
            </a:extLst>
          </p:cNvPr>
          <p:cNvGrpSpPr/>
          <p:nvPr/>
        </p:nvGrpSpPr>
        <p:grpSpPr>
          <a:xfrm>
            <a:off x="4235701" y="4751851"/>
            <a:ext cx="1596425" cy="1470589"/>
            <a:chOff x="3754471" y="4101600"/>
            <a:chExt cx="1596425" cy="1470589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AB0FCDF-EE96-A1FA-F97A-13D2F6C66BD1}"/>
                </a:ext>
              </a:extLst>
            </p:cNvPr>
            <p:cNvSpPr/>
            <p:nvPr/>
          </p:nvSpPr>
          <p:spPr>
            <a:xfrm>
              <a:off x="3754471" y="4101600"/>
              <a:ext cx="1596425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1F81D7-8D12-64DF-E415-460B2A3A694D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F15D237-DF6D-B0F8-AF9E-FE5A568FA1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981325A-0FD9-0CFF-A304-C472A1B09DF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421A6C0-642F-A3F0-E172-E359308367F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4D8BF0C-98B4-C759-DBC1-CF0392D5CEF9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0A6A62A-8EBF-498D-0D16-30FA7485D7C0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E909809-98D8-7DE4-4520-8BD2016914E5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AFD134A-750D-5106-E6CB-8AF64AD391AD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0D30EB2-7E22-D4CA-7C79-9B8A4F06E08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8E3867B-7A21-E9A3-36CE-16C0BA64BF9A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5406CC5-7FE5-5975-119D-91CD32FA27DC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75E6A8F-2490-FAD7-CA44-A5CAFF43FA3E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2F59A06-F5F5-4E0C-DCDD-A4D65670A0F9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DC6EC1C-161D-9FBC-CCBE-6B2B10387C96}"/>
              </a:ext>
            </a:extLst>
          </p:cNvPr>
          <p:cNvCxnSpPr>
            <a:cxnSpLocks/>
          </p:cNvCxnSpPr>
          <p:nvPr/>
        </p:nvCxnSpPr>
        <p:spPr>
          <a:xfrm>
            <a:off x="3359551" y="4125773"/>
            <a:ext cx="984095" cy="649171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13BBDA3-8119-6CC0-BA9A-C1428A803ED1}"/>
              </a:ext>
            </a:extLst>
          </p:cNvPr>
          <p:cNvCxnSpPr>
            <a:cxnSpLocks/>
          </p:cNvCxnSpPr>
          <p:nvPr/>
        </p:nvCxnSpPr>
        <p:spPr>
          <a:xfrm>
            <a:off x="3318573" y="5334094"/>
            <a:ext cx="1006445" cy="823096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370650EE-AE6F-D4B2-5DB6-45D1A4E8240B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</p:spTree>
    <p:extLst>
      <p:ext uri="{BB962C8B-B14F-4D97-AF65-F5344CB8AC3E}">
        <p14:creationId xmlns:p14="http://schemas.microsoft.com/office/powerpoint/2010/main" val="3366573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407880" y="1619473"/>
                <a:ext cx="2147795" cy="3354415"/>
                <a:chOff x="2407880" y="1619473"/>
                <a:chExt cx="2147795" cy="3354415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38" name="Trapezium 137">
                  <a:extLst>
                    <a:ext uri="{FF2B5EF4-FFF2-40B4-BE49-F238E27FC236}">
                      <a16:creationId xmlns:a16="http://schemas.microsoft.com/office/drawing/2014/main" id="{AD47D3AF-5E64-C109-6390-529F8D621FC2}"/>
                    </a:ext>
                  </a:extLst>
                </p:cNvPr>
                <p:cNvSpPr/>
                <p:nvPr/>
              </p:nvSpPr>
              <p:spPr>
                <a:xfrm rot="5400000">
                  <a:off x="914735" y="3112618"/>
                  <a:ext cx="3354415" cy="368126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72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Selection Granularity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17F8CA8C-767C-DEE5-290D-39C0851644D4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7812C79-E774-CB2D-B2DB-753166A639D7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5" name="Diamond 4">
            <a:extLst>
              <a:ext uri="{FF2B5EF4-FFF2-40B4-BE49-F238E27FC236}">
                <a16:creationId xmlns:a16="http://schemas.microsoft.com/office/drawing/2014/main" id="{F5587AEB-9232-B78D-4BD4-841A6CE20CC5}"/>
              </a:ext>
            </a:extLst>
          </p:cNvPr>
          <p:cNvSpPr/>
          <p:nvPr/>
        </p:nvSpPr>
        <p:spPr>
          <a:xfrm>
            <a:off x="4009890" y="4781922"/>
            <a:ext cx="1985852" cy="1733110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C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ache line, page or both?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0782B32-268A-77F0-756A-09812E6C777D}"/>
              </a:ext>
            </a:extLst>
          </p:cNvPr>
          <p:cNvCxnSpPr>
            <a:cxnSpLocks/>
            <a:stCxn id="138" idx="1"/>
            <a:endCxn id="5" idx="0"/>
          </p:cNvCxnSpPr>
          <p:nvPr/>
        </p:nvCxnSpPr>
        <p:spPr>
          <a:xfrm>
            <a:off x="1899930" y="2243884"/>
            <a:ext cx="3102886" cy="2538038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F48891-6301-66B9-3E45-66786569473A}"/>
              </a:ext>
            </a:extLst>
          </p:cNvPr>
          <p:cNvCxnSpPr>
            <a:cxnSpLocks/>
            <a:stCxn id="5" idx="2"/>
            <a:endCxn id="138" idx="3"/>
          </p:cNvCxnSpPr>
          <p:nvPr/>
        </p:nvCxnSpPr>
        <p:spPr>
          <a:xfrm flipH="1" flipV="1">
            <a:off x="1899930" y="5506267"/>
            <a:ext cx="3102886" cy="100876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B19717EA-6183-553E-F415-70E7CD9C98EB}"/>
              </a:ext>
            </a:extLst>
          </p:cNvPr>
          <p:cNvSpPr/>
          <p:nvPr/>
        </p:nvSpPr>
        <p:spPr>
          <a:xfrm>
            <a:off x="2181600" y="4125773"/>
            <a:ext cx="1044000" cy="1204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Inflight Sub-block and Page Buffers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D647315-B4BF-9980-CA94-7EF0FECEA731}"/>
              </a:ext>
            </a:extLst>
          </p:cNvPr>
          <p:cNvGrpSpPr/>
          <p:nvPr/>
        </p:nvGrpSpPr>
        <p:grpSpPr>
          <a:xfrm>
            <a:off x="5319549" y="5642514"/>
            <a:ext cx="1008000" cy="1087452"/>
            <a:chOff x="5750860" y="5634024"/>
            <a:chExt cx="1008000" cy="108745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2E405B4-2E76-6B29-B1E1-1DE49F1C6A0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50860" y="5838863"/>
              <a:ext cx="1008000" cy="882613"/>
              <a:chOff x="3705782" y="4101600"/>
              <a:chExt cx="1731379" cy="1516010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419CB58-DFCE-5F57-C6B8-08250A86D0B0}"/>
                  </a:ext>
                </a:extLst>
              </p:cNvPr>
              <p:cNvSpPr/>
              <p:nvPr/>
            </p:nvSpPr>
            <p:spPr>
              <a:xfrm>
                <a:off x="3705782" y="4101600"/>
                <a:ext cx="1731379" cy="1450683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817080E8-6AAB-4F22-F133-DF0221B81A27}"/>
                  </a:ext>
                </a:extLst>
              </p:cNvPr>
              <p:cNvGrpSpPr/>
              <p:nvPr/>
            </p:nvGrpSpPr>
            <p:grpSpPr>
              <a:xfrm>
                <a:off x="4100346" y="4244030"/>
                <a:ext cx="180000" cy="720000"/>
                <a:chOff x="3162327" y="1870004"/>
                <a:chExt cx="180000" cy="720000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CB5AE79-4426-AD55-BD0E-8A5CA3A8F19F}"/>
                    </a:ext>
                  </a:extLst>
                </p:cNvPr>
                <p:cNvSpPr/>
                <p:nvPr/>
              </p:nvSpPr>
              <p:spPr>
                <a:xfrm>
                  <a:off x="3162327" y="2410004"/>
                  <a:ext cx="180000" cy="18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566E978-8B9D-720F-6EC7-5740BFBDC6EB}"/>
                    </a:ext>
                  </a:extLst>
                </p:cNvPr>
                <p:cNvSpPr/>
                <p:nvPr/>
              </p:nvSpPr>
              <p:spPr>
                <a:xfrm>
                  <a:off x="3162327" y="2230004"/>
                  <a:ext cx="180000" cy="18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157A7D75-F8AA-BFB4-5C85-64C13B7B4858}"/>
                    </a:ext>
                  </a:extLst>
                </p:cNvPr>
                <p:cNvSpPr/>
                <p:nvPr/>
              </p:nvSpPr>
              <p:spPr>
                <a:xfrm>
                  <a:off x="3162327" y="205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E72708E-930D-8CF9-2AAE-7927EE48F9B0}"/>
                    </a:ext>
                  </a:extLst>
                </p:cNvPr>
                <p:cNvSpPr/>
                <p:nvPr/>
              </p:nvSpPr>
              <p:spPr>
                <a:xfrm>
                  <a:off x="3162327" y="1870004"/>
                  <a:ext cx="180000" cy="180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10F15BD-6CBF-F6FA-EB95-37EC97F024F3}"/>
                  </a:ext>
                </a:extLst>
              </p:cNvPr>
              <p:cNvGrpSpPr/>
              <p:nvPr/>
            </p:nvGrpSpPr>
            <p:grpSpPr>
              <a:xfrm>
                <a:off x="3725922" y="5024090"/>
                <a:ext cx="1602197" cy="593520"/>
                <a:chOff x="3671565" y="5024090"/>
                <a:chExt cx="1602197" cy="593520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073C519-7CC3-473B-DA97-AC35518626C6}"/>
                    </a:ext>
                  </a:extLst>
                </p:cNvPr>
                <p:cNvSpPr txBox="1"/>
                <p:nvPr/>
              </p:nvSpPr>
              <p:spPr>
                <a:xfrm>
                  <a:off x="3671565" y="5024090"/>
                  <a:ext cx="1003985" cy="5935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00" dirty="0">
                      <a:latin typeface="Avenir Medium" panose="02000503020000020003" pitchFamily="2" charset="0"/>
                    </a:rPr>
                    <a:t>Sub-block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928D878-EF2D-FFDC-4777-36C6ADA1E384}"/>
                    </a:ext>
                  </a:extLst>
                </p:cNvPr>
                <p:cNvSpPr txBox="1"/>
                <p:nvPr/>
              </p:nvSpPr>
              <p:spPr>
                <a:xfrm>
                  <a:off x="4455250" y="5024090"/>
                  <a:ext cx="818512" cy="3820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00" dirty="0">
                      <a:latin typeface="Avenir Medium" panose="02000503020000020003" pitchFamily="2" charset="0"/>
                    </a:rPr>
                    <a:t>Page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8CEF784-1964-BA3C-CE0F-D4518234626B}"/>
                  </a:ext>
                </a:extLst>
              </p:cNvPr>
              <p:cNvGrpSpPr/>
              <p:nvPr/>
            </p:nvGrpSpPr>
            <p:grpSpPr>
              <a:xfrm>
                <a:off x="4857562" y="4244030"/>
                <a:ext cx="180000" cy="720000"/>
                <a:chOff x="3162327" y="1870004"/>
                <a:chExt cx="180000" cy="720000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E89D7D29-F141-D316-6E17-A39229E29799}"/>
                    </a:ext>
                  </a:extLst>
                </p:cNvPr>
                <p:cNvSpPr/>
                <p:nvPr/>
              </p:nvSpPr>
              <p:spPr>
                <a:xfrm>
                  <a:off x="3162327" y="2410004"/>
                  <a:ext cx="180000" cy="1800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240D377-55CB-50C3-6AE1-1A877C92E947}"/>
                    </a:ext>
                  </a:extLst>
                </p:cNvPr>
                <p:cNvSpPr/>
                <p:nvPr/>
              </p:nvSpPr>
              <p:spPr>
                <a:xfrm>
                  <a:off x="3162327" y="223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391961C-4F75-D8DF-A308-EFCAE4AEE1BE}"/>
                    </a:ext>
                  </a:extLst>
                </p:cNvPr>
                <p:cNvSpPr/>
                <p:nvPr/>
              </p:nvSpPr>
              <p:spPr>
                <a:xfrm>
                  <a:off x="3162327" y="205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8850B447-6A85-D69B-2AEC-4CC210125695}"/>
                    </a:ext>
                  </a:extLst>
                </p:cNvPr>
                <p:cNvSpPr/>
                <p:nvPr/>
              </p:nvSpPr>
              <p:spPr>
                <a:xfrm>
                  <a:off x="3162327" y="1870004"/>
                  <a:ext cx="180000" cy="180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pic>
          <p:nvPicPr>
            <p:cNvPr id="49" name="Graphic 48" descr="Question mark">
              <a:extLst>
                <a:ext uri="{FF2B5EF4-FFF2-40B4-BE49-F238E27FC236}">
                  <a16:creationId xmlns:a16="http://schemas.microsoft.com/office/drawing/2014/main" id="{AAF86299-88BC-0B3C-4F93-72B55F9EC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59433" y="5634024"/>
              <a:ext cx="549748" cy="54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2781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7D636A-78EC-0810-42E8-6259910AF725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712290"/>
            <a:chExt cx="3208242" cy="4005130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B58193E-80EE-6A24-7C0F-8879D019409B}"/>
                </a:ext>
              </a:extLst>
            </p:cNvPr>
            <p:cNvGrpSpPr/>
            <p:nvPr/>
          </p:nvGrpSpPr>
          <p:grpSpPr>
            <a:xfrm>
              <a:off x="1328305" y="1712290"/>
              <a:ext cx="3208242" cy="4005130"/>
              <a:chOff x="1328305" y="1377436"/>
              <a:chExt cx="3208242" cy="4005130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506F0C97-1EFF-8519-8DD5-2A2E774F4F7F}"/>
                  </a:ext>
                </a:extLst>
              </p:cNvPr>
              <p:cNvGrpSpPr/>
              <p:nvPr/>
            </p:nvGrpSpPr>
            <p:grpSpPr>
              <a:xfrm>
                <a:off x="1600426" y="1716308"/>
                <a:ext cx="2664000" cy="3666258"/>
                <a:chOff x="2292439" y="1472768"/>
                <a:chExt cx="2664000" cy="3666258"/>
              </a:xfrm>
            </p:grpSpPr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8067E1DC-7482-3760-2034-3D2E01B2CE39}"/>
                    </a:ext>
                  </a:extLst>
                </p:cNvPr>
                <p:cNvGrpSpPr/>
                <p:nvPr/>
              </p:nvGrpSpPr>
              <p:grpSpPr>
                <a:xfrm>
                  <a:off x="2407880" y="1619473"/>
                  <a:ext cx="2147795" cy="3354415"/>
                  <a:chOff x="2407880" y="1619473"/>
                  <a:chExt cx="2147795" cy="3354415"/>
                </a:xfrm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031F1D69-E5D7-F59B-4A0C-B181FA76964E}"/>
                      </a:ext>
                    </a:extLst>
                  </p:cNvPr>
                  <p:cNvGrpSpPr/>
                  <p:nvPr/>
                </p:nvGrpSpPr>
                <p:grpSpPr>
                  <a:xfrm>
                    <a:off x="2676739" y="1761921"/>
                    <a:ext cx="1473751" cy="1774164"/>
                    <a:chOff x="2676739" y="1761921"/>
                    <a:chExt cx="1473751" cy="1774164"/>
                  </a:xfrm>
                </p:grpSpPr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169640C2-85FC-5F5C-9AEE-11143E116D3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1761921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Sub-block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  <p:grpSp>
                  <p:nvGrpSpPr>
                    <p:cNvPr id="20" name="Group 19">
                      <a:extLst>
                        <a:ext uri="{FF2B5EF4-FFF2-40B4-BE49-F238E27FC236}">
                          <a16:creationId xmlns:a16="http://schemas.microsoft.com/office/drawing/2014/main" id="{94652E30-E30C-413B-6F4B-D8FD044E55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322392"/>
                      <a:ext cx="1080000" cy="180000"/>
                      <a:chOff x="2110930" y="4326769"/>
                      <a:chExt cx="1080000" cy="180000"/>
                    </a:xfrm>
                  </p:grpSpPr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70745DFA-746D-07B6-59DC-4BD5BB2AD29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2" name="Rectangle 11">
                        <a:extLst>
                          <a:ext uri="{FF2B5EF4-FFF2-40B4-BE49-F238E27FC236}">
                            <a16:creationId xmlns:a16="http://schemas.microsoft.com/office/drawing/2014/main" id="{8BA94093-2BF5-BA18-0EB9-218D5E3AC45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3" name="Rectangle 12">
                        <a:extLst>
                          <a:ext uri="{FF2B5EF4-FFF2-40B4-BE49-F238E27FC236}">
                            <a16:creationId xmlns:a16="http://schemas.microsoft.com/office/drawing/2014/main" id="{EA584536-5146-79E0-A44C-C609921C029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4" name="Rectangle 13">
                        <a:extLst>
                          <a:ext uri="{FF2B5EF4-FFF2-40B4-BE49-F238E27FC236}">
                            <a16:creationId xmlns:a16="http://schemas.microsoft.com/office/drawing/2014/main" id="{56538344-C7B4-2F4C-9FD7-A2B0AA33C4A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5" name="Rectangle 14">
                        <a:extLst>
                          <a:ext uri="{FF2B5EF4-FFF2-40B4-BE49-F238E27FC236}">
                            <a16:creationId xmlns:a16="http://schemas.microsoft.com/office/drawing/2014/main" id="{B6A7A743-0FB7-57A1-D371-F2A1147763E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8" name="Rectangle 17">
                        <a:extLst>
                          <a:ext uri="{FF2B5EF4-FFF2-40B4-BE49-F238E27FC236}">
                            <a16:creationId xmlns:a16="http://schemas.microsoft.com/office/drawing/2014/main" id="{75334235-4C79-253E-B791-E355108ABED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435F13BC-4518-08FB-603F-B2BE2E1507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689413"/>
                      <a:ext cx="1080000" cy="180000"/>
                      <a:chOff x="2110930" y="4326769"/>
                      <a:chExt cx="1080000" cy="180000"/>
                    </a:xfrm>
                    <a:solidFill>
                      <a:schemeClr val="accent3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2" name="Rectangle 21">
                        <a:extLst>
                          <a:ext uri="{FF2B5EF4-FFF2-40B4-BE49-F238E27FC236}">
                            <a16:creationId xmlns:a16="http://schemas.microsoft.com/office/drawing/2014/main" id="{159502A3-9C69-A880-B636-90167C7C259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3" name="Rectangle 22">
                        <a:extLst>
                          <a:ext uri="{FF2B5EF4-FFF2-40B4-BE49-F238E27FC236}">
                            <a16:creationId xmlns:a16="http://schemas.microsoft.com/office/drawing/2014/main" id="{58EB297D-C8C0-CC1D-0A0E-368E6E0DEFF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F724F2EE-4DE7-CFE2-3B38-A395724B62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EB67B2CE-701B-326B-F02E-5CAE935F3D9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2E0F2976-B3C1-5F6C-D67F-2C5EAB90211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7" name="Rectangle 26">
                        <a:extLst>
                          <a:ext uri="{FF2B5EF4-FFF2-40B4-BE49-F238E27FC236}">
                            <a16:creationId xmlns:a16="http://schemas.microsoft.com/office/drawing/2014/main" id="{3DDC2A53-7E76-A67C-78F6-C9E8CE0DFD4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7D88CEEF-5494-5C58-EF1D-8823BA56931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2987986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Page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</p:grpSp>
              <p:sp>
                <p:nvSpPr>
                  <p:cNvPr id="134" name="Trapezium 133">
                    <a:extLst>
                      <a:ext uri="{FF2B5EF4-FFF2-40B4-BE49-F238E27FC236}">
                        <a16:creationId xmlns:a16="http://schemas.microsoft.com/office/drawing/2014/main" id="{D844C888-404E-628F-F745-69C66BF2413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640158" y="2414585"/>
                    <a:ext cx="1362198" cy="468836"/>
                  </a:xfrm>
                  <a:prstGeom prst="trapezoid">
                    <a:avLst>
                      <a:gd name="adj" fmla="val 11265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Queue Controller</a:t>
                    </a:r>
                  </a:p>
                </p:txBody>
              </p:sp>
              <p:sp>
                <p:nvSpPr>
                  <p:cNvPr id="138" name="Trapezium 137">
                    <a:extLst>
                      <a:ext uri="{FF2B5EF4-FFF2-40B4-BE49-F238E27FC236}">
                        <a16:creationId xmlns:a16="http://schemas.microsoft.com/office/drawing/2014/main" id="{AD47D3AF-5E64-C109-6390-529F8D621FC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14735" y="3112618"/>
                    <a:ext cx="3354415" cy="368126"/>
                  </a:xfrm>
                  <a:prstGeom prst="trapezoid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tIns="72000"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Selection Granularity Unit</a:t>
                    </a:r>
                  </a:p>
                </p:txBody>
              </p:sp>
            </p:grp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2276288D-3400-A381-64F9-B41A1B0EC2A8}"/>
                    </a:ext>
                  </a:extLst>
                </p:cNvPr>
                <p:cNvSpPr/>
                <p:nvPr/>
              </p:nvSpPr>
              <p:spPr>
                <a:xfrm>
                  <a:off x="2292439" y="1472768"/>
                  <a:ext cx="2664000" cy="3666258"/>
                </a:xfrm>
                <a:prstGeom prst="rect">
                  <a:avLst/>
                </a:prstGeom>
                <a:noFill/>
                <a:ln w="38100">
                  <a:solidFill>
                    <a:schemeClr val="accent2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202603F5-5D44-160D-68AD-0B349D82CFE1}"/>
                  </a:ext>
                </a:extLst>
              </p:cNvPr>
              <p:cNvSpPr txBox="1"/>
              <p:nvPr/>
            </p:nvSpPr>
            <p:spPr>
              <a:xfrm>
                <a:off x="1328305" y="1377436"/>
                <a:ext cx="320824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BE20D8-044E-8E6F-EAFD-4DC16F497EC3}"/>
                </a:ext>
              </a:extLst>
            </p:cNvPr>
            <p:cNvSpPr/>
            <p:nvPr/>
          </p:nvSpPr>
          <p:spPr>
            <a:xfrm>
              <a:off x="2181600" y="4125773"/>
              <a:ext cx="1044000" cy="12049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Inflight Sub-block and Page Buffers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C95E408-3B02-E5B3-42C7-56BC82E91C76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1DB75-DCE0-2513-6821-7F6747B7551A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1F77E0-93B6-6B49-1DA6-E41F766BE9E8}"/>
              </a:ext>
            </a:extLst>
          </p:cNvPr>
          <p:cNvSpPr/>
          <p:nvPr/>
        </p:nvSpPr>
        <p:spPr>
          <a:xfrm>
            <a:off x="1" y="3579104"/>
            <a:ext cx="9143999" cy="1761794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Robustness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Versatility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Adaptivity to Runtime Changes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415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2307598" y="2222962"/>
            <a:ext cx="4528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Why does this work?</a:t>
            </a:r>
          </a:p>
        </p:txBody>
      </p:sp>
      <p:pic>
        <p:nvPicPr>
          <p:cNvPr id="4" name="Graphic 3" descr="Scales of justice">
            <a:extLst>
              <a:ext uri="{FF2B5EF4-FFF2-40B4-BE49-F238E27FC236}">
                <a16:creationId xmlns:a16="http://schemas.microsoft.com/office/drawing/2014/main" id="{0C2B8B22-EB22-9EF5-EAE0-0F68984A0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2911" y="2869293"/>
            <a:ext cx="2518178" cy="25181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5BFD8CB-D212-26AB-86F1-1FC49556A828}"/>
              </a:ext>
            </a:extLst>
          </p:cNvPr>
          <p:cNvGrpSpPr>
            <a:grpSpLocks noChangeAspect="1"/>
          </p:cNvGrpSpPr>
          <p:nvPr/>
        </p:nvGrpSpPr>
        <p:grpSpPr>
          <a:xfrm>
            <a:off x="3185627" y="3031731"/>
            <a:ext cx="1368000" cy="1403714"/>
            <a:chOff x="3582000" y="2519441"/>
            <a:chExt cx="2119952" cy="2175306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A6541580-5CA0-2B18-1C5E-A0A5ABCCDC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A33533EE-84FB-DA49-9EF3-60BC34CB46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126BFC0-15EE-76F0-0ABE-AF8F41AECB3D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EFC7E91A-FCF1-6512-F9BD-67D5FE7A3029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8B178176-E673-2BD2-2D39-D1958A36EC25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547F43B2-A474-6212-E17A-7142C043FF4A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CF8EAA84-07D0-ACFB-457F-6B45A3382D52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77" name="Oval 176">
                    <a:extLst>
                      <a:ext uri="{FF2B5EF4-FFF2-40B4-BE49-F238E27FC236}">
                        <a16:creationId xmlns:a16="http://schemas.microsoft.com/office/drawing/2014/main" id="{82616E1B-7CF4-911C-FB14-C93E4458C6D7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79" name="Oval 178">
                    <a:extLst>
                      <a:ext uri="{FF2B5EF4-FFF2-40B4-BE49-F238E27FC236}">
                        <a16:creationId xmlns:a16="http://schemas.microsoft.com/office/drawing/2014/main" id="{21BD2B33-BCC5-81C4-BD87-5D229ADC5B3E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0" name="Oval 179">
                    <a:extLst>
                      <a:ext uri="{FF2B5EF4-FFF2-40B4-BE49-F238E27FC236}">
                        <a16:creationId xmlns:a16="http://schemas.microsoft.com/office/drawing/2014/main" id="{2AAD8B4E-4A08-22A0-9D44-846B6BE50BBD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1" name="Oval 180">
                    <a:extLst>
                      <a:ext uri="{FF2B5EF4-FFF2-40B4-BE49-F238E27FC236}">
                        <a16:creationId xmlns:a16="http://schemas.microsoft.com/office/drawing/2014/main" id="{99206462-4038-8B8E-1EAB-6C9A2AEC6C9C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2" name="Oval 181">
                    <a:extLst>
                      <a:ext uri="{FF2B5EF4-FFF2-40B4-BE49-F238E27FC236}">
                        <a16:creationId xmlns:a16="http://schemas.microsoft.com/office/drawing/2014/main" id="{E85BBC00-16B2-E3A3-5552-1B45340378D3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3" name="Oval 182">
                    <a:extLst>
                      <a:ext uri="{FF2B5EF4-FFF2-40B4-BE49-F238E27FC236}">
                        <a16:creationId xmlns:a16="http://schemas.microsoft.com/office/drawing/2014/main" id="{289657A1-157D-0CBF-3DDE-3C42E94C390A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4" name="Oval 183">
                    <a:extLst>
                      <a:ext uri="{FF2B5EF4-FFF2-40B4-BE49-F238E27FC236}">
                        <a16:creationId xmlns:a16="http://schemas.microsoft.com/office/drawing/2014/main" id="{CB00A63A-6599-3932-E8FF-60B14A168159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6" name="Oval 185">
                    <a:extLst>
                      <a:ext uri="{FF2B5EF4-FFF2-40B4-BE49-F238E27FC236}">
                        <a16:creationId xmlns:a16="http://schemas.microsoft.com/office/drawing/2014/main" id="{175D7E9A-2021-1509-A804-901A5FD4556A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9B177244-3EE0-CD34-9909-6187FE691ACA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87" name="Oval 186">
                    <a:extLst>
                      <a:ext uri="{FF2B5EF4-FFF2-40B4-BE49-F238E27FC236}">
                        <a16:creationId xmlns:a16="http://schemas.microsoft.com/office/drawing/2014/main" id="{66F7BCF5-50E3-4319-33F4-28D002681113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8" name="Oval 187">
                    <a:extLst>
                      <a:ext uri="{FF2B5EF4-FFF2-40B4-BE49-F238E27FC236}">
                        <a16:creationId xmlns:a16="http://schemas.microsoft.com/office/drawing/2014/main" id="{721770EE-B421-A18E-79E0-89B066102C28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9" name="Oval 188">
                    <a:extLst>
                      <a:ext uri="{FF2B5EF4-FFF2-40B4-BE49-F238E27FC236}">
                        <a16:creationId xmlns:a16="http://schemas.microsoft.com/office/drawing/2014/main" id="{5A36AB90-F70B-2795-4278-1312C406265C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0" name="Oval 189">
                    <a:extLst>
                      <a:ext uri="{FF2B5EF4-FFF2-40B4-BE49-F238E27FC236}">
                        <a16:creationId xmlns:a16="http://schemas.microsoft.com/office/drawing/2014/main" id="{6CE59057-4000-1CE5-32A2-6FCEB32DF9FA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1" name="Oval 190">
                    <a:extLst>
                      <a:ext uri="{FF2B5EF4-FFF2-40B4-BE49-F238E27FC236}">
                        <a16:creationId xmlns:a16="http://schemas.microsoft.com/office/drawing/2014/main" id="{EE665218-71F6-1C03-0ED0-0B5CA4D9C3AE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6501B3-2A23-B178-8081-29C2F20B4B78}"/>
                </a:ext>
              </a:extLst>
            </p:cNvPr>
            <p:cNvSpPr txBox="1"/>
            <p:nvPr/>
          </p:nvSpPr>
          <p:spPr>
            <a:xfrm>
              <a:off x="3723829" y="2519441"/>
              <a:ext cx="1978123" cy="671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6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920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1: Memory Access Patterns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443457" cy="3071057"/>
            <a:chOff x="808506" y="3253902"/>
            <a:chExt cx="9654682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8850313" cy="3169634"/>
              <a:chOff x="1612875" y="3118438"/>
              <a:chExt cx="8850313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8850313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8643892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5A9273E-F978-FEA0-A76D-FD908FD6DEC7}"/>
              </a:ext>
            </a:extLst>
          </p:cNvPr>
          <p:cNvGrpSpPr/>
          <p:nvPr/>
        </p:nvGrpSpPr>
        <p:grpSpPr>
          <a:xfrm>
            <a:off x="3005953" y="4557224"/>
            <a:ext cx="1731379" cy="1470589"/>
            <a:chOff x="3705782" y="4101600"/>
            <a:chExt cx="1731379" cy="1470589"/>
          </a:xfrm>
        </p:grpSpPr>
        <p:sp>
          <p:nvSpPr>
            <p:cNvPr id="158" name="Rounded Rectangle 157">
              <a:extLst>
                <a:ext uri="{FF2B5EF4-FFF2-40B4-BE49-F238E27FC236}">
                  <a16:creationId xmlns:a16="http://schemas.microsoft.com/office/drawing/2014/main" id="{0C44EF7F-EC22-C485-72C4-1D0A8EA3580B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217DF8B-6FE8-2FF1-E63D-470B0A39E3D3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FB0E6297-173F-4E16-3C67-4282D5013F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33804D42-4B30-4A88-6C52-F1F11522B94D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8A04597-80BE-A204-8AEF-1DBAB4A0AB3F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6B83327-0FCF-A954-4BE6-F2EC67C24F4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C824C8A-E0B1-9566-06FF-23FAC490B48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3E4F182-47DF-D3F8-106F-026A01A0EB6B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5B38FE67-C2CE-3CB5-09F9-B9B2344D5B92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0A94DBF-D68D-AFB8-78F7-4EDAE76F3DF9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7940CC0-5AF2-E106-42AB-B34E6F392877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CDB9277-7E5A-6E7B-77A1-37E339F6675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40B7A38D-8966-764D-4436-6F4A6E40473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EF5A2D1B-E113-000C-F34C-2412AA25BF2B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37175960-03F7-DB6E-C885-D128F287A1B4}"/>
              </a:ext>
            </a:extLst>
          </p:cNvPr>
          <p:cNvGrpSpPr/>
          <p:nvPr/>
        </p:nvGrpSpPr>
        <p:grpSpPr>
          <a:xfrm>
            <a:off x="4860082" y="4557224"/>
            <a:ext cx="1731379" cy="1470589"/>
            <a:chOff x="3705782" y="4101600"/>
            <a:chExt cx="1731379" cy="1470589"/>
          </a:xfrm>
        </p:grpSpPr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68A740F0-1843-F6E2-4DE1-49A866F85D8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2187DDE-2070-AEC0-07D3-3ADBC9B0983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B3E3CDE9-E3BA-01EC-A820-73ADC5CF8ACF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67F61A3B-293A-6421-D3EC-A567C47A531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559C972-9E50-4D56-DD88-85FAA4B8582B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DE494DD-F2A0-218D-783C-FD3A43D2DDE2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F5EF10EA-6D99-D3BB-B541-AF39FA4E5825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6F1E553-7AE0-3C36-73E8-09BD7C1B33C2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AFAB1114-3DE6-6E18-8BDE-08AF88B9E1AB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0C462CBD-D3DE-7C83-4433-B206D1128EB6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78BC6258-65A1-326F-3F0B-BC20BB75BAE1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1ACFAB7-C9C2-50A8-6E64-3FDCC6A69E61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343FB79-B159-10E6-45FF-D25B7E73AD56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75FB2AF3-2FD8-7431-B854-5EE71A7F50D8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696322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638337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7" y="1927608"/>
                <a:ext cx="88311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3353"/>
            <a:ext cx="448964" cy="2441798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D7301C2-02B2-A982-700A-6FD7D89C00E2}"/>
              </a:ext>
            </a:extLst>
          </p:cNvPr>
          <p:cNvGrpSpPr>
            <a:grpSpLocks noChangeAspect="1"/>
          </p:cNvGrpSpPr>
          <p:nvPr/>
        </p:nvGrpSpPr>
        <p:grpSpPr>
          <a:xfrm>
            <a:off x="3322388" y="2271423"/>
            <a:ext cx="648000" cy="850343"/>
            <a:chOff x="5750525" y="2967398"/>
            <a:chExt cx="914400" cy="119992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FB89F1F-F6ED-4F80-109A-893D53180C6D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" name="Graphic 6" descr="Wheelbarrow">
                <a:extLst>
                  <a:ext uri="{FF2B5EF4-FFF2-40B4-BE49-F238E27FC236}">
                    <a16:creationId xmlns:a16="http://schemas.microsoft.com/office/drawing/2014/main" id="{98955282-0954-AEA2-E408-0B8C303D3D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F33DE05-5788-A654-E90E-CDD2BE8E77DF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2B3C415-7270-2C9B-5BB0-E1E446ADD1C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BCBA244-E565-B1BB-7B90-C6C87CF4B08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FA99D98-929C-CE69-B8CC-DDF4D7FA6BAF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2094C13-B387-631A-DC39-4FBE8468FA10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9981152-76F7-E40D-B73C-52A60808F87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0C1B64A-2F0B-3395-D612-FC6A703ECBE1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68D694A-0E16-A8BC-7F19-FFA9D943FFEB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4A40C56-0A25-47E0-94AD-4BE8F2CC827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7DD4297-510F-FE2F-C8B6-D1C1CAE88454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8AAA869-1197-8F1D-C675-9FC766E70AFF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52F0463-CB04-40E6-BE7E-47B0F3DA7F40}"/>
              </a:ext>
            </a:extLst>
          </p:cNvPr>
          <p:cNvSpPr txBox="1"/>
          <p:nvPr/>
        </p:nvSpPr>
        <p:spPr>
          <a:xfrm>
            <a:off x="3040909" y="6408521"/>
            <a:ext cx="317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93A2F6F-92CD-8627-4357-89CEEF23DD5B}"/>
              </a:ext>
            </a:extLst>
          </p:cNvPr>
          <p:cNvGrpSpPr>
            <a:grpSpLocks noChangeAspect="1"/>
          </p:cNvGrpSpPr>
          <p:nvPr/>
        </p:nvGrpSpPr>
        <p:grpSpPr>
          <a:xfrm>
            <a:off x="3474788" y="2423823"/>
            <a:ext cx="648000" cy="850343"/>
            <a:chOff x="5750525" y="2967398"/>
            <a:chExt cx="914400" cy="119992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FFB6AD-20E3-19DE-4793-590820341BB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31" name="Graphic 30" descr="Wheelbarrow">
                <a:extLst>
                  <a:ext uri="{FF2B5EF4-FFF2-40B4-BE49-F238E27FC236}">
                    <a16:creationId xmlns:a16="http://schemas.microsoft.com/office/drawing/2014/main" id="{FCB4C0C2-7645-CD98-30EE-B1F4DA709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0591972-B80F-89E8-6B3D-4B02AC138023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E534EE7-EB09-3797-3647-04E241A7526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843CF06-DF6B-3F0F-70CA-061304BB318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50343AB-2B01-8082-1885-C7855B3F256F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EABFD32-B432-05A0-7997-7221FFD2004C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2FD57AA-5E75-DDCE-4124-68B92F12AC7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C8F1C58-9A8E-B8FF-9836-5FD60AD3DDEB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E19250D-B7CC-F6B5-5D8A-ADBB01847BBE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66BC8C2-5500-81D7-4A4C-133F7A6C16DF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D7FAE04-1816-7C54-73DE-A7F67A14828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E289CB-64BC-FFF8-5B7D-BC5B006BF7A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5236E7D-7BF8-9368-08BF-BFD283C1B538}"/>
              </a:ext>
            </a:extLst>
          </p:cNvPr>
          <p:cNvGrpSpPr>
            <a:grpSpLocks noChangeAspect="1"/>
          </p:cNvGrpSpPr>
          <p:nvPr/>
        </p:nvGrpSpPr>
        <p:grpSpPr>
          <a:xfrm>
            <a:off x="3371195" y="2253353"/>
            <a:ext cx="648000" cy="850343"/>
            <a:chOff x="5750525" y="2967398"/>
            <a:chExt cx="914400" cy="119992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28DD5CF-81EC-8959-586F-331057D73F9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5" name="Graphic 44" descr="Wheelbarrow">
                <a:extLst>
                  <a:ext uri="{FF2B5EF4-FFF2-40B4-BE49-F238E27FC236}">
                    <a16:creationId xmlns:a16="http://schemas.microsoft.com/office/drawing/2014/main" id="{228358F1-E84E-277C-2772-4FE0C0C7D8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4B269C5-2F61-1F54-156B-55E4A1015DCE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F2D73E6-8CD2-A796-6D81-8BA124C15BB9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9ABB65EC-65A6-2E0B-D483-3DCDC4FFCE9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B71170D-763F-E7BD-98F6-1095AAE328CD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3378AF2-8FB7-BA38-5504-924BD1F5E15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92AD8B5-127E-A973-CA93-337FE340DF1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636F95F-1C5D-48FC-B340-C0639BA1782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07A45BC-AECB-1739-3B9E-B9D61A709CDF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BC2A9BB2-24AE-77E6-B58D-51B2C4BC2FD7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8199FC69-1C2E-D918-A717-6E6EC737426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0A04914-035C-28FD-E5C8-FB132BC0AD20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B49B293-84C4-2176-CA31-C1E6F8D82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28889" y="2455086"/>
            <a:ext cx="648000" cy="850343"/>
            <a:chOff x="5750525" y="2967398"/>
            <a:chExt cx="914400" cy="119992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6D7C794-88DC-D40F-D3C2-CA35096C540A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59" name="Graphic 58" descr="Wheelbarrow">
                <a:extLst>
                  <a:ext uri="{FF2B5EF4-FFF2-40B4-BE49-F238E27FC236}">
                    <a16:creationId xmlns:a16="http://schemas.microsoft.com/office/drawing/2014/main" id="{F654B931-C1B2-6D06-D64E-2832EE47EC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52FF099-A11D-B361-3AA6-DE0E423BEFBD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B5B4B68-1EF8-71B0-30B5-667A88FE984F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C52AA4EA-C340-42D3-EF1A-226FAD85267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B92FE64-60A1-C2D6-B6A0-9C7AE7D031FB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B3D7C79-54C6-7DCF-E7CF-FB6F408A45B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4BADED1-04E7-FE75-A507-4480AE1FAAB7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449BCA4-7A8A-CABF-9FED-076021DD050F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18D47FE-1121-5D0B-C776-55623CF42913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6FAF0E8-533E-D610-D5EA-608C98A5E587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63AEF016-F3F8-4BC8-C6AE-81E50F1048EA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F544C76-94F3-F5B7-F5A2-8ED00411CA22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83" name="Trapezium 82">
            <a:extLst>
              <a:ext uri="{FF2B5EF4-FFF2-40B4-BE49-F238E27FC236}">
                <a16:creationId xmlns:a16="http://schemas.microsoft.com/office/drawing/2014/main" id="{938D7176-B510-3C42-3453-3039647C6BE4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226914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1 L 0.02621 -0.00648 C 0.03055 -0.00741 0.03507 -0.00764 0.03941 -0.0088 C 0.0526 -0.0125 0.04166 -0.01227 0.05104 -0.01482 C 0.05451 -0.01574 0.05798 -0.01597 0.06146 -0.01667 C 0.06336 -0.01713 0.06527 -0.01829 0.06736 -0.01875 C 0.07517 -0.0206 0.08298 -0.0213 0.0908 -0.02269 C 0.09427 -0.02315 0.09774 -0.02407 0.10104 -0.02454 C 0.11736 -0.02407 0.1335 -0.02384 0.14965 -0.02269 C 0.15208 -0.02245 0.15451 -0.0213 0.15694 -0.0206 C 0.16302 -0.01921 0.17309 -0.01782 0.17899 -0.01667 C 0.19618 -0.01736 0.21336 -0.01759 0.23055 -0.01875 C 0.23975 -0.01921 0.23767 -0.02107 0.24531 -0.02269 C 0.24618 -0.02292 0.24722 -0.02269 0.24826 -0.02269 L 0.24826 -0.02245 L 0.24826 -0.02269 " pathEditMode="relative" rAng="0" ptsTypes="AAAAAAAAAAAAAAAA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1: Memory Access Patterns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5428"/>
            <a:ext cx="448964" cy="243972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443457" cy="3071057"/>
            <a:chOff x="808506" y="3253902"/>
            <a:chExt cx="9654682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8850313" cy="3169634"/>
              <a:chOff x="1612875" y="3118438"/>
              <a:chExt cx="8850313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8850313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8643892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5A9273E-F978-FEA0-A76D-FD908FD6DEC7}"/>
              </a:ext>
            </a:extLst>
          </p:cNvPr>
          <p:cNvGrpSpPr/>
          <p:nvPr/>
        </p:nvGrpSpPr>
        <p:grpSpPr>
          <a:xfrm>
            <a:off x="3005953" y="4557224"/>
            <a:ext cx="1731379" cy="1470589"/>
            <a:chOff x="3705782" y="4101600"/>
            <a:chExt cx="1731379" cy="1470589"/>
          </a:xfrm>
        </p:grpSpPr>
        <p:sp>
          <p:nvSpPr>
            <p:cNvPr id="158" name="Rounded Rectangle 157">
              <a:extLst>
                <a:ext uri="{FF2B5EF4-FFF2-40B4-BE49-F238E27FC236}">
                  <a16:creationId xmlns:a16="http://schemas.microsoft.com/office/drawing/2014/main" id="{0C44EF7F-EC22-C485-72C4-1D0A8EA3580B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217DF8B-6FE8-2FF1-E63D-470B0A39E3D3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FB0E6297-173F-4E16-3C67-4282D5013F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33804D42-4B30-4A88-6C52-F1F11522B94D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8A04597-80BE-A204-8AEF-1DBAB4A0AB3F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6B83327-0FCF-A954-4BE6-F2EC67C24F4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C824C8A-E0B1-9566-06FF-23FAC490B48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3E4F182-47DF-D3F8-106F-026A01A0EB6B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5B38FE67-C2CE-3CB5-09F9-B9B2344D5B92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0A94DBF-D68D-AFB8-78F7-4EDAE76F3DF9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7940CC0-5AF2-E106-42AB-B34E6F392877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CDB9277-7E5A-6E7B-77A1-37E339F6675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40B7A38D-8966-764D-4436-6F4A6E40473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EF5A2D1B-E113-000C-F34C-2412AA25BF2B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37175960-03F7-DB6E-C885-D128F287A1B4}"/>
              </a:ext>
            </a:extLst>
          </p:cNvPr>
          <p:cNvGrpSpPr/>
          <p:nvPr/>
        </p:nvGrpSpPr>
        <p:grpSpPr>
          <a:xfrm>
            <a:off x="4860082" y="4557224"/>
            <a:ext cx="1731379" cy="1470589"/>
            <a:chOff x="3705782" y="4101600"/>
            <a:chExt cx="1731379" cy="1470589"/>
          </a:xfrm>
        </p:grpSpPr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68A740F0-1843-F6E2-4DE1-49A866F85D8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2187DDE-2070-AEC0-07D3-3ADBC9B0983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B3E3CDE9-E3BA-01EC-A820-73ADC5CF8ACF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67F61A3B-293A-6421-D3EC-A567C47A531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559C972-9E50-4D56-DD88-85FAA4B8582B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DE494DD-F2A0-218D-783C-FD3A43D2DDE2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F5EF10EA-6D99-D3BB-B541-AF39FA4E5825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6F1E553-7AE0-3C36-73E8-09BD7C1B33C2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AFAB1114-3DE6-6E18-8BDE-08AF88B9E1AB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0C462CBD-D3DE-7C83-4433-B206D1128EB6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78BC6258-65A1-326F-3F0B-BC20BB75BAE1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1ACFAB7-C9C2-50A8-6E64-3FDCC6A69E61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343FB79-B159-10E6-45FF-D25B7E73AD56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75FB2AF3-2FD8-7431-B854-5EE71A7F50D8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696322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638337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C96C9-69CE-880B-B24E-903E69EE42B5}"/>
              </a:ext>
            </a:extLst>
          </p:cNvPr>
          <p:cNvSpPr txBox="1"/>
          <p:nvPr/>
        </p:nvSpPr>
        <p:spPr>
          <a:xfrm>
            <a:off x="3040909" y="6408521"/>
            <a:ext cx="317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D5EF8BB-7127-2FFB-B1D8-0449F4F2FF31}"/>
              </a:ext>
            </a:extLst>
          </p:cNvPr>
          <p:cNvGrpSpPr/>
          <p:nvPr/>
        </p:nvGrpSpPr>
        <p:grpSpPr>
          <a:xfrm>
            <a:off x="3339773" y="1514096"/>
            <a:ext cx="648000" cy="648001"/>
            <a:chOff x="5750525" y="3154451"/>
            <a:chExt cx="914400" cy="914400"/>
          </a:xfrm>
        </p:grpSpPr>
        <p:pic>
          <p:nvPicPr>
            <p:cNvPr id="9" name="Graphic 8" descr="Wheelbarrow">
              <a:extLst>
                <a:ext uri="{FF2B5EF4-FFF2-40B4-BE49-F238E27FC236}">
                  <a16:creationId xmlns:a16="http://schemas.microsoft.com/office/drawing/2014/main" id="{FDD47D24-7044-DD94-DA34-ED4D5019C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DF1AB55-A7F9-D951-BE44-F92B48D9F685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AECF5E-EADA-EFD9-4C1C-1AF533EC6A6E}"/>
              </a:ext>
            </a:extLst>
          </p:cNvPr>
          <p:cNvGrpSpPr/>
          <p:nvPr/>
        </p:nvGrpSpPr>
        <p:grpSpPr>
          <a:xfrm>
            <a:off x="3262456" y="1343621"/>
            <a:ext cx="648000" cy="648001"/>
            <a:chOff x="5750525" y="3154451"/>
            <a:chExt cx="914400" cy="914400"/>
          </a:xfrm>
        </p:grpSpPr>
        <p:pic>
          <p:nvPicPr>
            <p:cNvPr id="28" name="Graphic 27" descr="Wheelbarrow">
              <a:extLst>
                <a:ext uri="{FF2B5EF4-FFF2-40B4-BE49-F238E27FC236}">
                  <a16:creationId xmlns:a16="http://schemas.microsoft.com/office/drawing/2014/main" id="{07C37B78-63A2-AC80-876C-ADD7A702B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5D6BEA0-E34B-4B2D-C2B9-27706ADE5497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D45EA55-33C0-4948-B90D-D0555DDD637F}"/>
              </a:ext>
            </a:extLst>
          </p:cNvPr>
          <p:cNvGrpSpPr/>
          <p:nvPr/>
        </p:nvGrpSpPr>
        <p:grpSpPr>
          <a:xfrm>
            <a:off x="3546202" y="1302960"/>
            <a:ext cx="648000" cy="648001"/>
            <a:chOff x="5750525" y="3154451"/>
            <a:chExt cx="914400" cy="914400"/>
          </a:xfrm>
        </p:grpSpPr>
        <p:pic>
          <p:nvPicPr>
            <p:cNvPr id="31" name="Graphic 30" descr="Wheelbarrow">
              <a:extLst>
                <a:ext uri="{FF2B5EF4-FFF2-40B4-BE49-F238E27FC236}">
                  <a16:creationId xmlns:a16="http://schemas.microsoft.com/office/drawing/2014/main" id="{533C46F3-6A45-0F4C-C5A6-2F8DAB83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638E1FF-C6BA-2C51-ED24-0E2BDB36CBB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E07C6-9326-00CA-5298-94E15171A6CE}"/>
              </a:ext>
            </a:extLst>
          </p:cNvPr>
          <p:cNvGrpSpPr/>
          <p:nvPr/>
        </p:nvGrpSpPr>
        <p:grpSpPr>
          <a:xfrm>
            <a:off x="3426127" y="1559584"/>
            <a:ext cx="648000" cy="648001"/>
            <a:chOff x="5750525" y="3154451"/>
            <a:chExt cx="914400" cy="914400"/>
          </a:xfrm>
        </p:grpSpPr>
        <p:pic>
          <p:nvPicPr>
            <p:cNvPr id="34" name="Graphic 33" descr="Wheelbarrow">
              <a:extLst>
                <a:ext uri="{FF2B5EF4-FFF2-40B4-BE49-F238E27FC236}">
                  <a16:creationId xmlns:a16="http://schemas.microsoft.com/office/drawing/2014/main" id="{B152F571-5D92-586E-EFD3-1D5BED6E1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B42B232-BD7E-4589-EFF9-EA1EC849AB4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7" name="Trapezium 36">
            <a:extLst>
              <a:ext uri="{FF2B5EF4-FFF2-40B4-BE49-F238E27FC236}">
                <a16:creationId xmlns:a16="http://schemas.microsoft.com/office/drawing/2014/main" id="{9A89D83F-6615-89AD-B91E-6C9047B6975A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127474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922 C 0.06216 -0.01343 0.01893 -0.01922 0.10365 -0.01922 C 0.11598 -0.01922 0.12813 -0.01783 0.14046 -0.01713 C 0.14428 -0.01505 0.14809 -0.01274 0.15209 -0.01135 C 0.15417 -0.01042 0.15608 -0.00973 0.15799 -0.00926 C 0.16198 -0.00834 0.16598 -0.00787 0.1698 -0.00718 C 0.18178 -0.00834 0.19341 -0.00857 0.20504 -0.01135 C 0.20695 -0.01158 0.21337 -0.01389 0.21546 -0.01528 C 0.21945 -0.0176 0.22292 -0.0213 0.22709 -0.02315 C 0.23369 -0.02593 0.23021 -0.02408 0.2375 -0.02894 C 0.24653 -0.02825 0.25643 -0.02848 0.26546 -0.025 C 0.26841 -0.02408 0.27431 -0.02107 0.27431 -0.02107 " pathEditMode="relative" ptsTypes="AAAAAAAAAAA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1922 L 0.0243 -0.01899 C 0.06215 -0.01343 0.01892 -0.01922 0.10364 -0.01922 C 0.11597 -0.01922 0.12812 -0.01783 0.14045 -0.01713 C 0.14427 -0.01505 0.14809 -0.01274 0.15208 -0.01135 C 0.15416 -0.01042 0.15607 -0.00973 0.15798 -0.00926 C 0.16198 -0.00834 0.16597 -0.00787 0.16979 -0.00718 C 0.18177 -0.00834 0.1934 -0.00857 0.20503 -0.01135 C 0.20694 -0.01158 0.21337 -0.01389 0.21545 -0.01528 C 0.21944 -0.0176 0.22291 -0.0213 0.22708 -0.02315 C 0.23368 -0.02593 0.23021 -0.02408 0.2375 -0.02894 C 0.24653 -0.02825 0.25642 -0.02848 0.26545 -0.025 C 0.2684 -0.02408 0.2743 -0.02107 0.2743 -0.02084 " pathEditMode="relative" rAng="0" ptsTypes="AAAAAAAAAAAAA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1 L 0.02431 -0.01898 C 0.06216 -0.01343 0.01893 -0.01921 0.10365 -0.01921 C 0.11598 -0.01921 0.12813 -0.01783 0.14046 -0.01713 C 0.14427 -0.01505 0.14809 -0.01273 0.15209 -0.01134 C 0.15417 -0.01042 0.15608 -0.00972 0.15799 -0.00926 C 0.16198 -0.00833 0.16598 -0.00787 0.1698 -0.00718 C 0.18177 -0.00833 0.19341 -0.00857 0.20504 -0.01134 C 0.20695 -0.01158 0.21337 -0.01389 0.21546 -0.01528 C 0.21945 -0.01759 0.22292 -0.0213 0.22709 -0.02315 C 0.23368 -0.02593 0.23021 -0.02408 0.2375 -0.02894 C 0.24653 -0.02824 0.25643 -0.02847 0.26546 -0.025 C 0.26841 -0.02408 0.27431 -0.02107 0.27431 -0.02083 " pathEditMode="relative" rAng="0" ptsTypes="AAAAAAAAAAAAA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898 C 0.06215 -0.01343 0.01892 -0.01922 0.10365 -0.01922 C 0.11597 -0.01922 0.12812 -0.01783 0.14045 -0.01713 C 0.14427 -0.01505 0.14809 -0.01273 0.15208 -0.01135 C 0.15417 -0.01042 0.15608 -0.00973 0.15799 -0.00926 C 0.16198 -0.00834 0.16597 -0.00787 0.16979 -0.00718 C 0.18177 -0.00834 0.1934 -0.00857 0.20503 -0.01135 C 0.20694 -0.01158 0.21337 -0.01389 0.21545 -0.01528 C 0.21944 -0.0176 0.22292 -0.0213 0.22708 -0.02315 C 0.23368 -0.02593 0.23021 -0.02408 0.2375 -0.02894 C 0.24653 -0.02824 0.25642 -0.02848 0.26545 -0.025 C 0.2684 -0.02408 0.27431 -0.02107 0.27431 -0.02084 " pathEditMode="relative" rAng="0" ptsTypes="AAAAAAAAAAAAA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2: Network Characteristics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5428"/>
            <a:ext cx="448964" cy="243972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977617" cy="3071057"/>
            <a:chOff x="808506" y="3253902"/>
            <a:chExt cx="10265468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2" y="3253902"/>
              <a:ext cx="9303120" cy="3169634"/>
              <a:chOff x="1612872" y="3118438"/>
              <a:chExt cx="9303120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2" y="6051884"/>
                <a:ext cx="930312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089235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5373" y="6418463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1C3B68-0635-B8A1-2E7D-3D591F4F7E55}"/>
              </a:ext>
            </a:extLst>
          </p:cNvPr>
          <p:cNvGrpSpPr/>
          <p:nvPr/>
        </p:nvGrpSpPr>
        <p:grpSpPr>
          <a:xfrm>
            <a:off x="3339773" y="1514096"/>
            <a:ext cx="648000" cy="648001"/>
            <a:chOff x="5750525" y="3154451"/>
            <a:chExt cx="914400" cy="914400"/>
          </a:xfrm>
        </p:grpSpPr>
        <p:pic>
          <p:nvPicPr>
            <p:cNvPr id="12" name="Graphic 11" descr="Wheelbarrow">
              <a:extLst>
                <a:ext uri="{FF2B5EF4-FFF2-40B4-BE49-F238E27FC236}">
                  <a16:creationId xmlns:a16="http://schemas.microsoft.com/office/drawing/2014/main" id="{992D9A89-3B8D-B23C-D235-71C1DF94F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430191-D4C8-CF31-492E-A793875B479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5301BE-808B-0FF0-1431-10E47A65785F}"/>
              </a:ext>
            </a:extLst>
          </p:cNvPr>
          <p:cNvGrpSpPr/>
          <p:nvPr/>
        </p:nvGrpSpPr>
        <p:grpSpPr>
          <a:xfrm>
            <a:off x="3262456" y="1343621"/>
            <a:ext cx="648000" cy="648001"/>
            <a:chOff x="5750525" y="3154451"/>
            <a:chExt cx="914400" cy="914400"/>
          </a:xfrm>
        </p:grpSpPr>
        <p:pic>
          <p:nvPicPr>
            <p:cNvPr id="15" name="Graphic 14" descr="Wheelbarrow">
              <a:extLst>
                <a:ext uri="{FF2B5EF4-FFF2-40B4-BE49-F238E27FC236}">
                  <a16:creationId xmlns:a16="http://schemas.microsoft.com/office/drawing/2014/main" id="{1104FA3C-E439-DA65-B76C-8A5C700D1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9370C7D-0017-E3AE-F6ED-5243A42FF2A9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59A14D-B9FB-6D58-1E9D-3BCD20ED86EC}"/>
              </a:ext>
            </a:extLst>
          </p:cNvPr>
          <p:cNvGrpSpPr/>
          <p:nvPr/>
        </p:nvGrpSpPr>
        <p:grpSpPr>
          <a:xfrm>
            <a:off x="3546202" y="1302960"/>
            <a:ext cx="648000" cy="648001"/>
            <a:chOff x="5750525" y="3154451"/>
            <a:chExt cx="914400" cy="914400"/>
          </a:xfrm>
        </p:grpSpPr>
        <p:pic>
          <p:nvPicPr>
            <p:cNvPr id="25" name="Graphic 24" descr="Wheelbarrow">
              <a:extLst>
                <a:ext uri="{FF2B5EF4-FFF2-40B4-BE49-F238E27FC236}">
                  <a16:creationId xmlns:a16="http://schemas.microsoft.com/office/drawing/2014/main" id="{5386166C-E4A6-4571-3539-CB0757C19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94325A5-63EE-675B-55EB-64E427D33C8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5E87AF-3197-3DB5-D93F-F1857EE99F43}"/>
              </a:ext>
            </a:extLst>
          </p:cNvPr>
          <p:cNvGrpSpPr/>
          <p:nvPr/>
        </p:nvGrpSpPr>
        <p:grpSpPr>
          <a:xfrm>
            <a:off x="3426127" y="1559584"/>
            <a:ext cx="648000" cy="648001"/>
            <a:chOff x="5750525" y="3154451"/>
            <a:chExt cx="914400" cy="914400"/>
          </a:xfrm>
        </p:grpSpPr>
        <p:pic>
          <p:nvPicPr>
            <p:cNvPr id="28" name="Graphic 27" descr="Wheelbarrow">
              <a:extLst>
                <a:ext uri="{FF2B5EF4-FFF2-40B4-BE49-F238E27FC236}">
                  <a16:creationId xmlns:a16="http://schemas.microsoft.com/office/drawing/2014/main" id="{5E9CFF88-D0BC-C83F-93C4-1FE004C4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9CF9428-5D48-49F4-EAA0-80E008712583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0" name="Trapezium 29">
            <a:extLst>
              <a:ext uri="{FF2B5EF4-FFF2-40B4-BE49-F238E27FC236}">
                <a16:creationId xmlns:a16="http://schemas.microsoft.com/office/drawing/2014/main" id="{4311D1F1-5300-DCB5-7785-C15B921E6171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218324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922 C 0.06216 -0.01343 0.01893 -0.01922 0.10365 -0.01922 C 0.11598 -0.01922 0.12813 -0.01783 0.14046 -0.01713 C 0.14428 -0.01505 0.14809 -0.01274 0.15209 -0.01135 C 0.15417 -0.01042 0.15608 -0.00973 0.15799 -0.00926 C 0.16198 -0.00834 0.16598 -0.00787 0.1698 -0.00718 C 0.18178 -0.00834 0.19341 -0.00857 0.20504 -0.01135 C 0.20695 -0.01158 0.21337 -0.01389 0.21546 -0.01528 C 0.21945 -0.0176 0.22292 -0.0213 0.22709 -0.02315 C 0.23369 -0.02593 0.23021 -0.02408 0.2375 -0.02894 C 0.24653 -0.02825 0.25643 -0.02848 0.26546 -0.025 C 0.26841 -0.02408 0.27431 -0.02107 0.27431 -0.02107 " pathEditMode="relative" ptsTypes="AAAAAAAAAAA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1922 L 0.0243 -0.01899 C 0.06215 -0.01343 0.01892 -0.01922 0.10364 -0.01922 C 0.11597 -0.01922 0.12812 -0.01783 0.14045 -0.01713 C 0.14427 -0.01505 0.14809 -0.01274 0.15208 -0.01135 C 0.15416 -0.01042 0.15607 -0.00973 0.15798 -0.00926 C 0.16198 -0.00834 0.16597 -0.00787 0.16979 -0.00718 C 0.18177 -0.00834 0.1934 -0.00857 0.20503 -0.01135 C 0.20694 -0.01158 0.21337 -0.01389 0.21545 -0.01528 C 0.21944 -0.0176 0.22291 -0.0213 0.22708 -0.02315 C 0.23368 -0.02593 0.23021 -0.02408 0.2375 -0.02894 C 0.24653 -0.02825 0.25642 -0.02848 0.26545 -0.025 C 0.2684 -0.02408 0.2743 -0.02107 0.2743 -0.02084 " pathEditMode="relative" rAng="0" ptsTypes="AAAAAAAAAAA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1 L 0.02431 -0.01898 C 0.06216 -0.01343 0.01893 -0.01921 0.10365 -0.01921 C 0.11598 -0.01921 0.12813 -0.01783 0.14046 -0.01713 C 0.14427 -0.01505 0.14809 -0.01273 0.15209 -0.01134 C 0.15417 -0.01042 0.15608 -0.00972 0.15799 -0.00926 C 0.16198 -0.00833 0.16598 -0.00787 0.1698 -0.00718 C 0.18177 -0.00833 0.19341 -0.00857 0.20504 -0.01134 C 0.20695 -0.01158 0.21337 -0.01389 0.21546 -0.01528 C 0.21945 -0.01759 0.22292 -0.0213 0.22709 -0.02315 C 0.23368 -0.02593 0.23021 -0.02408 0.2375 -0.02894 C 0.24653 -0.02824 0.25643 -0.02847 0.26546 -0.025 C 0.26841 -0.02408 0.27431 -0.02107 0.27431 -0.02083 " pathEditMode="relative" rAng="0" ptsTypes="AAAAAAAAAAAAA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898 C 0.06215 -0.01343 0.01892 -0.01922 0.10365 -0.01922 C 0.11597 -0.01922 0.12812 -0.01783 0.14045 -0.01713 C 0.14427 -0.01505 0.14809 -0.01273 0.15208 -0.01135 C 0.15417 -0.01042 0.15608 -0.00973 0.15799 -0.00926 C 0.16198 -0.00834 0.16597 -0.00787 0.16979 -0.00718 C 0.18177 -0.00834 0.1934 -0.00857 0.20503 -0.01135 C 0.20694 -0.01158 0.21337 -0.01389 0.21545 -0.01528 C 0.21944 -0.0176 0.22292 -0.0213 0.22708 -0.02315 C 0.23368 -0.02593 0.23021 -0.02408 0.2375 -0.02894 C 0.24653 -0.02824 0.25642 -0.02848 0.26545 -0.025 C 0.2684 -0.02408 0.27431 -0.02107 0.27431 -0.02084 " pathEditMode="relative" rAng="0" ptsTypes="AAAAAAAAAAAAA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2: Network Characteristics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H="1" flipV="1">
            <a:off x="1535321" y="2224546"/>
            <a:ext cx="3410854" cy="247060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71423"/>
            <a:ext cx="4171390" cy="233115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977617" cy="3071057"/>
            <a:chOff x="808506" y="3253902"/>
            <a:chExt cx="10265468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2" y="3253902"/>
              <a:ext cx="9303120" cy="3169634"/>
              <a:chOff x="1612872" y="3118438"/>
              <a:chExt cx="9303120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2" y="6051884"/>
                <a:ext cx="930312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089235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494617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385666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5373" y="6418463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A18946-1E45-46F0-AED5-967E08319114}"/>
              </a:ext>
            </a:extLst>
          </p:cNvPr>
          <p:cNvSpPr txBox="1"/>
          <p:nvPr/>
        </p:nvSpPr>
        <p:spPr>
          <a:xfrm>
            <a:off x="4763058" y="6440627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31D77D-E754-04B5-FAA4-537A03BBE985}"/>
              </a:ext>
            </a:extLst>
          </p:cNvPr>
          <p:cNvGrpSpPr>
            <a:grpSpLocks noChangeAspect="1"/>
          </p:cNvGrpSpPr>
          <p:nvPr/>
        </p:nvGrpSpPr>
        <p:grpSpPr>
          <a:xfrm>
            <a:off x="3322388" y="2271423"/>
            <a:ext cx="648000" cy="850343"/>
            <a:chOff x="5750525" y="2967398"/>
            <a:chExt cx="914400" cy="119992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BB58672-86D5-0E92-073E-65A0D17ABD0E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2" name="Graphic 11" descr="Wheelbarrow">
                <a:extLst>
                  <a:ext uri="{FF2B5EF4-FFF2-40B4-BE49-F238E27FC236}">
                    <a16:creationId xmlns:a16="http://schemas.microsoft.com/office/drawing/2014/main" id="{23A05F1A-2E3F-B059-7D9F-9E0CE8FB70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22F5781-4252-67E3-D77C-45D2B95CA4D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BAF02E8-1BCE-57F3-89BB-4ABAAD308189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8F60147-5723-AD42-C039-5860C1E13BBB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B6FC270-5455-7438-201F-FFD6B216DB6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DD5F6DA-277C-3D3D-7029-4C8258D575C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FFC2999-67D8-319B-8DD1-ADCBCE0EB2E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7BCFAD4-D516-984F-4F74-952C64793C83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E9381F2-0971-906A-59CD-2ECC8B6E2A7D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6986AE1-F9BA-7F81-2A0D-B5A3D40C17E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A5E8048-3358-5DDC-F22B-CD5DF09CDF5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D9002CA-7FFD-A3E9-8082-10827A95DE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7440AF-86D5-72DB-1B6F-76A5BB71BEED}"/>
              </a:ext>
            </a:extLst>
          </p:cNvPr>
          <p:cNvGrpSpPr>
            <a:grpSpLocks noChangeAspect="1"/>
          </p:cNvGrpSpPr>
          <p:nvPr/>
        </p:nvGrpSpPr>
        <p:grpSpPr>
          <a:xfrm>
            <a:off x="3474788" y="2423823"/>
            <a:ext cx="648000" cy="850343"/>
            <a:chOff x="5750525" y="2967398"/>
            <a:chExt cx="914400" cy="119992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3B87873-37E7-41E6-6F51-93478B33689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33" name="Graphic 32" descr="Wheelbarrow">
                <a:extLst>
                  <a:ext uri="{FF2B5EF4-FFF2-40B4-BE49-F238E27FC236}">
                    <a16:creationId xmlns:a16="http://schemas.microsoft.com/office/drawing/2014/main" id="{20B36837-4981-DF33-E2B3-2046B1D26A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5980397-91EB-B041-CB1B-EDE7943354E4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41E4603-C148-8BF3-AA9B-00974D2EC2C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675A75F-67E8-D365-B9B2-356CB715BB9B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D6C022FA-13B3-79D3-372B-839B09001657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8CA9CC0-DB5B-7EB1-51FF-8B206DACB585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C2EF00E-2A01-5418-15EF-3195A333975E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CB13B16-C0EB-F4A2-17F3-FD2A51F1DDA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6C1BD21-9694-B8D6-C99B-904C91437B48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414CFF9-EB0B-445D-B595-DC2AE19DCE8B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8201FE7-0393-705F-41DD-00E11711DAC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623EA87-7160-33C0-115C-45D44820EC4F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7CDD571-12BD-23CD-337F-98BC727857C3}"/>
              </a:ext>
            </a:extLst>
          </p:cNvPr>
          <p:cNvGrpSpPr>
            <a:grpSpLocks noChangeAspect="1"/>
          </p:cNvGrpSpPr>
          <p:nvPr/>
        </p:nvGrpSpPr>
        <p:grpSpPr>
          <a:xfrm>
            <a:off x="3371195" y="2253353"/>
            <a:ext cx="648000" cy="850343"/>
            <a:chOff x="5750525" y="2967398"/>
            <a:chExt cx="914400" cy="11999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1B641B2-9424-3005-D013-4E2AF605F965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7" name="Graphic 46" descr="Wheelbarrow">
                <a:extLst>
                  <a:ext uri="{FF2B5EF4-FFF2-40B4-BE49-F238E27FC236}">
                    <a16:creationId xmlns:a16="http://schemas.microsoft.com/office/drawing/2014/main" id="{AA612F4B-D50F-D57E-2CE5-43B36FC4CE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052FEBE-0919-13A6-3E09-66E43945CC07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17777F8-BB5D-3D9D-6F99-CB9EAC4D8CD0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4B05983-2CBE-A8D4-2098-C228A979DF69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5D75F3A-0448-79E4-80EB-C732366C0473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F42A2A81-0B0E-43F2-D772-B043D7D04524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1600EA0-F410-FEDF-62A0-3A354E1BF0B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7EBC5B7-C03E-10CE-6D59-E961597F9429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9FFAADE-282E-E39D-5810-36D28EE5EB17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CC05DDC-0E33-D0DD-D4AF-997B4CB94FD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09DCF90-AA3F-FE08-1F32-B9F5BB2C242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10A5A62-D1ED-0A70-20AD-956359221D7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84DDFAE-7955-A889-4D7C-6748AE7AFF90}"/>
              </a:ext>
            </a:extLst>
          </p:cNvPr>
          <p:cNvGrpSpPr>
            <a:grpSpLocks noChangeAspect="1"/>
          </p:cNvGrpSpPr>
          <p:nvPr/>
        </p:nvGrpSpPr>
        <p:grpSpPr>
          <a:xfrm>
            <a:off x="3328889" y="2455086"/>
            <a:ext cx="648000" cy="850343"/>
            <a:chOff x="5750525" y="2967398"/>
            <a:chExt cx="914400" cy="119992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756AE26-7A97-CB59-AB80-74FDFD7E38E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61" name="Graphic 60" descr="Wheelbarrow">
                <a:extLst>
                  <a:ext uri="{FF2B5EF4-FFF2-40B4-BE49-F238E27FC236}">
                    <a16:creationId xmlns:a16="http://schemas.microsoft.com/office/drawing/2014/main" id="{E1F85FF5-17A5-5365-A21C-524CD4AB4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2411944E-28BE-8200-C10F-5E78B22064AC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8355322-D83A-98AC-67B8-CBF994417136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8AF502D1-80BA-11EE-2641-A905ED273494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43774B3-981A-FD44-7FD9-DD9B335064F2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A5CEA76-50BB-A1C5-CA4B-7376CFCC27E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ADC9A100-DFD6-6FD3-294A-1C6AEFCA75C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118150E8-6054-3376-6F83-44E22E7920D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A5F079A-4224-0DEC-20BE-25C19A4DB9B5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FDD3F3E4-3A31-AEAF-1D40-7ADBE6E47100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603AB8C3-0592-C3AE-B7F9-68F08911382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8E0D1F4-B8AC-316C-3296-18CCA803D557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80" name="Trapezium 79">
            <a:extLst>
              <a:ext uri="{FF2B5EF4-FFF2-40B4-BE49-F238E27FC236}">
                <a16:creationId xmlns:a16="http://schemas.microsoft.com/office/drawing/2014/main" id="{FB651D50-E585-A1D5-F884-EB2F28101679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410263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1 L 0.02621 -0.00648 C 0.03055 -0.00741 0.03507 -0.00764 0.03941 -0.0088 C 0.0526 -0.0125 0.04166 -0.01227 0.05104 -0.01482 C 0.05451 -0.01574 0.05798 -0.01597 0.06146 -0.01667 C 0.06336 -0.01713 0.06527 -0.01829 0.06736 -0.01875 C 0.07517 -0.0206 0.08298 -0.0213 0.0908 -0.02269 C 0.09427 -0.02315 0.09774 -0.02407 0.10104 -0.02454 C 0.11736 -0.02407 0.1335 -0.02384 0.14965 -0.02269 C 0.15208 -0.02245 0.15451 -0.0213 0.15694 -0.0206 C 0.16302 -0.01921 0.17309 -0.01782 0.17899 -0.01667 C 0.19618 -0.01736 0.21336 -0.01759 0.23055 -0.01875 C 0.23975 -0.01921 0.23767 -0.02107 0.24531 -0.02269 C 0.24618 -0.02292 0.24722 -0.02269 0.24826 -0.02269 L 0.24826 -0.02245 L 0.24826 -0.02269 " pathEditMode="relative" rAng="0" ptsTypes="AAAAAAAAAAAAAAAA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Monolithic vs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B22F8D-8526-DDC7-08BA-A0C116BDF8CF}"/>
              </a:ext>
            </a:extLst>
          </p:cNvPr>
          <p:cNvSpPr/>
          <p:nvPr/>
        </p:nvSpPr>
        <p:spPr>
          <a:xfrm>
            <a:off x="391579" y="1632217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3050F-8B78-2F74-CBC2-CD6178F093FB}"/>
              </a:ext>
            </a:extLst>
          </p:cNvPr>
          <p:cNvGrpSpPr/>
          <p:nvPr/>
        </p:nvGrpSpPr>
        <p:grpSpPr>
          <a:xfrm>
            <a:off x="560850" y="1757901"/>
            <a:ext cx="891169" cy="1355198"/>
            <a:chOff x="2496567" y="2056915"/>
            <a:chExt cx="891169" cy="1355198"/>
          </a:xfrm>
        </p:grpSpPr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4AE43AF9-97B5-D235-CA2F-6DE958DE5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DA2332-D56F-9B88-FBC9-8CCC95C187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CA96ADB-555B-13BA-B0C1-CB13E581DE0F}"/>
              </a:ext>
            </a:extLst>
          </p:cNvPr>
          <p:cNvSpPr/>
          <p:nvPr/>
        </p:nvSpPr>
        <p:spPr>
          <a:xfrm>
            <a:off x="2041703" y="1632217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B4B012-E56D-34B9-7B01-490DBB8E409B}"/>
              </a:ext>
            </a:extLst>
          </p:cNvPr>
          <p:cNvGrpSpPr/>
          <p:nvPr/>
        </p:nvGrpSpPr>
        <p:grpSpPr>
          <a:xfrm>
            <a:off x="2210974" y="1757901"/>
            <a:ext cx="891169" cy="1355198"/>
            <a:chOff x="2496567" y="2056915"/>
            <a:chExt cx="891169" cy="1355198"/>
          </a:xfrm>
        </p:grpSpPr>
        <p:pic>
          <p:nvPicPr>
            <p:cNvPr id="18" name="Graphic 17" descr="Processor">
              <a:extLst>
                <a:ext uri="{FF2B5EF4-FFF2-40B4-BE49-F238E27FC236}">
                  <a16:creationId xmlns:a16="http://schemas.microsoft.com/office/drawing/2014/main" id="{09EED05B-DEDD-6FDD-984A-D55DD513D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6F5BE7F-B39A-AB9A-2FEB-CCDDEE597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A97D8BB-684B-B565-21E3-61EA5FA429F4}"/>
              </a:ext>
            </a:extLst>
          </p:cNvPr>
          <p:cNvSpPr/>
          <p:nvPr/>
        </p:nvSpPr>
        <p:spPr>
          <a:xfrm>
            <a:off x="1295451" y="3547456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B8FE51-5CFD-708B-458C-EDE39962F674}"/>
              </a:ext>
            </a:extLst>
          </p:cNvPr>
          <p:cNvGrpSpPr/>
          <p:nvPr/>
        </p:nvGrpSpPr>
        <p:grpSpPr>
          <a:xfrm>
            <a:off x="1464722" y="3673140"/>
            <a:ext cx="891169" cy="1355198"/>
            <a:chOff x="2496567" y="2056915"/>
            <a:chExt cx="891169" cy="1355198"/>
          </a:xfrm>
        </p:grpSpPr>
        <p:pic>
          <p:nvPicPr>
            <p:cNvPr id="23" name="Graphic 22" descr="Processor">
              <a:extLst>
                <a:ext uri="{FF2B5EF4-FFF2-40B4-BE49-F238E27FC236}">
                  <a16:creationId xmlns:a16="http://schemas.microsoft.com/office/drawing/2014/main" id="{9B8F8473-7892-5F1F-607F-0F40A0E46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D1A7A4A-3149-6C84-2E3F-CD3516E97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27" name="Right Arrow 26">
            <a:extLst>
              <a:ext uri="{FF2B5EF4-FFF2-40B4-BE49-F238E27FC236}">
                <a16:creationId xmlns:a16="http://schemas.microsoft.com/office/drawing/2014/main" id="{8BC8CE1D-4CA9-22BC-B80F-1893E3A9EEE1}"/>
              </a:ext>
            </a:extLst>
          </p:cNvPr>
          <p:cNvSpPr/>
          <p:nvPr/>
        </p:nvSpPr>
        <p:spPr>
          <a:xfrm>
            <a:off x="3439572" y="3178160"/>
            <a:ext cx="701234" cy="522411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D8E678-6E32-D97E-950F-D1C8E0F57594}"/>
              </a:ext>
            </a:extLst>
          </p:cNvPr>
          <p:cNvSpPr/>
          <p:nvPr/>
        </p:nvSpPr>
        <p:spPr>
          <a:xfrm>
            <a:off x="4785320" y="1846034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31" name="Graphic 30" descr="Processor">
            <a:extLst>
              <a:ext uri="{FF2B5EF4-FFF2-40B4-BE49-F238E27FC236}">
                <a16:creationId xmlns:a16="http://schemas.microsoft.com/office/drawing/2014/main" id="{1095A838-6CA0-DC8C-EAD9-2C110B108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4150" y="1887840"/>
            <a:ext cx="839051" cy="839051"/>
          </a:xfrm>
          <a:prstGeom prst="rect">
            <a:avLst/>
          </a:prstGeom>
        </p:spPr>
      </p:pic>
      <p:sp>
        <p:nvSpPr>
          <p:cNvPr id="33" name="Cloud 32">
            <a:extLst>
              <a:ext uri="{FF2B5EF4-FFF2-40B4-BE49-F238E27FC236}">
                <a16:creationId xmlns:a16="http://schemas.microsoft.com/office/drawing/2014/main" id="{A391ECE9-1F5D-4493-BA10-248D338CB334}"/>
              </a:ext>
            </a:extLst>
          </p:cNvPr>
          <p:cNvSpPr>
            <a:spLocks noChangeAspect="1"/>
          </p:cNvSpPr>
          <p:nvPr/>
        </p:nvSpPr>
        <p:spPr>
          <a:xfrm>
            <a:off x="5790929" y="2891813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C6420F-A311-E9E0-421A-13476C2B44BC}"/>
              </a:ext>
            </a:extLst>
          </p:cNvPr>
          <p:cNvSpPr/>
          <p:nvPr/>
        </p:nvSpPr>
        <p:spPr>
          <a:xfrm>
            <a:off x="4233528" y="3803347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6E60003-7648-DE64-3936-FC9FCABF1E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4339735" y="4005151"/>
            <a:ext cx="891169" cy="370442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99D18E75-4EE2-0DA7-B8DF-97E5180E3B91}"/>
              </a:ext>
            </a:extLst>
          </p:cNvPr>
          <p:cNvSpPr/>
          <p:nvPr/>
        </p:nvSpPr>
        <p:spPr>
          <a:xfrm>
            <a:off x="6333454" y="1623078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63" name="Graphic 62" descr="Processor">
            <a:extLst>
              <a:ext uri="{FF2B5EF4-FFF2-40B4-BE49-F238E27FC236}">
                <a16:creationId xmlns:a16="http://schemas.microsoft.com/office/drawing/2014/main" id="{F9B596F9-C4EC-2DCA-50D9-02834E9C4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2284" y="1664884"/>
            <a:ext cx="839051" cy="839051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19998236-F9B3-A38D-3A92-9417EF1A378E}"/>
              </a:ext>
            </a:extLst>
          </p:cNvPr>
          <p:cNvSpPr/>
          <p:nvPr/>
        </p:nvSpPr>
        <p:spPr>
          <a:xfrm>
            <a:off x="7834540" y="1797138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67" name="Graphic 66" descr="Processor">
            <a:extLst>
              <a:ext uri="{FF2B5EF4-FFF2-40B4-BE49-F238E27FC236}">
                <a16:creationId xmlns:a16="http://schemas.microsoft.com/office/drawing/2014/main" id="{2070B2BB-8805-2DDE-0A3D-340ABA488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3370" y="1838944"/>
            <a:ext cx="839051" cy="839051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512B0C0F-A13F-98E7-0E2E-F6EC8BC7A1E1}"/>
              </a:ext>
            </a:extLst>
          </p:cNvPr>
          <p:cNvSpPr/>
          <p:nvPr/>
        </p:nvSpPr>
        <p:spPr>
          <a:xfrm>
            <a:off x="7871546" y="3960499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79438973-1DF8-2D8F-96B4-BFE8B70496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7977753" y="4162303"/>
            <a:ext cx="891169" cy="370442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8B2865C0-1C2D-98F7-EFB5-1AF332E3E154}"/>
              </a:ext>
            </a:extLst>
          </p:cNvPr>
          <p:cNvSpPr/>
          <p:nvPr/>
        </p:nvSpPr>
        <p:spPr>
          <a:xfrm>
            <a:off x="6663118" y="4579604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5DBA598-79FB-A35A-2A1A-7F1F687006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6769325" y="4781408"/>
            <a:ext cx="891169" cy="370442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2F0D5B67-D8F8-0E0C-04BE-202ABEDE3F9C}"/>
              </a:ext>
            </a:extLst>
          </p:cNvPr>
          <p:cNvSpPr/>
          <p:nvPr/>
        </p:nvSpPr>
        <p:spPr>
          <a:xfrm>
            <a:off x="5436601" y="4204793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A2594F97-E311-D15B-2EEC-0EBF3719E2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5542808" y="4406597"/>
            <a:ext cx="891169" cy="370442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4F39490-318D-B66E-D007-BA253BE9098B}"/>
              </a:ext>
            </a:extLst>
          </p:cNvPr>
          <p:cNvCxnSpPr>
            <a:cxnSpLocks/>
          </p:cNvCxnSpPr>
          <p:nvPr/>
        </p:nvCxnSpPr>
        <p:spPr>
          <a:xfrm>
            <a:off x="5353808" y="2768378"/>
            <a:ext cx="631226" cy="44228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96FCB78-0BBE-5A54-9DB1-CF1F139DC0AC}"/>
              </a:ext>
            </a:extLst>
          </p:cNvPr>
          <p:cNvCxnSpPr>
            <a:cxnSpLocks/>
            <a:stCxn id="46" idx="0"/>
            <a:endCxn id="33" idx="2"/>
          </p:cNvCxnSpPr>
          <p:nvPr/>
        </p:nvCxnSpPr>
        <p:spPr>
          <a:xfrm flipV="1">
            <a:off x="4781961" y="3439365"/>
            <a:ext cx="1016053" cy="36398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C2861E7-333F-075B-C951-0FE494226E50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5985034" y="3803346"/>
            <a:ext cx="192353" cy="40144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4E97404-E600-F691-7A1B-7BE8CFCDE3F3}"/>
              </a:ext>
            </a:extLst>
          </p:cNvPr>
          <p:cNvCxnSpPr>
            <a:cxnSpLocks/>
            <a:stCxn id="72" idx="0"/>
            <a:endCxn id="33" idx="1"/>
          </p:cNvCxnSpPr>
          <p:nvPr/>
        </p:nvCxnSpPr>
        <p:spPr>
          <a:xfrm flipH="1" flipV="1">
            <a:off x="6933026" y="3985751"/>
            <a:ext cx="278525" cy="59385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C9CA03C-416F-045C-8566-4F6A7175F08D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7759984" y="3700571"/>
            <a:ext cx="659995" cy="25992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9BBA55A-CEBA-9B37-B2B9-1EA1E0857B6F}"/>
              </a:ext>
            </a:extLst>
          </p:cNvPr>
          <p:cNvCxnSpPr>
            <a:cxnSpLocks/>
            <a:stCxn id="33" idx="3"/>
            <a:endCxn id="63" idx="2"/>
          </p:cNvCxnSpPr>
          <p:nvPr/>
        </p:nvCxnSpPr>
        <p:spPr>
          <a:xfrm flipH="1" flipV="1">
            <a:off x="6831810" y="2503935"/>
            <a:ext cx="101216" cy="4504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7146577-BC5B-6570-DA43-1FE27CB9C6DC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7977753" y="2677995"/>
            <a:ext cx="355143" cy="43510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606EB09-344F-7E5A-3B94-5F99CDF65FB6}"/>
              </a:ext>
            </a:extLst>
          </p:cNvPr>
          <p:cNvSpPr txBox="1"/>
          <p:nvPr/>
        </p:nvSpPr>
        <p:spPr>
          <a:xfrm>
            <a:off x="4966913" y="5587456"/>
            <a:ext cx="34201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t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hanks to recent advances in network technologies</a:t>
            </a:r>
          </a:p>
        </p:txBody>
      </p:sp>
    </p:spTree>
    <p:extLst>
      <p:ext uri="{BB962C8B-B14F-4D97-AF65-F5344CB8AC3E}">
        <p14:creationId xmlns:p14="http://schemas.microsoft.com/office/powerpoint/2010/main" val="256225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3" grpId="0" animBg="1"/>
      <p:bldP spid="46" grpId="0" animBg="1"/>
      <p:bldP spid="60" grpId="0" animBg="1"/>
      <p:bldP spid="64" grpId="0" animBg="1"/>
      <p:bldP spid="68" grpId="0" animBg="1"/>
      <p:bldP spid="72" grpId="0" animBg="1"/>
      <p:bldP spid="76" grpId="0" animBg="1"/>
      <p:bldP spid="104" grpId="0"/>
      <p:bldP spid="104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3: Data Compressibility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7" y="1927608"/>
                <a:ext cx="90119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sp>
        <p:nvSpPr>
          <p:cNvPr id="107" name="Trapezium 106">
            <a:extLst>
              <a:ext uri="{FF2B5EF4-FFF2-40B4-BE49-F238E27FC236}">
                <a16:creationId xmlns:a16="http://schemas.microsoft.com/office/drawing/2014/main" id="{1D32B423-15B6-9896-455B-177ED06C9980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84430" y="2243750"/>
            <a:ext cx="461656" cy="2451401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991064" cy="3071057"/>
            <a:chOff x="808506" y="3253902"/>
            <a:chExt cx="10280844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9311353" cy="3169634"/>
              <a:chOff x="1612875" y="3118438"/>
              <a:chExt cx="9311353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9311353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104611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3193" y="6412390"/>
            <a:ext cx="3213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data compressibility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61398-A576-3225-19E5-101FE8A9EE2C}"/>
              </a:ext>
            </a:extLst>
          </p:cNvPr>
          <p:cNvSpPr txBox="1"/>
          <p:nvPr/>
        </p:nvSpPr>
        <p:spPr>
          <a:xfrm>
            <a:off x="1555349" y="6002741"/>
            <a:ext cx="818512" cy="352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000" dirty="0">
                <a:latin typeface="Avenir Medium" panose="02000503020000020003" pitchFamily="2" charset="0"/>
              </a:rPr>
              <a:t>app1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EC63905-BED6-CFDB-78A2-CE99486A705E}"/>
              </a:ext>
            </a:extLst>
          </p:cNvPr>
          <p:cNvGrpSpPr>
            <a:grpSpLocks noChangeAspect="1"/>
          </p:cNvGrpSpPr>
          <p:nvPr/>
        </p:nvGrpSpPr>
        <p:grpSpPr>
          <a:xfrm>
            <a:off x="3575193" y="2374200"/>
            <a:ext cx="648000" cy="850343"/>
            <a:chOff x="5750525" y="2967398"/>
            <a:chExt cx="914400" cy="1199926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A2CEA44-B3A2-C4BE-EE47-AE5524454067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62" name="Graphic 61" descr="Wheelbarrow">
                <a:extLst>
                  <a:ext uri="{FF2B5EF4-FFF2-40B4-BE49-F238E27FC236}">
                    <a16:creationId xmlns:a16="http://schemas.microsoft.com/office/drawing/2014/main" id="{9DC5546E-39D7-2918-5415-7C072CE2D9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2182C207-9EB5-0A86-B391-5F5B7D7582F6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C1E841BF-6E7C-1E19-3721-2D4505F0FA50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8E583107-EE0E-24FC-0A78-CCCABB0CCF07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E292435E-60A7-96EB-2AA5-CE9100AB2BFE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BA0D111D-5A72-4F3C-8CE6-02C1580A837C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FF10D34A-B3D0-1D02-78D8-EF9932D7F26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022CB2A-6138-3A04-E69F-BF6A463A18C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80283837-CD00-2B9F-7E56-D4D98011F4F1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32556281-09F4-DFA4-C3BE-775A1BC96349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B9D19CA-5FAA-13D4-8BC2-AB74B4A6459A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1CD45E4-1852-C2C7-82F2-439D5AF6F4EA}"/>
              </a:ext>
            </a:extLst>
          </p:cNvPr>
          <p:cNvGrpSpPr>
            <a:grpSpLocks noChangeAspect="1"/>
          </p:cNvGrpSpPr>
          <p:nvPr/>
        </p:nvGrpSpPr>
        <p:grpSpPr>
          <a:xfrm>
            <a:off x="3595752" y="2232693"/>
            <a:ext cx="648000" cy="850343"/>
            <a:chOff x="5750525" y="2967398"/>
            <a:chExt cx="914400" cy="119992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7144A5-B05C-9670-29E5-785F5BAEF16D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6" name="Graphic 15" descr="Wheelbarrow">
                <a:extLst>
                  <a:ext uri="{FF2B5EF4-FFF2-40B4-BE49-F238E27FC236}">
                    <a16:creationId xmlns:a16="http://schemas.microsoft.com/office/drawing/2014/main" id="{BA39A4AE-B75E-D4B0-E869-5512C820B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D3329BB-8DD4-BCC6-63C8-C4549E9350B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D32A0485-7851-D6CE-EB76-C1883C41A43F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33CC397-5259-A73D-9D1A-5B7B46C9A64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FC174E5E-EAEC-1DCE-5E2A-E478F0829C8B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E42E55FD-964E-BDE1-5C83-AE39C872E4FD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281749ED-64C0-D87A-19F6-813C9453DB7D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B51ECA43-F4AD-4ABC-91BA-8A818E09012C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D570C42-34BE-D043-E059-78DC38D46DBF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27C2ADA6-DA37-4F9A-93CF-7C4CE3506CA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AC2A1CD-4561-C58F-2380-F265A54C6138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53AA0DC-284F-FC84-BEC0-1B21C9568D60}"/>
              </a:ext>
            </a:extLst>
          </p:cNvPr>
          <p:cNvGrpSpPr>
            <a:grpSpLocks noChangeAspect="1"/>
          </p:cNvGrpSpPr>
          <p:nvPr/>
        </p:nvGrpSpPr>
        <p:grpSpPr>
          <a:xfrm>
            <a:off x="3515774" y="2202044"/>
            <a:ext cx="648000" cy="850343"/>
            <a:chOff x="5750525" y="2967398"/>
            <a:chExt cx="914400" cy="1199926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B67391B-152B-A9A5-25AA-332199ED4DDD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01" name="Graphic 100" descr="Wheelbarrow">
                <a:extLst>
                  <a:ext uri="{FF2B5EF4-FFF2-40B4-BE49-F238E27FC236}">
                    <a16:creationId xmlns:a16="http://schemas.microsoft.com/office/drawing/2014/main" id="{74056892-B1C8-360B-9DF7-53FD3B43AF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BAEBB341-E6FB-8F2B-6B37-4129102345C5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DEF4886A-95F3-D72A-01FC-DEF42345F37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01D4CC1B-63D9-A4D8-21F9-3A11A3D3EB64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9B71773D-3697-91C6-6001-B406202D8FD6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F0F3DB40-A697-E07F-3FE8-2D26C3AB64A6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0E591E24-695A-6DE3-58D3-A10A03C491F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9D45C05E-9860-3484-F4A9-1F1481F724C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3CCB1298-B92A-2519-D79D-197C333BE5B9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CC794B82-9113-E8CF-C065-97B73E4A89C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C2F1ED9-40EE-38F9-AE92-EB10E4D69492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F39A6C7-83DC-24FE-AB25-DD311F959897}"/>
              </a:ext>
            </a:extLst>
          </p:cNvPr>
          <p:cNvGrpSpPr>
            <a:grpSpLocks noChangeAspect="1"/>
          </p:cNvGrpSpPr>
          <p:nvPr/>
        </p:nvGrpSpPr>
        <p:grpSpPr>
          <a:xfrm>
            <a:off x="3613831" y="2168220"/>
            <a:ext cx="648000" cy="850343"/>
            <a:chOff x="5750525" y="2967398"/>
            <a:chExt cx="914400" cy="1199926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E53F895F-815A-42EB-6086-D6DDB1035652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35" name="Graphic 134" descr="Wheelbarrow">
                <a:extLst>
                  <a:ext uri="{FF2B5EF4-FFF2-40B4-BE49-F238E27FC236}">
                    <a16:creationId xmlns:a16="http://schemas.microsoft.com/office/drawing/2014/main" id="{9CF2D0B9-D7BF-871A-22D5-37DBCABC8B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0B1A071D-91F5-0D5C-BC50-0F4D5C4043A1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0025256A-0C2C-7752-1982-385D02AD2BE7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917114A-CFEE-B656-753C-A40BEDC287AB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13EFD2D9-50BF-912D-084C-185745949D0C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7401CD3D-1086-35F4-DA77-64D41557F84E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6F67995-D72D-9208-4561-60E4F206C14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A64808E8-8496-0F0A-6977-69A2752ED7DC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B63B1ABC-1482-9B1B-6E4D-90EEEC18409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2EA37C38-C34F-E8C4-89EF-1F5B6E55316A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78A3424-6682-3F3B-442F-5590E417EE5A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B1AB1CBB-DDE5-B271-5CEC-263974F3FA81}"/>
              </a:ext>
            </a:extLst>
          </p:cNvPr>
          <p:cNvGrpSpPr>
            <a:grpSpLocks noChangeAspect="1"/>
          </p:cNvGrpSpPr>
          <p:nvPr/>
        </p:nvGrpSpPr>
        <p:grpSpPr>
          <a:xfrm>
            <a:off x="3515732" y="2182837"/>
            <a:ext cx="648000" cy="850343"/>
            <a:chOff x="5750525" y="2967398"/>
            <a:chExt cx="914400" cy="1199926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1CDC2974-899C-1AB5-B68A-AAD3700C214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48" name="Graphic 147" descr="Wheelbarrow">
                <a:extLst>
                  <a:ext uri="{FF2B5EF4-FFF2-40B4-BE49-F238E27FC236}">
                    <a16:creationId xmlns:a16="http://schemas.microsoft.com/office/drawing/2014/main" id="{1C1370B6-E867-4331-7AC6-430E78424F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B5C79DAF-70B3-8C6C-754E-285030D3B8B9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291EEE21-1B53-5037-BEA3-7059DE8F89D7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EE93E1CC-84AA-2FC7-B2AE-E11277ECB93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3EDD59A6-31B5-039A-6573-B133AF2C68D2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2781A051-85DF-175B-62C4-DAC706FB6DF0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29ED998C-6B02-6A16-E0F9-8E4EF38633B9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BBCC1C7D-83D0-0F5C-9C0D-2A26B148A9DD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424B68DC-213B-B627-2A7B-B70D591A64D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3E1B9251-4213-2CBB-2D29-44999894F8CF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30610F3B-419A-DCE9-4E01-1371B9F0F70C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</p:spTree>
    <p:extLst>
      <p:ext uri="{BB962C8B-B14F-4D97-AF65-F5344CB8AC3E}">
        <p14:creationId xmlns:p14="http://schemas.microsoft.com/office/powerpoint/2010/main" val="46212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2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3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3: Data Compressibility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7" y="1927608"/>
                <a:ext cx="90119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sp>
        <p:nvSpPr>
          <p:cNvPr id="107" name="Trapezium 106">
            <a:extLst>
              <a:ext uri="{FF2B5EF4-FFF2-40B4-BE49-F238E27FC236}">
                <a16:creationId xmlns:a16="http://schemas.microsoft.com/office/drawing/2014/main" id="{1D32B423-15B6-9896-455B-177ED06C9980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H="1" flipV="1">
            <a:off x="1535321" y="2224546"/>
            <a:ext cx="3410854" cy="247060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84430" y="2243750"/>
            <a:ext cx="4184082" cy="235882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9004511" cy="3071057"/>
            <a:chOff x="808506" y="3253902"/>
            <a:chExt cx="10296220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9303120" cy="3169634"/>
              <a:chOff x="1612875" y="3118438"/>
              <a:chExt cx="9303120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930312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119987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3193" y="6412390"/>
            <a:ext cx="3213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data compressibility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61398-A576-3225-19E5-101FE8A9EE2C}"/>
              </a:ext>
            </a:extLst>
          </p:cNvPr>
          <p:cNvSpPr txBox="1"/>
          <p:nvPr/>
        </p:nvSpPr>
        <p:spPr>
          <a:xfrm>
            <a:off x="1555349" y="6002741"/>
            <a:ext cx="818512" cy="352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000" dirty="0">
                <a:latin typeface="Avenir Medium" panose="02000503020000020003" pitchFamily="2" charset="0"/>
              </a:rPr>
              <a:t>app1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532762-A375-70BE-1575-B05A0C661004}"/>
              </a:ext>
            </a:extLst>
          </p:cNvPr>
          <p:cNvSpPr txBox="1"/>
          <p:nvPr/>
        </p:nvSpPr>
        <p:spPr>
          <a:xfrm>
            <a:off x="5423944" y="6005358"/>
            <a:ext cx="818512" cy="352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000" dirty="0">
                <a:latin typeface="Avenir Medium" panose="02000503020000020003" pitchFamily="2" charset="0"/>
              </a:rPr>
              <a:t>app2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721F69-8E25-7834-B965-A9556790AEE6}"/>
              </a:ext>
            </a:extLst>
          </p:cNvPr>
          <p:cNvGrpSpPr/>
          <p:nvPr/>
        </p:nvGrpSpPr>
        <p:grpSpPr>
          <a:xfrm>
            <a:off x="4946175" y="4560132"/>
            <a:ext cx="1731379" cy="1470589"/>
            <a:chOff x="3705782" y="4101600"/>
            <a:chExt cx="1731379" cy="147058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A50F926-2F7C-425F-AA84-4B018F683B3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26BF24B-09AC-ED4C-7F71-78681124FA99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8F7C08B4-8D66-48D6-F291-4ECF022B1262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CD5C9BD7-4A88-75F1-C598-3A8778F1B71D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5AEE18F-DE28-A680-7A51-CD3CC92D842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86D0A73-D830-67F0-66F6-7C2C23EC525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CE8A168E-583A-AE66-02D1-0FEA7F641BBB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2364C18-4332-57A5-A377-CED0A55D2058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AD2015A-0277-F5C7-A51A-DA68661D893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2B699885-F18B-1525-BD60-2148E1EBA7E5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5F6A9354-1F07-C166-DF22-3119690BFA51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9FE3402-347F-587F-E856-ECFF5615DE53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9AC5D5B9-E045-57FF-9316-50C093B1F506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3C04D724-45C3-D0CE-E42D-C6703216A4A6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0499D8D6-EE9B-7FCB-AFAE-5E2B180E66A6}"/>
              </a:ext>
            </a:extLst>
          </p:cNvPr>
          <p:cNvSpPr txBox="1"/>
          <p:nvPr/>
        </p:nvSpPr>
        <p:spPr>
          <a:xfrm>
            <a:off x="4763058" y="6440627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data compressibility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5325FA7-73A5-BA58-FCE1-1ABF812A6CFB}"/>
              </a:ext>
            </a:extLst>
          </p:cNvPr>
          <p:cNvGrpSpPr/>
          <p:nvPr/>
        </p:nvGrpSpPr>
        <p:grpSpPr>
          <a:xfrm>
            <a:off x="3339773" y="1514096"/>
            <a:ext cx="648000" cy="648001"/>
            <a:chOff x="5750525" y="3154451"/>
            <a:chExt cx="914400" cy="914400"/>
          </a:xfrm>
        </p:grpSpPr>
        <p:pic>
          <p:nvPicPr>
            <p:cNvPr id="124" name="Graphic 123" descr="Wheelbarrow">
              <a:extLst>
                <a:ext uri="{FF2B5EF4-FFF2-40B4-BE49-F238E27FC236}">
                  <a16:creationId xmlns:a16="http://schemas.microsoft.com/office/drawing/2014/main" id="{5BBB9AAD-EB0D-2DE9-1131-D7A5CDFA6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07BFB331-1863-2F2D-F5A9-BF14B8A58D18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FEC4338-580A-9249-113B-4F1901DA6A60}"/>
              </a:ext>
            </a:extLst>
          </p:cNvPr>
          <p:cNvGrpSpPr/>
          <p:nvPr/>
        </p:nvGrpSpPr>
        <p:grpSpPr>
          <a:xfrm>
            <a:off x="3262456" y="1343621"/>
            <a:ext cx="648000" cy="648001"/>
            <a:chOff x="5750525" y="3154451"/>
            <a:chExt cx="914400" cy="914400"/>
          </a:xfrm>
        </p:grpSpPr>
        <p:pic>
          <p:nvPicPr>
            <p:cNvPr id="128" name="Graphic 127" descr="Wheelbarrow">
              <a:extLst>
                <a:ext uri="{FF2B5EF4-FFF2-40B4-BE49-F238E27FC236}">
                  <a16:creationId xmlns:a16="http://schemas.microsoft.com/office/drawing/2014/main" id="{A1EB3341-C23C-2A0D-2B54-639FF246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7AA265E1-A477-88D4-140B-AC2339D16542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9F7D2B9-5DD7-857E-EB7A-8E309FE7DB65}"/>
              </a:ext>
            </a:extLst>
          </p:cNvPr>
          <p:cNvGrpSpPr/>
          <p:nvPr/>
        </p:nvGrpSpPr>
        <p:grpSpPr>
          <a:xfrm>
            <a:off x="3546202" y="1302960"/>
            <a:ext cx="648000" cy="648001"/>
            <a:chOff x="5750525" y="3154451"/>
            <a:chExt cx="914400" cy="914400"/>
          </a:xfrm>
        </p:grpSpPr>
        <p:pic>
          <p:nvPicPr>
            <p:cNvPr id="131" name="Graphic 130" descr="Wheelbarrow">
              <a:extLst>
                <a:ext uri="{FF2B5EF4-FFF2-40B4-BE49-F238E27FC236}">
                  <a16:creationId xmlns:a16="http://schemas.microsoft.com/office/drawing/2014/main" id="{C85BC619-A7D6-DA89-9717-0CA1CD97F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1DC8DB4-E3B5-9C51-9E34-98DDB49C4ED2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B5283DD0-4093-BB69-4B5F-A8B9E8FBA85F}"/>
              </a:ext>
            </a:extLst>
          </p:cNvPr>
          <p:cNvGrpSpPr/>
          <p:nvPr/>
        </p:nvGrpSpPr>
        <p:grpSpPr>
          <a:xfrm>
            <a:off x="3426127" y="1559584"/>
            <a:ext cx="648000" cy="648001"/>
            <a:chOff x="5750525" y="3154451"/>
            <a:chExt cx="914400" cy="914400"/>
          </a:xfrm>
        </p:grpSpPr>
        <p:pic>
          <p:nvPicPr>
            <p:cNvPr id="134" name="Graphic 133" descr="Wheelbarrow">
              <a:extLst>
                <a:ext uri="{FF2B5EF4-FFF2-40B4-BE49-F238E27FC236}">
                  <a16:creationId xmlns:a16="http://schemas.microsoft.com/office/drawing/2014/main" id="{AFBA2D9C-85FB-25D0-BB90-B7F63DE51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4F57B9A2-CAFB-A9E1-D76E-F3940B2BB48A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23327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922 C 0.06216 -0.01343 0.01893 -0.01922 0.10365 -0.01922 C 0.11598 -0.01922 0.12813 -0.01783 0.14046 -0.01713 C 0.14428 -0.01505 0.14809 -0.01274 0.15209 -0.01135 C 0.15417 -0.01042 0.15608 -0.00973 0.15799 -0.00926 C 0.16198 -0.00834 0.16598 -0.00787 0.1698 -0.00718 C 0.18178 -0.00834 0.19341 -0.00857 0.20504 -0.01135 C 0.20695 -0.01158 0.21337 -0.01389 0.21546 -0.01528 C 0.21945 -0.0176 0.22292 -0.0213 0.22709 -0.02315 C 0.23369 -0.02593 0.23021 -0.02408 0.2375 -0.02894 C 0.24653 -0.02825 0.25643 -0.02848 0.26546 -0.025 C 0.26841 -0.02408 0.27431 -0.02107 0.27431 -0.02107 " pathEditMode="relative" ptsTypes="AAAAAAAAAAAAA">
                                      <p:cBhvr>
                                        <p:cTn id="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1922 L 0.0243 -0.01899 C 0.06215 -0.01343 0.01892 -0.01922 0.10364 -0.01922 C 0.11597 -0.01922 0.12812 -0.01783 0.14045 -0.01713 C 0.14427 -0.01505 0.14809 -0.01274 0.15208 -0.01135 C 0.15416 -0.01042 0.15607 -0.00973 0.15798 -0.00926 C 0.16198 -0.00834 0.16597 -0.00787 0.16979 -0.00718 C 0.18177 -0.00834 0.1934 -0.00857 0.20503 -0.01135 C 0.20694 -0.01158 0.21337 -0.01389 0.21545 -0.01528 C 0.21944 -0.0176 0.22291 -0.0213 0.22708 -0.02315 C 0.23368 -0.02593 0.23021 -0.02408 0.2375 -0.02894 C 0.24653 -0.02825 0.25642 -0.02848 0.26545 -0.025 C 0.2684 -0.02408 0.2743 -0.02107 0.2743 -0.02084 " pathEditMode="relative" rAng="0" ptsTypes="AAAAAAAAAAAAA">
                                      <p:cBhvr>
                                        <p:cTn id="1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1 L 0.02431 -0.01898 C 0.06216 -0.01343 0.01893 -0.01921 0.10365 -0.01921 C 0.11598 -0.01921 0.12813 -0.01783 0.14046 -0.01713 C 0.14427 -0.01505 0.14809 -0.01273 0.15209 -0.01134 C 0.15417 -0.01042 0.15608 -0.00972 0.15799 -0.00926 C 0.16198 -0.00833 0.16598 -0.00787 0.1698 -0.00718 C 0.18177 -0.00833 0.19341 -0.00857 0.20504 -0.01134 C 0.20695 -0.01158 0.21337 -0.01389 0.21546 -0.01528 C 0.21945 -0.01759 0.22292 -0.0213 0.22709 -0.02315 C 0.23368 -0.02593 0.23021 -0.02408 0.2375 -0.02894 C 0.24653 -0.02824 0.25643 -0.02847 0.26546 -0.025 C 0.26841 -0.02408 0.27431 -0.02107 0.27431 -0.02083 " pathEditMode="relative" rAng="0" ptsTypes="AAAAAAAAAAAAA">
                                      <p:cBhvr>
                                        <p:cTn id="2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898 C 0.06215 -0.01343 0.01892 -0.01922 0.10365 -0.01922 C 0.11597 -0.01922 0.12812 -0.01783 0.14045 -0.01713 C 0.14427 -0.01505 0.14809 -0.01273 0.15208 -0.01135 C 0.15417 -0.01042 0.15608 -0.00973 0.15799 -0.00926 C 0.16198 -0.00834 0.16597 -0.00787 0.16979 -0.00718 C 0.18177 -0.00834 0.1934 -0.00857 0.20503 -0.01135 C 0.20694 -0.01158 0.21337 -0.01389 0.21545 -0.01528 C 0.21944 -0.0176 0.22292 -0.0213 0.22708 -0.02315 C 0.23368 -0.02593 0.23021 -0.02408 0.2375 -0.02894 C 0.24653 -0.02824 0.25642 -0.02848 0.26545 -0.025 C 0.2684 -0.02408 0.27431 -0.02107 0.27431 -0.02084 " pathEditMode="relative" rAng="0" ptsTypes="AAAAAAAAAAAAA">
                                      <p:cBhvr>
                                        <p:cTn id="2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E5DA762-D864-2044-71E6-B8B138D002C2}"/>
              </a:ext>
            </a:extLst>
          </p:cNvPr>
          <p:cNvSpPr/>
          <p:nvPr/>
        </p:nvSpPr>
        <p:spPr>
          <a:xfrm>
            <a:off x="701001" y="967410"/>
            <a:ext cx="1295439" cy="399002"/>
          </a:xfrm>
          <a:prstGeom prst="roundRect">
            <a:avLst/>
          </a:prstGeom>
          <a:noFill/>
          <a:ln w="508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015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199511" y="4050193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1.95x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701001" y="967410"/>
            <a:ext cx="1295439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40064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199511" y="4050193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1.29x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3063201" y="967410"/>
            <a:ext cx="2148879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35687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5625070" y="967410"/>
            <a:ext cx="1861580" cy="399002"/>
          </a:xfrm>
          <a:prstGeom prst="roundRect">
            <a:avLst/>
          </a:prstGeom>
          <a:noFill/>
          <a:ln w="508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20EB0A-E61C-34C5-BAC2-F0B69FAC86A6}"/>
              </a:ext>
            </a:extLst>
          </p:cNvPr>
          <p:cNvSpPr/>
          <p:nvPr/>
        </p:nvSpPr>
        <p:spPr>
          <a:xfrm>
            <a:off x="724617" y="1344571"/>
            <a:ext cx="2479869" cy="399002"/>
          </a:xfrm>
          <a:prstGeom prst="roundRect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72CB5-779B-6688-8F25-ED7F1330F79D}"/>
              </a:ext>
            </a:extLst>
          </p:cNvPr>
          <p:cNvSpPr txBox="1"/>
          <p:nvPr/>
        </p:nvSpPr>
        <p:spPr>
          <a:xfrm>
            <a:off x="7807930" y="4259133"/>
            <a:ext cx="944489" cy="830997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1</a:t>
            </a:r>
            <a:r>
              <a:rPr lang="en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.</a:t>
            </a:r>
            <a:r>
              <a:rPr lang="el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0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9</a:t>
            </a:r>
            <a:r>
              <a:rPr lang="en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x</a:t>
            </a:r>
          </a:p>
          <a:p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venir Medium" panose="02000503020000020003" pitchFamily="2" charset="0"/>
              </a:rPr>
              <a:t>0</a:t>
            </a:r>
            <a:r>
              <a:rPr lang="en-GR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venir Medium" panose="02000503020000020003" pitchFamily="2" charset="0"/>
              </a:rPr>
              <a:t>.95x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0977D7B-383E-7536-B6F2-901FE7FC604F}"/>
              </a:ext>
            </a:extLst>
          </p:cNvPr>
          <p:cNvSpPr/>
          <p:nvPr/>
        </p:nvSpPr>
        <p:spPr>
          <a:xfrm>
            <a:off x="2042163" y="2223117"/>
            <a:ext cx="610801" cy="3682714"/>
          </a:xfrm>
          <a:prstGeom prst="roundRect">
            <a:avLst>
              <a:gd name="adj" fmla="val 7037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D8B69-B1D8-F70E-2387-F77288DB39B1}"/>
              </a:ext>
            </a:extLst>
          </p:cNvPr>
          <p:cNvSpPr txBox="1"/>
          <p:nvPr/>
        </p:nvSpPr>
        <p:spPr>
          <a:xfrm>
            <a:off x="1014177" y="2554626"/>
            <a:ext cx="1120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2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B45D5-D72A-B407-F2D3-11932F1CCA1A}"/>
              </a:ext>
            </a:extLst>
          </p:cNvPr>
          <p:cNvSpPr txBox="1"/>
          <p:nvPr/>
        </p:nvSpPr>
        <p:spPr>
          <a:xfrm rot="16200000">
            <a:off x="275482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11.7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004639" y="4305300"/>
            <a:ext cx="944489" cy="461665"/>
          </a:xfrm>
          <a:prstGeom prst="rect">
            <a:avLst/>
          </a:prstGeom>
          <a:solidFill>
            <a:srgbClr val="FFFFFF">
              <a:alpha val="56078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venir Medium" panose="02000503020000020003" pitchFamily="2" charset="0"/>
              </a:rPr>
              <a:t>1.53</a:t>
            </a:r>
            <a:r>
              <a:rPr lang="en-GR" sz="2400" dirty="0">
                <a:solidFill>
                  <a:schemeClr val="accent1"/>
                </a:solidFill>
                <a:latin typeface="Avenir Medium" panose="02000503020000020003" pitchFamily="2" charset="0"/>
              </a:rPr>
              <a:t>x</a:t>
            </a:r>
            <a:endParaRPr lang="el-GR" sz="2400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20EB0A-E61C-34C5-BAC2-F0B69FAC86A6}"/>
              </a:ext>
            </a:extLst>
          </p:cNvPr>
          <p:cNvSpPr/>
          <p:nvPr/>
        </p:nvSpPr>
        <p:spPr>
          <a:xfrm>
            <a:off x="3189938" y="1366412"/>
            <a:ext cx="2418382" cy="399002"/>
          </a:xfrm>
          <a:prstGeom prst="round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8278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B45D5-D72A-B407-F2D3-11932F1CCA1A}"/>
              </a:ext>
            </a:extLst>
          </p:cNvPr>
          <p:cNvSpPr txBox="1"/>
          <p:nvPr/>
        </p:nvSpPr>
        <p:spPr>
          <a:xfrm rot="16200000">
            <a:off x="275482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11.7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FBA66BF-5156-D303-5330-6268BF8A4F59}"/>
              </a:ext>
            </a:extLst>
          </p:cNvPr>
          <p:cNvSpPr/>
          <p:nvPr/>
        </p:nvSpPr>
        <p:spPr>
          <a:xfrm>
            <a:off x="5669280" y="1348410"/>
            <a:ext cx="1508760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6962A-F8D6-6F9A-C807-951F0D0390CE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performs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best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in real-world applications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2891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Data Access Costs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0230E76-9E6F-E552-941A-104BC1564A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356756"/>
              </p:ext>
            </p:extLst>
          </p:nvPr>
        </p:nvGraphicFramePr>
        <p:xfrm>
          <a:off x="-2" y="967410"/>
          <a:ext cx="8937938" cy="530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096736-BAFC-FF73-70E5-C5544ED141FB}"/>
              </a:ext>
            </a:extLst>
          </p:cNvPr>
          <p:cNvCxnSpPr>
            <a:cxnSpLocks/>
          </p:cNvCxnSpPr>
          <p:nvPr/>
        </p:nvCxnSpPr>
        <p:spPr>
          <a:xfrm>
            <a:off x="8245128" y="1680882"/>
            <a:ext cx="0" cy="3996168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B746498-B043-35E7-54D3-0745B72348A6}"/>
              </a:ext>
            </a:extLst>
          </p:cNvPr>
          <p:cNvSpPr/>
          <p:nvPr/>
        </p:nvSpPr>
        <p:spPr>
          <a:xfrm>
            <a:off x="931654" y="1483743"/>
            <a:ext cx="2329132" cy="4750629"/>
          </a:xfrm>
          <a:prstGeom prst="roundRect">
            <a:avLst>
              <a:gd name="adj" fmla="val 7037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C4A4B0-D666-B10B-0BB1-5984F0FD6AAD}"/>
              </a:ext>
            </a:extLst>
          </p:cNvPr>
          <p:cNvCxnSpPr>
            <a:cxnSpLocks/>
          </p:cNvCxnSpPr>
          <p:nvPr/>
        </p:nvCxnSpPr>
        <p:spPr>
          <a:xfrm>
            <a:off x="2499647" y="1680882"/>
            <a:ext cx="0" cy="340071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AB69079-58A5-EF39-6BE8-A6BE90F6E393}"/>
              </a:ext>
            </a:extLst>
          </p:cNvPr>
          <p:cNvSpPr txBox="1"/>
          <p:nvPr/>
        </p:nvSpPr>
        <p:spPr>
          <a:xfrm>
            <a:off x="2982015" y="6408521"/>
            <a:ext cx="317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Data Access Costs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0230E76-9E6F-E552-941A-104BC1564A78}"/>
              </a:ext>
            </a:extLst>
          </p:cNvPr>
          <p:cNvGraphicFramePr>
            <a:graphicFrameLocks/>
          </p:cNvGraphicFramePr>
          <p:nvPr/>
        </p:nvGraphicFramePr>
        <p:xfrm>
          <a:off x="-2" y="967410"/>
          <a:ext cx="8937938" cy="530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096736-BAFC-FF73-70E5-C5544ED141FB}"/>
              </a:ext>
            </a:extLst>
          </p:cNvPr>
          <p:cNvCxnSpPr>
            <a:cxnSpLocks/>
          </p:cNvCxnSpPr>
          <p:nvPr/>
        </p:nvCxnSpPr>
        <p:spPr>
          <a:xfrm>
            <a:off x="8245128" y="1680882"/>
            <a:ext cx="0" cy="3996168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3AB8FB4-683C-3EFD-61B3-8419F83E67D4}"/>
              </a:ext>
            </a:extLst>
          </p:cNvPr>
          <p:cNvSpPr/>
          <p:nvPr/>
        </p:nvSpPr>
        <p:spPr>
          <a:xfrm>
            <a:off x="3251916" y="1483743"/>
            <a:ext cx="1716896" cy="4750629"/>
          </a:xfrm>
          <a:prstGeom prst="roundRect">
            <a:avLst>
              <a:gd name="adj" fmla="val 7037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8518F3-C619-DF31-F829-2E1B7F6102C5}"/>
              </a:ext>
            </a:extLst>
          </p:cNvPr>
          <p:cNvCxnSpPr>
            <a:cxnSpLocks/>
          </p:cNvCxnSpPr>
          <p:nvPr/>
        </p:nvCxnSpPr>
        <p:spPr>
          <a:xfrm>
            <a:off x="4037162" y="1680882"/>
            <a:ext cx="0" cy="1597156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31746F-F49B-5B3C-1568-32B75FC56395}"/>
              </a:ext>
            </a:extLst>
          </p:cNvPr>
          <p:cNvCxnSpPr>
            <a:cxnSpLocks/>
          </p:cNvCxnSpPr>
          <p:nvPr/>
        </p:nvCxnSpPr>
        <p:spPr>
          <a:xfrm>
            <a:off x="4155056" y="1680882"/>
            <a:ext cx="0" cy="1027812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9B52CC5-5C8F-919B-0DFE-17B3773C00E9}"/>
              </a:ext>
            </a:extLst>
          </p:cNvPr>
          <p:cNvCxnSpPr>
            <a:cxnSpLocks/>
          </p:cNvCxnSpPr>
          <p:nvPr/>
        </p:nvCxnSpPr>
        <p:spPr>
          <a:xfrm>
            <a:off x="4275826" y="1680882"/>
            <a:ext cx="0" cy="1993971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50CD750-C07A-3A37-9023-BD5F1C98FA8C}"/>
              </a:ext>
            </a:extLst>
          </p:cNvPr>
          <p:cNvSpPr txBox="1"/>
          <p:nvPr/>
        </p:nvSpPr>
        <p:spPr>
          <a:xfrm>
            <a:off x="2625355" y="6408521"/>
            <a:ext cx="3893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medium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3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Utilization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19D53E-F0B9-5204-C8ED-1DC392D05995}"/>
              </a:ext>
            </a:extLst>
          </p:cNvPr>
          <p:cNvGrpSpPr/>
          <p:nvPr/>
        </p:nvGrpSpPr>
        <p:grpSpPr>
          <a:xfrm>
            <a:off x="391579" y="2159181"/>
            <a:ext cx="1229710" cy="1571508"/>
            <a:chOff x="391579" y="2159181"/>
            <a:chExt cx="1229710" cy="15715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13ADF2-1AAE-B78C-427F-5A9F185BCA7F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EC84874-D090-108A-C567-99738E8FB28A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13" name="Graphic 12" descr="Processor">
                <a:extLst>
                  <a:ext uri="{FF2B5EF4-FFF2-40B4-BE49-F238E27FC236}">
                    <a16:creationId xmlns:a16="http://schemas.microsoft.com/office/drawing/2014/main" id="{191FC84C-A1D2-719A-19AD-54E30DF91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8E97B06-F850-B464-3793-8B51704378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C1661D-889E-A7CC-45EB-6FF5BD910B68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D56E53-7ECE-8D5A-A4E9-8EF661BA6451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935449-A14B-0A77-BF19-F5C4B21F264B}"/>
              </a:ext>
            </a:extLst>
          </p:cNvPr>
          <p:cNvGrpSpPr/>
          <p:nvPr/>
        </p:nvGrpSpPr>
        <p:grpSpPr>
          <a:xfrm>
            <a:off x="819352" y="2282045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E148279-EF1F-00F6-E603-CED0E967348A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2A893B9-56B3-CC40-BDB5-DA7AF7709A29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F5F4487-BF02-3D70-30D1-68B2D2A8656C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8114CE0-8B5F-699E-C076-83D99825E96E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7C764A3-9A2F-6E09-604B-25BF6C9771A5}"/>
              </a:ext>
            </a:extLst>
          </p:cNvPr>
          <p:cNvGrpSpPr/>
          <p:nvPr/>
        </p:nvGrpSpPr>
        <p:grpSpPr>
          <a:xfrm>
            <a:off x="1165573" y="2926363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D0D91CA-D185-8DC0-5A8B-CD9B70115523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A9943B1-56CA-BA3B-922F-3C314BF1F10C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9BF2DDB-FAF9-7274-8AFE-1B4B7963A5CC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900E3AD-8881-38BD-8789-91124EA7CB61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9E25CDA-4FAA-E331-C3C3-71334A9C5814}"/>
              </a:ext>
            </a:extLst>
          </p:cNvPr>
          <p:cNvGrpSpPr/>
          <p:nvPr/>
        </p:nvGrpSpPr>
        <p:grpSpPr>
          <a:xfrm>
            <a:off x="2025210" y="2153425"/>
            <a:ext cx="1229710" cy="1571508"/>
            <a:chOff x="391579" y="2159181"/>
            <a:chExt cx="1229710" cy="157150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1F8BABD-4E8D-9D5A-B6A1-C51F23B7D5C6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1D90467-BDB3-E853-AADB-BB9E8DE25428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38" name="Graphic 37" descr="Processor">
                <a:extLst>
                  <a:ext uri="{FF2B5EF4-FFF2-40B4-BE49-F238E27FC236}">
                    <a16:creationId xmlns:a16="http://schemas.microsoft.com/office/drawing/2014/main" id="{73997F75-4614-4E52-B625-8F4E97C24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54DBBBE-8CED-4815-12A7-30EB59B44C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C64E352-FF6C-6637-D6E5-035B07F5A2EE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15C9ED-5CC5-87E3-4789-4936B72C9D85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6A4AFC8-759E-FFF7-1058-688AC6B5B2E2}"/>
              </a:ext>
            </a:extLst>
          </p:cNvPr>
          <p:cNvGrpSpPr/>
          <p:nvPr/>
        </p:nvGrpSpPr>
        <p:grpSpPr>
          <a:xfrm>
            <a:off x="2452983" y="2276289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AFD848A-D0A1-B65E-DE51-EFFB5A2724D6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FC95668-E728-D959-B500-10F6DAE74D13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AD39504-E55D-5AE6-3CD4-A62505BCA251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FAB89F9-CE52-B4A0-B83B-36F21BB50E94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9EF24D8-F4E5-9CFF-914E-8263772227CE}"/>
              </a:ext>
            </a:extLst>
          </p:cNvPr>
          <p:cNvGrpSpPr/>
          <p:nvPr/>
        </p:nvGrpSpPr>
        <p:grpSpPr>
          <a:xfrm>
            <a:off x="2799204" y="2920607"/>
            <a:ext cx="182278" cy="720000"/>
            <a:chOff x="3162327" y="1870004"/>
            <a:chExt cx="182278" cy="720000"/>
          </a:xfrm>
          <a:solidFill>
            <a:schemeClr val="accent1"/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24AA1F4-3D2F-ED02-B378-6AC1B4E1F0BB}"/>
                </a:ext>
              </a:extLst>
            </p:cNvPr>
            <p:cNvSpPr/>
            <p:nvPr/>
          </p:nvSpPr>
          <p:spPr>
            <a:xfrm>
              <a:off x="3164605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69CD9A9-D334-932E-3D91-9EB2EB772BEF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60CF382-6F85-35E6-8E0A-BB4A6E2EB9C5}"/>
                </a:ext>
              </a:extLst>
            </p:cNvPr>
            <p:cNvSpPr/>
            <p:nvPr/>
          </p:nvSpPr>
          <p:spPr>
            <a:xfrm>
              <a:off x="3164605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5493768-5EAB-4F05-516C-D835123771F1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FB91A05-7C6A-8048-7AFD-39DA450B1FD9}"/>
              </a:ext>
            </a:extLst>
          </p:cNvPr>
          <p:cNvGrpSpPr/>
          <p:nvPr/>
        </p:nvGrpSpPr>
        <p:grpSpPr>
          <a:xfrm>
            <a:off x="1223273" y="4361464"/>
            <a:ext cx="1229710" cy="1571508"/>
            <a:chOff x="391579" y="2159181"/>
            <a:chExt cx="1229710" cy="1571508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8B1468B-1ED4-3BA3-5DAD-8CF84470DD2C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530AFFD-9A52-E591-272D-98B4D925ED4C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55" name="Graphic 54" descr="Processor">
                <a:extLst>
                  <a:ext uri="{FF2B5EF4-FFF2-40B4-BE49-F238E27FC236}">
                    <a16:creationId xmlns:a16="http://schemas.microsoft.com/office/drawing/2014/main" id="{4DFFA987-D9CD-2F62-F3AC-2658BE7C2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641888D1-5029-7B29-9E37-F6D01FB254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56ECC1E-D842-5CA5-9255-0BF86FA33B6E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59AD72F-38EC-D5E9-BAA6-7F96C5C964D6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9BBCF7B-918B-AFEB-DD37-686601FB3156}"/>
              </a:ext>
            </a:extLst>
          </p:cNvPr>
          <p:cNvGrpSpPr/>
          <p:nvPr/>
        </p:nvGrpSpPr>
        <p:grpSpPr>
          <a:xfrm>
            <a:off x="4554175" y="2366289"/>
            <a:ext cx="1034381" cy="918410"/>
            <a:chOff x="486175" y="2159181"/>
            <a:chExt cx="1034381" cy="91841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D554B96-A918-363D-05A0-69F6E2E5E820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73" name="Graphic 72" descr="Processor">
              <a:extLst>
                <a:ext uri="{FF2B5EF4-FFF2-40B4-BE49-F238E27FC236}">
                  <a16:creationId xmlns:a16="http://schemas.microsoft.com/office/drawing/2014/main" id="{9CC4C598-44E8-4CFD-E1D7-7530D2E68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9A79869-3408-8822-A523-62B9B95BD2E5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1C815BE-BB99-C10A-BE6C-8B71F0A92A59}"/>
              </a:ext>
            </a:extLst>
          </p:cNvPr>
          <p:cNvGrpSpPr/>
          <p:nvPr/>
        </p:nvGrpSpPr>
        <p:grpSpPr>
          <a:xfrm>
            <a:off x="1571048" y="4498438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4E39717-C319-9247-02AA-A99EFA8A0964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0BC8ACE-AF30-E36D-2651-18B13F2E4E0A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6A67633-C303-FFF3-F683-13CEA62B07A6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187577E-D611-ADC4-0AA1-BE9DAED3FB36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0BB69E4-A96C-0E3A-A6E6-DA6D26F5C1BB}"/>
              </a:ext>
            </a:extLst>
          </p:cNvPr>
          <p:cNvGrpSpPr/>
          <p:nvPr/>
        </p:nvGrpSpPr>
        <p:grpSpPr>
          <a:xfrm>
            <a:off x="1917269" y="5142756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5FBF111E-94B5-6227-D8EF-43210B2C171B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1DC1A6D-39B7-BE2A-27CA-2FFEF8435C41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CEF77738-FD0D-54C4-784C-E19AE4BB0648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B19670F-DCA3-42DF-F556-EE01B34D236F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130A95A5-0E55-1DD6-9DB8-F9B7E156AEF9}"/>
              </a:ext>
            </a:extLst>
          </p:cNvPr>
          <p:cNvGrpSpPr/>
          <p:nvPr/>
        </p:nvGrpSpPr>
        <p:grpSpPr>
          <a:xfrm>
            <a:off x="6228112" y="2144965"/>
            <a:ext cx="1034381" cy="918410"/>
            <a:chOff x="486175" y="2159181"/>
            <a:chExt cx="1034381" cy="918410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4E3200A-2C76-6153-5719-56601DED7A0D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4" name="Graphic 93" descr="Processor">
              <a:extLst>
                <a:ext uri="{FF2B5EF4-FFF2-40B4-BE49-F238E27FC236}">
                  <a16:creationId xmlns:a16="http://schemas.microsoft.com/office/drawing/2014/main" id="{D0C2AA8E-5EBE-F0FD-58AC-3C305FB4E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88579AD-45F6-82E7-5E5F-E7B80870A80B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37FCB80-CBF3-E20C-A087-C2F95AC3B5E4}"/>
              </a:ext>
            </a:extLst>
          </p:cNvPr>
          <p:cNvGrpSpPr/>
          <p:nvPr/>
        </p:nvGrpSpPr>
        <p:grpSpPr>
          <a:xfrm>
            <a:off x="7718038" y="2504516"/>
            <a:ext cx="1034381" cy="918410"/>
            <a:chOff x="486175" y="2159181"/>
            <a:chExt cx="1034381" cy="918410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4D2C8A9-A657-8384-9C0F-AEB6193D0FBA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8" name="Graphic 97" descr="Processor">
              <a:extLst>
                <a:ext uri="{FF2B5EF4-FFF2-40B4-BE49-F238E27FC236}">
                  <a16:creationId xmlns:a16="http://schemas.microsoft.com/office/drawing/2014/main" id="{F2BE69A4-4102-E8BA-CEA9-269C45C5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E0756CC-E573-A661-5093-54E3EAEE9301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0DE0D3F-8EC7-3492-EF86-DAB20C069D7B}"/>
              </a:ext>
            </a:extLst>
          </p:cNvPr>
          <p:cNvGrpSpPr/>
          <p:nvPr/>
        </p:nvGrpSpPr>
        <p:grpSpPr>
          <a:xfrm>
            <a:off x="4048426" y="4499208"/>
            <a:ext cx="1111710" cy="877421"/>
            <a:chOff x="446515" y="2921678"/>
            <a:chExt cx="1111710" cy="877421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D906CFA-1008-8235-E47F-81FBC4D1516A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D2EF3FE-12F4-2A83-2759-DF6DE55B4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EBF8C69-D7E1-3AAB-72DA-FDF7F2A30E9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112" name="Cloud 111">
            <a:extLst>
              <a:ext uri="{FF2B5EF4-FFF2-40B4-BE49-F238E27FC236}">
                <a16:creationId xmlns:a16="http://schemas.microsoft.com/office/drawing/2014/main" id="{FBDDB9AD-5832-D69E-0F22-29EDDC6B23FC}"/>
              </a:ext>
            </a:extLst>
          </p:cNvPr>
          <p:cNvSpPr>
            <a:spLocks noChangeAspect="1"/>
          </p:cNvSpPr>
          <p:nvPr/>
        </p:nvSpPr>
        <p:spPr>
          <a:xfrm>
            <a:off x="5394697" y="3451795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2377B58-7C56-68C5-1CBA-7DDA6E4D7369}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5074435" y="3252638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193A7AC-7D2F-CFE2-11C4-880DCA415A1E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4604281" y="4260553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994AC47-2FE6-17DA-72AA-3FE964D28C6C}"/>
              </a:ext>
            </a:extLst>
          </p:cNvPr>
          <p:cNvCxnSpPr>
            <a:cxnSpLocks/>
          </p:cNvCxnSpPr>
          <p:nvPr/>
        </p:nvCxnSpPr>
        <p:spPr>
          <a:xfrm flipV="1">
            <a:off x="5919940" y="4498438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B480F65-987C-2E97-3D7B-7210D938F913}"/>
              </a:ext>
            </a:extLst>
          </p:cNvPr>
          <p:cNvCxnSpPr>
            <a:cxnSpLocks/>
          </p:cNvCxnSpPr>
          <p:nvPr/>
        </p:nvCxnSpPr>
        <p:spPr>
          <a:xfrm flipH="1" flipV="1">
            <a:off x="6945761" y="4408762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81BE931-1AC1-E250-C9C1-C2877C1CFF9E}"/>
              </a:ext>
            </a:extLst>
          </p:cNvPr>
          <p:cNvCxnSpPr>
            <a:cxnSpLocks/>
            <a:endCxn id="176" idx="0"/>
          </p:cNvCxnSpPr>
          <p:nvPr/>
        </p:nvCxnSpPr>
        <p:spPr>
          <a:xfrm>
            <a:off x="7363752" y="4260553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97FEB02-1C28-D720-96FC-77702B7A8539}"/>
              </a:ext>
            </a:extLst>
          </p:cNvPr>
          <p:cNvCxnSpPr>
            <a:cxnSpLocks/>
            <a:stCxn id="112" idx="3"/>
            <a:endCxn id="94" idx="2"/>
          </p:cNvCxnSpPr>
          <p:nvPr/>
        </p:nvCxnSpPr>
        <p:spPr>
          <a:xfrm flipV="1">
            <a:off x="6536794" y="3031314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3FFADB8-A00C-81F3-50D9-38ACA688B3B4}"/>
              </a:ext>
            </a:extLst>
          </p:cNvPr>
          <p:cNvCxnSpPr>
            <a:cxnSpLocks/>
            <a:endCxn id="97" idx="2"/>
          </p:cNvCxnSpPr>
          <p:nvPr/>
        </p:nvCxnSpPr>
        <p:spPr>
          <a:xfrm flipV="1">
            <a:off x="7581521" y="3422926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266AFCB-1BFC-5FFD-AA84-6C752C81CB56}"/>
              </a:ext>
            </a:extLst>
          </p:cNvPr>
          <p:cNvGrpSpPr/>
          <p:nvPr/>
        </p:nvGrpSpPr>
        <p:grpSpPr>
          <a:xfrm>
            <a:off x="4873930" y="2443464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18E640F4-1237-A5AE-52BB-3A9928FD1829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DC859A96-84BB-EF56-DA3F-54CFAE1F5CFC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F29871E4-375E-702A-458D-5D05477C4BD0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CD65CB4-C05A-1EA3-6804-4462410A2DC9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4EC9C9B-DF31-B81E-01EA-1AD0FE75B11E}"/>
              </a:ext>
            </a:extLst>
          </p:cNvPr>
          <p:cNvGrpSpPr/>
          <p:nvPr/>
        </p:nvGrpSpPr>
        <p:grpSpPr>
          <a:xfrm>
            <a:off x="6552583" y="2269681"/>
            <a:ext cx="180000" cy="720000"/>
            <a:chOff x="3162327" y="1870004"/>
            <a:chExt cx="180000" cy="720000"/>
          </a:xfrm>
          <a:solidFill>
            <a:schemeClr val="accent2"/>
          </a:solidFill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132339AA-779E-6615-AFBB-E7013996ECA7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755F2031-1357-96C2-2E3C-9B3497D02221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DF4C1B1A-9DAA-28F2-661B-9CA33C5C85B8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063C0E99-D765-3FF6-4D48-09E383A9CE27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B4C5631A-11F1-E958-511A-AB52181DAEC9}"/>
              </a:ext>
            </a:extLst>
          </p:cNvPr>
          <p:cNvGrpSpPr/>
          <p:nvPr/>
        </p:nvGrpSpPr>
        <p:grpSpPr>
          <a:xfrm>
            <a:off x="8030485" y="2607012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BCF0B75C-DA86-7CAA-9E52-FAD24EBC31D9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EEEC25C-4960-C8CA-DBFB-C3EED46F4DAC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AE900AB7-5981-32B7-D5C3-C42F1FE0BE16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C43B2884-7D89-BBB3-C3C4-569FAD1C6B64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F133C25-3BBB-3423-83A9-3870136BA5CC}"/>
              </a:ext>
            </a:extLst>
          </p:cNvPr>
          <p:cNvGrpSpPr/>
          <p:nvPr/>
        </p:nvGrpSpPr>
        <p:grpSpPr>
          <a:xfrm>
            <a:off x="4528708" y="4575814"/>
            <a:ext cx="180000" cy="720000"/>
            <a:chOff x="3162327" y="1870004"/>
            <a:chExt cx="180000" cy="720000"/>
          </a:xfrm>
          <a:solidFill>
            <a:schemeClr val="accent1"/>
          </a:solidFill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FD73A11A-EC2E-5AFB-756B-983795883335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BD7CE0C2-BC67-6157-B1B5-F1A5FAE330CD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A8F59507-5BF3-7401-616B-B54B6F0F4BDB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AF80007-D1C5-61D9-FDF6-4F15EE93317B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F971E35-D6A1-2DCC-8500-00F1B6DC9EA7}"/>
              </a:ext>
            </a:extLst>
          </p:cNvPr>
          <p:cNvGrpSpPr/>
          <p:nvPr/>
        </p:nvGrpSpPr>
        <p:grpSpPr>
          <a:xfrm>
            <a:off x="5295911" y="4963460"/>
            <a:ext cx="1111710" cy="877421"/>
            <a:chOff x="446515" y="2921678"/>
            <a:chExt cx="1111710" cy="877421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880F98B0-42E4-CC1A-8CF2-521C9DF7ADD8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6E067A98-B1C7-F89E-04D2-A856C587D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A6D43AF-9898-F2B9-FE42-699B2230491E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6F734DDA-6E88-A521-8EA5-2A5E331C0276}"/>
              </a:ext>
            </a:extLst>
          </p:cNvPr>
          <p:cNvGrpSpPr/>
          <p:nvPr/>
        </p:nvGrpSpPr>
        <p:grpSpPr>
          <a:xfrm>
            <a:off x="5776193" y="5040066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9AEE097-E455-3B2A-3634-3E6F0C94B709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0657925-9599-FCA7-E2C1-DBE96F743BFE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9F87EC1-30D5-6337-6807-A646236C40A1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D0CC5B61-BF8D-1BB8-83DC-F646FA77DA33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4BCD1E46-DC7D-1F79-C1E5-EB683B17B240}"/>
              </a:ext>
            </a:extLst>
          </p:cNvPr>
          <p:cNvGrpSpPr/>
          <p:nvPr/>
        </p:nvGrpSpPr>
        <p:grpSpPr>
          <a:xfrm>
            <a:off x="6582296" y="4746056"/>
            <a:ext cx="1111710" cy="877421"/>
            <a:chOff x="446515" y="2921678"/>
            <a:chExt cx="1111710" cy="877421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8B25BBB-BA24-D512-5BCD-A8DF80CA6210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B521E72A-D89B-529A-E911-00AAC2F411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819C127-A1DA-13C1-B658-832F137F698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68AC5108-3F2D-BC3C-0B4D-F4D165022E22}"/>
              </a:ext>
            </a:extLst>
          </p:cNvPr>
          <p:cNvGrpSpPr/>
          <p:nvPr/>
        </p:nvGrpSpPr>
        <p:grpSpPr>
          <a:xfrm>
            <a:off x="7062578" y="4822662"/>
            <a:ext cx="180000" cy="720000"/>
            <a:chOff x="3162327" y="1870004"/>
            <a:chExt cx="180000" cy="720000"/>
          </a:xfrm>
          <a:solidFill>
            <a:schemeClr val="accent1"/>
          </a:solidFill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C7F4ADAD-0050-1B0E-6182-2127942D03E5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69057449-0750-24C5-5252-AB9016AF036D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C814BD85-71BE-3692-E5E6-64DA3802E26B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53CDB32A-33D4-A6C2-8369-F8804051A8A8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308F489A-656C-5E6E-1839-53BF6E8E1621}"/>
              </a:ext>
            </a:extLst>
          </p:cNvPr>
          <p:cNvGrpSpPr/>
          <p:nvPr/>
        </p:nvGrpSpPr>
        <p:grpSpPr>
          <a:xfrm>
            <a:off x="7859857" y="4667336"/>
            <a:ext cx="1111710" cy="877421"/>
            <a:chOff x="446515" y="2921678"/>
            <a:chExt cx="1111710" cy="877421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4C19FD7-8A95-EFD4-84E1-61EFA305615D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F997D2EA-56C1-7BFF-3006-3B8AF2D47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90F98A9-3B1F-A179-27EF-4E720A7DE635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822B89A-95A8-8D4F-26EE-52CE9F6A7FC7}"/>
              </a:ext>
            </a:extLst>
          </p:cNvPr>
          <p:cNvGrpSpPr/>
          <p:nvPr/>
        </p:nvGrpSpPr>
        <p:grpSpPr>
          <a:xfrm>
            <a:off x="8340139" y="4743942"/>
            <a:ext cx="180000" cy="720000"/>
            <a:chOff x="3162327" y="1870004"/>
            <a:chExt cx="180000" cy="7200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08C647F9-EF71-BBEF-D57F-6365261EB880}"/>
                </a:ext>
              </a:extLst>
            </p:cNvPr>
            <p:cNvSpPr/>
            <p:nvPr/>
          </p:nvSpPr>
          <p:spPr>
            <a:xfrm>
              <a:off x="3162327" y="241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F451075-9C7B-F150-36E1-E67DE6CDA48B}"/>
                </a:ext>
              </a:extLst>
            </p:cNvPr>
            <p:cNvSpPr/>
            <p:nvPr/>
          </p:nvSpPr>
          <p:spPr>
            <a:xfrm>
              <a:off x="3162327" y="223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3CE9D6C4-4299-08CD-CDD8-6EEC122A4D88}"/>
                </a:ext>
              </a:extLst>
            </p:cNvPr>
            <p:cNvSpPr/>
            <p:nvPr/>
          </p:nvSpPr>
          <p:spPr>
            <a:xfrm>
              <a:off x="3162327" y="205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AB26C63-6165-56F1-BE57-C0E88FD26C6B}"/>
                </a:ext>
              </a:extLst>
            </p:cNvPr>
            <p:cNvSpPr/>
            <p:nvPr/>
          </p:nvSpPr>
          <p:spPr>
            <a:xfrm>
              <a:off x="3162327" y="1870004"/>
              <a:ext cx="180000" cy="180000"/>
            </a:xfrm>
            <a:prstGeom prst="rect">
              <a:avLst/>
            </a:prstGeom>
            <a:grpFill/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C1C911AD-A6B3-4514-0F18-437CE877248E}"/>
              </a:ext>
            </a:extLst>
          </p:cNvPr>
          <p:cNvSpPr txBox="1"/>
          <p:nvPr/>
        </p:nvSpPr>
        <p:spPr>
          <a:xfrm>
            <a:off x="6980014" y="5763960"/>
            <a:ext cx="658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idle</a:t>
            </a:r>
          </a:p>
        </p:txBody>
      </p: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425DB3E0-0904-32E1-4329-DB48899A3BE1}"/>
              </a:ext>
            </a:extLst>
          </p:cNvPr>
          <p:cNvCxnSpPr>
            <a:cxnSpLocks/>
            <a:stCxn id="176" idx="2"/>
            <a:endCxn id="193" idx="3"/>
          </p:cNvCxnSpPr>
          <p:nvPr/>
        </p:nvCxnSpPr>
        <p:spPr>
          <a:xfrm flipH="1">
            <a:off x="7638169" y="5544757"/>
            <a:ext cx="777543" cy="41925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0CD81344-8AEA-90E5-FE67-90BCBD7D2CC0}"/>
              </a:ext>
            </a:extLst>
          </p:cNvPr>
          <p:cNvCxnSpPr>
            <a:cxnSpLocks/>
            <a:endCxn id="193" idx="1"/>
          </p:cNvCxnSpPr>
          <p:nvPr/>
        </p:nvCxnSpPr>
        <p:spPr>
          <a:xfrm>
            <a:off x="5992920" y="5504389"/>
            <a:ext cx="987094" cy="45962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6A2393BB-7E8B-B1AB-91F7-35930A56863C}"/>
              </a:ext>
            </a:extLst>
          </p:cNvPr>
          <p:cNvSpPr txBox="1"/>
          <p:nvPr/>
        </p:nvSpPr>
        <p:spPr>
          <a:xfrm>
            <a:off x="8030485" y="1422167"/>
            <a:ext cx="658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idle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FFB36A72-8CC9-4B11-4811-EAF24D1568D9}"/>
              </a:ext>
            </a:extLst>
          </p:cNvPr>
          <p:cNvCxnSpPr>
            <a:cxnSpLocks/>
            <a:stCxn id="97" idx="0"/>
            <a:endCxn id="205" idx="2"/>
          </p:cNvCxnSpPr>
          <p:nvPr/>
        </p:nvCxnSpPr>
        <p:spPr>
          <a:xfrm flipV="1">
            <a:off x="8235229" y="1822277"/>
            <a:ext cx="124334" cy="682239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37A78F0-07CD-FE9A-C78D-BA9263008A3A}"/>
              </a:ext>
            </a:extLst>
          </p:cNvPr>
          <p:cNvSpPr txBox="1"/>
          <p:nvPr/>
        </p:nvSpPr>
        <p:spPr>
          <a:xfrm>
            <a:off x="5240122" y="1433360"/>
            <a:ext cx="189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f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its many jobs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6811E13-1892-6DAA-6DAE-EFDF7FD287B3}"/>
              </a:ext>
            </a:extLst>
          </p:cNvPr>
          <p:cNvCxnSpPr>
            <a:cxnSpLocks/>
          </p:cNvCxnSpPr>
          <p:nvPr/>
        </p:nvCxnSpPr>
        <p:spPr>
          <a:xfrm flipH="1" flipV="1">
            <a:off x="6069324" y="1761577"/>
            <a:ext cx="314300" cy="63796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92BFC74-B549-D0F5-9BB4-001A3D3F3D03}"/>
              </a:ext>
            </a:extLst>
          </p:cNvPr>
          <p:cNvSpPr txBox="1"/>
          <p:nvPr/>
        </p:nvSpPr>
        <p:spPr>
          <a:xfrm>
            <a:off x="794895" y="6247127"/>
            <a:ext cx="2109873" cy="326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dirty="0">
                <a:latin typeface="Avenir Medium" panose="02000503020000020003" pitchFamily="2" charset="0"/>
              </a:rPr>
              <a:t>Monolithic System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6C4587-5A6D-C3F8-0AAA-4F107438A86F}"/>
              </a:ext>
            </a:extLst>
          </p:cNvPr>
          <p:cNvSpPr txBox="1"/>
          <p:nvPr/>
        </p:nvSpPr>
        <p:spPr>
          <a:xfrm>
            <a:off x="5442450" y="6247127"/>
            <a:ext cx="2562561" cy="326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dirty="0">
                <a:latin typeface="Avenir Medium" panose="02000503020000020003" pitchFamily="2" charset="0"/>
              </a:rPr>
              <a:t>Disaggregated System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F1E3C1-CFB1-B48E-4CE6-0EDAB308EEDF}"/>
              </a:ext>
            </a:extLst>
          </p:cNvPr>
          <p:cNvSpPr txBox="1"/>
          <p:nvPr/>
        </p:nvSpPr>
        <p:spPr>
          <a:xfrm>
            <a:off x="1135585" y="1467752"/>
            <a:ext cx="2252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f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its a few jobs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EEDC5BD-ACCB-8F92-57A0-ACF9DF32761A}"/>
              </a:ext>
            </a:extLst>
          </p:cNvPr>
          <p:cNvCxnSpPr>
            <a:cxnSpLocks/>
          </p:cNvCxnSpPr>
          <p:nvPr/>
        </p:nvCxnSpPr>
        <p:spPr>
          <a:xfrm flipH="1" flipV="1">
            <a:off x="1964787" y="1795969"/>
            <a:ext cx="314300" cy="63796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13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93" grpId="0"/>
      <p:bldP spid="205" grpId="0"/>
      <p:bldP spid="3" grpId="0"/>
      <p:bldP spid="1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Data Access Costs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0230E76-9E6F-E552-941A-104BC1564A78}"/>
              </a:ext>
            </a:extLst>
          </p:cNvPr>
          <p:cNvGraphicFramePr>
            <a:graphicFrameLocks/>
          </p:cNvGraphicFramePr>
          <p:nvPr/>
        </p:nvGraphicFramePr>
        <p:xfrm>
          <a:off x="-2" y="967410"/>
          <a:ext cx="8937938" cy="530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096736-BAFC-FF73-70E5-C5544ED141FB}"/>
              </a:ext>
            </a:extLst>
          </p:cNvPr>
          <p:cNvCxnSpPr>
            <a:cxnSpLocks/>
          </p:cNvCxnSpPr>
          <p:nvPr/>
        </p:nvCxnSpPr>
        <p:spPr>
          <a:xfrm>
            <a:off x="8245128" y="1680882"/>
            <a:ext cx="0" cy="3996168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D0A7191-D7C0-C6ED-AD6A-81A2B831AA4F}"/>
              </a:ext>
            </a:extLst>
          </p:cNvPr>
          <p:cNvSpPr/>
          <p:nvPr/>
        </p:nvSpPr>
        <p:spPr>
          <a:xfrm>
            <a:off x="4873687" y="1483743"/>
            <a:ext cx="3371437" cy="4872608"/>
          </a:xfrm>
          <a:prstGeom prst="roundRect">
            <a:avLst>
              <a:gd name="adj" fmla="val 7037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C563E01-204D-C7FC-6FCF-C8275145C5B7}"/>
              </a:ext>
            </a:extLst>
          </p:cNvPr>
          <p:cNvCxnSpPr>
            <a:cxnSpLocks/>
          </p:cNvCxnSpPr>
          <p:nvPr/>
        </p:nvCxnSpPr>
        <p:spPr>
          <a:xfrm>
            <a:off x="6245524" y="1646376"/>
            <a:ext cx="0" cy="1748118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8EF68F9-D712-6923-16AC-1AD7A030640B}"/>
              </a:ext>
            </a:extLst>
          </p:cNvPr>
          <p:cNvSpPr txBox="1"/>
          <p:nvPr/>
        </p:nvSpPr>
        <p:spPr>
          <a:xfrm>
            <a:off x="2886282" y="6408521"/>
            <a:ext cx="3371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994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Data Access Costs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0230E76-9E6F-E552-941A-104BC1564A78}"/>
              </a:ext>
            </a:extLst>
          </p:cNvPr>
          <p:cNvGraphicFramePr>
            <a:graphicFrameLocks/>
          </p:cNvGraphicFramePr>
          <p:nvPr/>
        </p:nvGraphicFramePr>
        <p:xfrm>
          <a:off x="-2" y="967410"/>
          <a:ext cx="8937938" cy="566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096736-BAFC-FF73-70E5-C5544ED141FB}"/>
              </a:ext>
            </a:extLst>
          </p:cNvPr>
          <p:cNvCxnSpPr>
            <a:cxnSpLocks/>
          </p:cNvCxnSpPr>
          <p:nvPr/>
        </p:nvCxnSpPr>
        <p:spPr>
          <a:xfrm>
            <a:off x="8245128" y="1680882"/>
            <a:ext cx="0" cy="3996168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B746498-B043-35E7-54D3-0745B72348A6}"/>
              </a:ext>
            </a:extLst>
          </p:cNvPr>
          <p:cNvSpPr/>
          <p:nvPr/>
        </p:nvSpPr>
        <p:spPr>
          <a:xfrm>
            <a:off x="1322767" y="967410"/>
            <a:ext cx="1130873" cy="404190"/>
          </a:xfrm>
          <a:prstGeom prst="roundRect">
            <a:avLst>
              <a:gd name="adj" fmla="val 7037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2184D9-C862-962D-4996-41A1D0B69251}"/>
              </a:ext>
            </a:extLst>
          </p:cNvPr>
          <p:cNvSpPr txBox="1"/>
          <p:nvPr/>
        </p:nvSpPr>
        <p:spPr>
          <a:xfrm>
            <a:off x="7522216" y="1226507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3.06x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7EA923-C68B-B706-CBEF-9415C2AFBB10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significantly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reduces data access costs in real-world applications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042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12578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Many Memory Components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E7964FD-3C00-1640-A2B4-26550D9EFCFE}"/>
              </a:ext>
            </a:extLst>
          </p:cNvPr>
          <p:cNvGraphicFramePr>
            <a:graphicFrameLocks/>
          </p:cNvGraphicFramePr>
          <p:nvPr/>
        </p:nvGraphicFramePr>
        <p:xfrm>
          <a:off x="239843" y="1062568"/>
          <a:ext cx="8512576" cy="565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296FAB9-A6C9-36A6-349D-AB2C4809FFE6}"/>
              </a:ext>
            </a:extLst>
          </p:cNvPr>
          <p:cNvSpPr txBox="1"/>
          <p:nvPr/>
        </p:nvSpPr>
        <p:spPr>
          <a:xfrm>
            <a:off x="1454049" y="143712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23.6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0F414A-065B-C635-847B-A3282F7FC09F}"/>
              </a:ext>
            </a:extLst>
          </p:cNvPr>
          <p:cNvSpPr txBox="1"/>
          <p:nvPr/>
        </p:nvSpPr>
        <p:spPr>
          <a:xfrm>
            <a:off x="2057576" y="143712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15.1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0156C7-4FD9-06BB-7B31-778C9132DBBC}"/>
              </a:ext>
            </a:extLst>
          </p:cNvPr>
          <p:cNvSpPr txBox="1"/>
          <p:nvPr/>
        </p:nvSpPr>
        <p:spPr>
          <a:xfrm>
            <a:off x="2661103" y="143712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D61EB8-1FD8-12B1-C044-76109F3D7726}"/>
              </a:ext>
            </a:extLst>
          </p:cNvPr>
          <p:cNvSpPr txBox="1"/>
          <p:nvPr/>
        </p:nvSpPr>
        <p:spPr>
          <a:xfrm>
            <a:off x="1940522" y="606761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b="1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nw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BEAE7-F9C3-7627-1629-4BB4F8E045B6}"/>
              </a:ext>
            </a:extLst>
          </p:cNvPr>
          <p:cNvSpPr txBox="1"/>
          <p:nvPr/>
        </p:nvSpPr>
        <p:spPr>
          <a:xfrm>
            <a:off x="3842248" y="6067615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b="1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DED79D-F7B1-AFDD-13E1-F3B1B83164B1}"/>
              </a:ext>
            </a:extLst>
          </p:cNvPr>
          <p:cNvSpPr txBox="1"/>
          <p:nvPr/>
        </p:nvSpPr>
        <p:spPr>
          <a:xfrm>
            <a:off x="5632123" y="606761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b="1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3E84E1-11C4-1E42-9FB6-0DFE49FFD96E}"/>
              </a:ext>
            </a:extLst>
          </p:cNvPr>
          <p:cNvSpPr txBox="1"/>
          <p:nvPr/>
        </p:nvSpPr>
        <p:spPr>
          <a:xfrm>
            <a:off x="7483832" y="6067615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b="1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dr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517398B-5486-FC4C-7F50-84A952E46C15}"/>
              </a:ext>
            </a:extLst>
          </p:cNvPr>
          <p:cNvCxnSpPr>
            <a:cxnSpLocks/>
          </p:cNvCxnSpPr>
          <p:nvPr/>
        </p:nvCxnSpPr>
        <p:spPr>
          <a:xfrm>
            <a:off x="3144709" y="1761491"/>
            <a:ext cx="0" cy="3889801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F9D472-476B-3A3B-FEC3-1FC71C117A9F}"/>
              </a:ext>
            </a:extLst>
          </p:cNvPr>
          <p:cNvCxnSpPr>
            <a:cxnSpLocks/>
          </p:cNvCxnSpPr>
          <p:nvPr/>
        </p:nvCxnSpPr>
        <p:spPr>
          <a:xfrm>
            <a:off x="4961017" y="1761491"/>
            <a:ext cx="0" cy="3889801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004941-5471-AE6C-4692-6D8117AA7CC7}"/>
              </a:ext>
            </a:extLst>
          </p:cNvPr>
          <p:cNvCxnSpPr>
            <a:cxnSpLocks/>
          </p:cNvCxnSpPr>
          <p:nvPr/>
        </p:nvCxnSpPr>
        <p:spPr>
          <a:xfrm>
            <a:off x="6789817" y="1761491"/>
            <a:ext cx="0" cy="3889801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FFAEBCC-CA78-6544-6047-BC41506CBEA2}"/>
              </a:ext>
            </a:extLst>
          </p:cNvPr>
          <p:cNvCxnSpPr/>
          <p:nvPr/>
        </p:nvCxnSpPr>
        <p:spPr>
          <a:xfrm>
            <a:off x="3144709" y="5796951"/>
            <a:ext cx="1816308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0F2DF19-5329-DE86-3409-DF293DC5174B}"/>
              </a:ext>
            </a:extLst>
          </p:cNvPr>
          <p:cNvSpPr txBox="1"/>
          <p:nvPr/>
        </p:nvSpPr>
        <p:spPr>
          <a:xfrm>
            <a:off x="6142199" y="1229298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3.25x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9B8BAC6-98AB-0C88-CAC8-34446A2DF5C3}"/>
              </a:ext>
            </a:extLst>
          </p:cNvPr>
          <p:cNvSpPr/>
          <p:nvPr/>
        </p:nvSpPr>
        <p:spPr>
          <a:xfrm>
            <a:off x="4753595" y="1128233"/>
            <a:ext cx="1354098" cy="424701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354FA7-0FD2-2BA6-1B95-4B8D38C54442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constitutes a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scalable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6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2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Multiple Co-Running Jobs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 err="1">
                <a:solidFill>
                  <a:schemeClr val="accent1"/>
                </a:solidFill>
                <a:latin typeface="Avenir Medium" panose="02000503020000020003" pitchFamily="2" charset="0"/>
              </a:rPr>
              <a:t>DaeMon</a:t>
            </a:r>
            <a:r>
              <a:rPr lang="en-US" dirty="0">
                <a:solidFill>
                  <a:schemeClr val="accent1"/>
                </a:solidFill>
                <a:latin typeface="Avenir Medium" panose="02000503020000020003" pitchFamily="2" charset="0"/>
              </a:rPr>
              <a:t>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over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Page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EC8065F-1925-1EDC-2928-6C049109A487}"/>
              </a:ext>
            </a:extLst>
          </p:cNvPr>
          <p:cNvGraphicFramePr>
            <a:graphicFrameLocks/>
          </p:cNvGraphicFramePr>
          <p:nvPr/>
        </p:nvGraphicFramePr>
        <p:xfrm>
          <a:off x="119921" y="1499015"/>
          <a:ext cx="8739266" cy="5486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62F2BCB-4052-C8E3-75C9-EEE78D9810F0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constitutes a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versatile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18F4C-C883-5054-36AD-0BD4A1666935}"/>
              </a:ext>
            </a:extLst>
          </p:cNvPr>
          <p:cNvSpPr txBox="1"/>
          <p:nvPr/>
        </p:nvSpPr>
        <p:spPr>
          <a:xfrm>
            <a:off x="815789" y="1463148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1.96x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47121C7-8C97-6248-B717-FE0C41DBFAB4}"/>
              </a:ext>
            </a:extLst>
          </p:cNvPr>
          <p:cNvSpPr/>
          <p:nvPr/>
        </p:nvSpPr>
        <p:spPr>
          <a:xfrm>
            <a:off x="427228" y="1020862"/>
            <a:ext cx="1721612" cy="424701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1493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Conclusion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53" y="967409"/>
            <a:ext cx="8829694" cy="5754067"/>
          </a:xfrm>
        </p:spPr>
        <p:txBody>
          <a:bodyPr tIns="36000" bIns="0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Data movement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is a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major challenge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fully DSs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Prior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solutions are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not suitable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or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efficient</a:t>
            </a:r>
            <a:endParaRPr lang="en-GB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3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is the 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first adaptive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data movement solution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consists of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four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techniques: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Disaggregated hardware support </a:t>
            </a:r>
            <a:endParaRPr lang="en-GB" sz="2600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Decoupled </a:t>
            </a: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multiple granularity 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movement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Link </a:t>
            </a: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compression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in page movements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Selection granularity 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movement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DaeMon’s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benefits over the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widely-adopted scheme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: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2.39x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better performance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3.06x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lower data access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is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highly-efficient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low-cost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scalable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and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robust</a:t>
            </a:r>
            <a:endParaRPr lang="en-GB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D841A3-4133-C305-C347-8143911B3809}"/>
              </a:ext>
            </a:extLst>
          </p:cNvPr>
          <p:cNvGrpSpPr>
            <a:grpSpLocks noChangeAspect="1"/>
          </p:cNvGrpSpPr>
          <p:nvPr/>
        </p:nvGrpSpPr>
        <p:grpSpPr>
          <a:xfrm>
            <a:off x="7613363" y="320381"/>
            <a:ext cx="1143583" cy="1275004"/>
            <a:chOff x="3582000" y="2486446"/>
            <a:chExt cx="1980671" cy="220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8E234-D434-4F6A-0C95-42E18CE329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0723BF8-C842-1676-9AF9-23389AE4E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72616F-6DD8-439F-149A-262F126B8261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10463C58-528C-C1CF-CB08-CB56C2FDCF43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C570DE2D-44E1-3B1E-CF64-2DC15202F988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49635D55-F6AE-67C2-59BB-EB0C8CC65B94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3DF17B21-3A93-0286-FABA-0A20B9BFEC98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1D2B205E-ABD7-39AE-9E4A-A04235DA58E3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EB60DC0E-FDCD-8788-E555-426CFDB0DA86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784FE1AF-AC18-7D4D-1F03-3E67C041C0CB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FBE32374-EADE-A0C1-B38B-588D3512A6FF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BA14C6C2-30D2-D83E-6022-94A85D7D7056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4DCD86F3-2C69-833F-410E-F6FCE8C1C34B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DBFF990D-FBF0-9A31-F39B-AB2F594834DA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6533698D-E5CE-4184-D24E-874FC1793862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A555B003-285E-A8C3-47BF-2A6F3CD9A402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7B27C202-7698-F98F-FF1C-E2006CE62178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16CCED97-265B-EFC3-0691-539D6952306A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9CB43D8-4F4A-E9CB-A2A0-D46682FE383E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6489DFD5-C722-377A-883D-93A948037095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731F024D-877C-CA93-0B3C-D447B7486917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8E500F-2B17-4770-648B-3E863BC6ED42}"/>
                </a:ext>
              </a:extLst>
            </p:cNvPr>
            <p:cNvSpPr txBox="1"/>
            <p:nvPr/>
          </p:nvSpPr>
          <p:spPr>
            <a:xfrm>
              <a:off x="3690835" y="2486446"/>
              <a:ext cx="1871836" cy="63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2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125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2"/>
            <a:ext cx="9144000" cy="2506716"/>
          </a:xfrm>
          <a:prstGeom prst="rect">
            <a:avLst/>
          </a:prstGeom>
          <a:solidFill>
            <a:schemeClr val="accent1">
              <a:lumMod val="20000"/>
              <a:lumOff val="80000"/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en-GR" sz="3700" dirty="0">
                <a:solidFill>
                  <a:schemeClr val="accent2"/>
                </a:solidFill>
                <a:latin typeface="Avenir Medium" panose="02000503020000020003" pitchFamily="2" charset="0"/>
              </a:rPr>
              <a:t>DaeMon</a:t>
            </a: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: Architectural Support </a:t>
            </a:r>
            <a:b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</a:b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for Efficient Data Movement</a:t>
            </a:r>
          </a:p>
          <a:p>
            <a:pPr algn="ctr"/>
            <a:r>
              <a:rPr lang="en-GB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Fully Disaggregated Memory Systems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9BF2F-F5DD-374A-9A7D-FF8497DE2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792" y="5367307"/>
            <a:ext cx="1346416" cy="1346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F00BAC3-FD37-A741-823F-A112496B9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/>
          <a:stretch/>
        </p:blipFill>
        <p:spPr bwMode="auto">
          <a:xfrm>
            <a:off x="313621" y="5324444"/>
            <a:ext cx="3026595" cy="143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674041" y="2705925"/>
            <a:ext cx="7795917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3200" dirty="0">
                <a:solidFill>
                  <a:schemeClr val="accent2"/>
                </a:solidFill>
                <a:latin typeface="Avenir Medium" panose="02000503020000020003" pitchFamily="2" charset="0"/>
              </a:rPr>
              <a:t>Christina Giannoula</a:t>
            </a:r>
            <a:br>
              <a:rPr lang="en-GR" sz="2800" dirty="0">
                <a:solidFill>
                  <a:schemeClr val="accent3"/>
                </a:solidFill>
                <a:latin typeface="Avenir Medium" panose="02000503020000020003" pitchFamily="2" charset="0"/>
              </a:rPr>
            </a:b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Kailong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Huang, Jonathan Tang,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Nectarios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Koziris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Georgios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Goumas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Zeshan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Chishti, Nandita Vijaykumar</a:t>
            </a:r>
            <a:endParaRPr lang="en-GR" sz="2400" dirty="0">
              <a:solidFill>
                <a:schemeClr val="accent3"/>
              </a:solidFill>
              <a:latin typeface="Avenir Medium" panose="02000503020000020003" pitchFamily="2" charset="0"/>
            </a:endParaRPr>
          </a:p>
          <a:p>
            <a:pPr algn="ctr"/>
            <a:endParaRPr lang="en-GB" b="1" dirty="0">
              <a:solidFill>
                <a:schemeClr val="bg2">
                  <a:lumMod val="25000"/>
                </a:schemeClr>
              </a:solidFill>
              <a:latin typeface="Avenir Book" panose="02000503020000020003" pitchFamily="2" charset="0"/>
            </a:endParaRPr>
          </a:p>
          <a:p>
            <a:pPr algn="ctr"/>
            <a:r>
              <a:rPr lang="en-GB" sz="3600" b="1" dirty="0">
                <a:solidFill>
                  <a:schemeClr val="accent1"/>
                </a:solidFill>
                <a:latin typeface="Avenir Book" panose="02000503020000020003" pitchFamily="2" charset="0"/>
              </a:rPr>
              <a:t>Thank you!</a:t>
            </a:r>
            <a:endParaRPr lang="en-GR" sz="24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47818-3EAE-29A0-D296-80D0B53E4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64" y="5597962"/>
            <a:ext cx="2074313" cy="84124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96B4D15-08BB-D431-CD5D-2AE01B7CF80A}"/>
              </a:ext>
            </a:extLst>
          </p:cNvPr>
          <p:cNvGrpSpPr>
            <a:grpSpLocks noChangeAspect="1"/>
          </p:cNvGrpSpPr>
          <p:nvPr/>
        </p:nvGrpSpPr>
        <p:grpSpPr>
          <a:xfrm>
            <a:off x="157287" y="2008373"/>
            <a:ext cx="1143196" cy="1143190"/>
            <a:chOff x="4468632" y="4663765"/>
            <a:chExt cx="2271970" cy="2271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85B508-1AC0-5A98-E7F1-28458B50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182635-8540-C6F9-38CB-4244EAC2D598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BD04E1-1C52-0B16-04C3-52043E9C292C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C3C30B3-1E21-2B64-AAD5-4B43F0886281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97EC06C-D0B0-94A5-69B6-DDF47E61D614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1F6E4E9-6EDA-97F1-B6B2-D3556170B4E1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692B6831-2287-3EE5-9E6A-05122CA9AD48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ED55A16-356E-E0AA-860F-45201014D8CF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730F5A64-9E3B-228C-6961-8C27D1670394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C08C671-478E-6E65-1895-38EC18128827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493F8D2-E382-656C-AA31-E3C0F55CD6C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F04004FF-DCA6-D1EB-7AAA-C88663C1319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49A0E48B-8E8C-7052-4B91-8F9AC10C1D7B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127E8E91-899C-70A1-5DB9-951874F529D7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0B3A41-F53C-C744-F902-2316D303D6CE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441A2D0B-732E-5A2E-C690-C54FCED41E0F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56B8FA6-5E87-D974-B250-F6C9ABCEBE85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B12B5D9-E25D-8E6E-E546-0D543139801D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BF704F8-4D8A-8712-C740-84C6BAABCDD5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2D4439C-E5C1-DE1A-B191-697EB3624159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71516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Failure Handling</a:t>
            </a:r>
            <a:endParaRPr lang="en-GB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19D53E-F0B9-5204-C8ED-1DC392D05995}"/>
              </a:ext>
            </a:extLst>
          </p:cNvPr>
          <p:cNvGrpSpPr/>
          <p:nvPr/>
        </p:nvGrpSpPr>
        <p:grpSpPr>
          <a:xfrm>
            <a:off x="391579" y="2159181"/>
            <a:ext cx="1229710" cy="1571508"/>
            <a:chOff x="391579" y="2159181"/>
            <a:chExt cx="1229710" cy="15715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13ADF2-1AAE-B78C-427F-5A9F185BCA7F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EC84874-D090-108A-C567-99738E8FB28A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13" name="Graphic 12" descr="Processor">
                <a:extLst>
                  <a:ext uri="{FF2B5EF4-FFF2-40B4-BE49-F238E27FC236}">
                    <a16:creationId xmlns:a16="http://schemas.microsoft.com/office/drawing/2014/main" id="{191FC84C-A1D2-719A-19AD-54E30DF91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8E97B06-F850-B464-3793-8B51704378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C1661D-889E-A7CC-45EB-6FF5BD910B68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D56E53-7ECE-8D5A-A4E9-8EF661BA6451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9E25CDA-4FAA-E331-C3C3-71334A9C5814}"/>
              </a:ext>
            </a:extLst>
          </p:cNvPr>
          <p:cNvGrpSpPr/>
          <p:nvPr/>
        </p:nvGrpSpPr>
        <p:grpSpPr>
          <a:xfrm>
            <a:off x="2025210" y="2153425"/>
            <a:ext cx="1229710" cy="1571508"/>
            <a:chOff x="391579" y="2159181"/>
            <a:chExt cx="1229710" cy="157150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1F8BABD-4E8D-9D5A-B6A1-C51F23B7D5C6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1D90467-BDB3-E853-AADB-BB9E8DE25428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38" name="Graphic 37" descr="Processor">
                <a:extLst>
                  <a:ext uri="{FF2B5EF4-FFF2-40B4-BE49-F238E27FC236}">
                    <a16:creationId xmlns:a16="http://schemas.microsoft.com/office/drawing/2014/main" id="{73997F75-4614-4E52-B625-8F4E97C24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54DBBBE-8CED-4815-12A7-30EB59B44C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C64E352-FF6C-6637-D6E5-035B07F5A2EE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15C9ED-5CC5-87E3-4789-4936B72C9D85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FB91A05-7C6A-8048-7AFD-39DA450B1FD9}"/>
              </a:ext>
            </a:extLst>
          </p:cNvPr>
          <p:cNvGrpSpPr/>
          <p:nvPr/>
        </p:nvGrpSpPr>
        <p:grpSpPr>
          <a:xfrm>
            <a:off x="1223273" y="4361464"/>
            <a:ext cx="1229710" cy="1571508"/>
            <a:chOff x="391579" y="2159181"/>
            <a:chExt cx="1229710" cy="1571508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8B1468B-1ED4-3BA3-5DAD-8CF84470DD2C}"/>
                </a:ext>
              </a:extLst>
            </p:cNvPr>
            <p:cNvSpPr/>
            <p:nvPr/>
          </p:nvSpPr>
          <p:spPr>
            <a:xfrm>
              <a:off x="391579" y="2159181"/>
              <a:ext cx="1229710" cy="157150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530AFFD-9A52-E591-272D-98B4D925ED4C}"/>
                </a:ext>
              </a:extLst>
            </p:cNvPr>
            <p:cNvGrpSpPr/>
            <p:nvPr/>
          </p:nvGrpSpPr>
          <p:grpSpPr>
            <a:xfrm>
              <a:off x="560850" y="2206479"/>
              <a:ext cx="891169" cy="1355198"/>
              <a:chOff x="2496567" y="2056915"/>
              <a:chExt cx="891169" cy="1355198"/>
            </a:xfrm>
          </p:grpSpPr>
          <p:pic>
            <p:nvPicPr>
              <p:cNvPr id="55" name="Graphic 54" descr="Processor">
                <a:extLst>
                  <a:ext uri="{FF2B5EF4-FFF2-40B4-BE49-F238E27FC236}">
                    <a16:creationId xmlns:a16="http://schemas.microsoft.com/office/drawing/2014/main" id="{4DFFA987-D9CD-2F62-F3AC-2658BE7C2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22626" y="2056915"/>
                <a:ext cx="839051" cy="839051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641888D1-5029-7B29-9E37-F6D01FB254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206" t="27330" r="3206" b="27573"/>
              <a:stretch/>
            </p:blipFill>
            <p:spPr>
              <a:xfrm flipH="1">
                <a:off x="2496567" y="3041671"/>
                <a:ext cx="891169" cy="370442"/>
              </a:xfrm>
              <a:prstGeom prst="rect">
                <a:avLst/>
              </a:prstGeom>
            </p:spPr>
          </p:pic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56ECC1E-D842-5CA5-9255-0BF86FA33B6E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59AD72F-38EC-D5E9-BAA6-7F96C5C964D6}"/>
                </a:ext>
              </a:extLst>
            </p:cNvPr>
            <p:cNvSpPr/>
            <p:nvPr/>
          </p:nvSpPr>
          <p:spPr>
            <a:xfrm>
              <a:off x="462282" y="3069131"/>
              <a:ext cx="1111709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9BBCF7B-918B-AFEB-DD37-686601FB3156}"/>
              </a:ext>
            </a:extLst>
          </p:cNvPr>
          <p:cNvGrpSpPr/>
          <p:nvPr/>
        </p:nvGrpSpPr>
        <p:grpSpPr>
          <a:xfrm>
            <a:off x="4554175" y="2366289"/>
            <a:ext cx="1034381" cy="918410"/>
            <a:chOff x="486175" y="2159181"/>
            <a:chExt cx="1034381" cy="91841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D554B96-A918-363D-05A0-69F6E2E5E820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73" name="Graphic 72" descr="Processor">
              <a:extLst>
                <a:ext uri="{FF2B5EF4-FFF2-40B4-BE49-F238E27FC236}">
                  <a16:creationId xmlns:a16="http://schemas.microsoft.com/office/drawing/2014/main" id="{9CC4C598-44E8-4CFD-E1D7-7530D2E68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9A79869-3408-8822-A523-62B9B95BD2E5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130A95A5-0E55-1DD6-9DB8-F9B7E156AEF9}"/>
              </a:ext>
            </a:extLst>
          </p:cNvPr>
          <p:cNvGrpSpPr/>
          <p:nvPr/>
        </p:nvGrpSpPr>
        <p:grpSpPr>
          <a:xfrm>
            <a:off x="6228112" y="2144965"/>
            <a:ext cx="1034381" cy="918410"/>
            <a:chOff x="486175" y="2159181"/>
            <a:chExt cx="1034381" cy="918410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4E3200A-2C76-6153-5719-56601DED7A0D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4" name="Graphic 93" descr="Processor">
              <a:extLst>
                <a:ext uri="{FF2B5EF4-FFF2-40B4-BE49-F238E27FC236}">
                  <a16:creationId xmlns:a16="http://schemas.microsoft.com/office/drawing/2014/main" id="{D0C2AA8E-5EBE-F0FD-58AC-3C305FB4E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88579AD-45F6-82E7-5E5F-E7B80870A80B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37FCB80-CBF3-E20C-A087-C2F95AC3B5E4}"/>
              </a:ext>
            </a:extLst>
          </p:cNvPr>
          <p:cNvGrpSpPr/>
          <p:nvPr/>
        </p:nvGrpSpPr>
        <p:grpSpPr>
          <a:xfrm>
            <a:off x="7718038" y="2504516"/>
            <a:ext cx="1034381" cy="918410"/>
            <a:chOff x="486175" y="2159181"/>
            <a:chExt cx="1034381" cy="918410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4D2C8A9-A657-8384-9C0F-AEB6193D0FBA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8" name="Graphic 97" descr="Processor">
              <a:extLst>
                <a:ext uri="{FF2B5EF4-FFF2-40B4-BE49-F238E27FC236}">
                  <a16:creationId xmlns:a16="http://schemas.microsoft.com/office/drawing/2014/main" id="{F2BE69A4-4102-E8BA-CEA9-269C45C5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E0756CC-E573-A661-5093-54E3EAEE9301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0DE0D3F-8EC7-3492-EF86-DAB20C069D7B}"/>
              </a:ext>
            </a:extLst>
          </p:cNvPr>
          <p:cNvGrpSpPr/>
          <p:nvPr/>
        </p:nvGrpSpPr>
        <p:grpSpPr>
          <a:xfrm>
            <a:off x="4048426" y="4499208"/>
            <a:ext cx="1111710" cy="877421"/>
            <a:chOff x="446515" y="2921678"/>
            <a:chExt cx="1111710" cy="877421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D906CFA-1008-8235-E47F-81FBC4D1516A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D2EF3FE-12F4-2A83-2759-DF6DE55B4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EBF8C69-D7E1-3AAB-72DA-FDF7F2A30E9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112" name="Cloud 111">
            <a:extLst>
              <a:ext uri="{FF2B5EF4-FFF2-40B4-BE49-F238E27FC236}">
                <a16:creationId xmlns:a16="http://schemas.microsoft.com/office/drawing/2014/main" id="{FBDDB9AD-5832-D69E-0F22-29EDDC6B23FC}"/>
              </a:ext>
            </a:extLst>
          </p:cNvPr>
          <p:cNvSpPr>
            <a:spLocks noChangeAspect="1"/>
          </p:cNvSpPr>
          <p:nvPr/>
        </p:nvSpPr>
        <p:spPr>
          <a:xfrm>
            <a:off x="5394697" y="3451795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2377B58-7C56-68C5-1CBA-7DDA6E4D7369}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5074435" y="3252638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193A7AC-7D2F-CFE2-11C4-880DCA415A1E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4604281" y="4260553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994AC47-2FE6-17DA-72AA-3FE964D28C6C}"/>
              </a:ext>
            </a:extLst>
          </p:cNvPr>
          <p:cNvCxnSpPr>
            <a:cxnSpLocks/>
          </p:cNvCxnSpPr>
          <p:nvPr/>
        </p:nvCxnSpPr>
        <p:spPr>
          <a:xfrm flipV="1">
            <a:off x="5919940" y="4498438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B480F65-987C-2E97-3D7B-7210D938F913}"/>
              </a:ext>
            </a:extLst>
          </p:cNvPr>
          <p:cNvCxnSpPr>
            <a:cxnSpLocks/>
          </p:cNvCxnSpPr>
          <p:nvPr/>
        </p:nvCxnSpPr>
        <p:spPr>
          <a:xfrm flipH="1" flipV="1">
            <a:off x="6945761" y="4408762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81BE931-1AC1-E250-C9C1-C2877C1CFF9E}"/>
              </a:ext>
            </a:extLst>
          </p:cNvPr>
          <p:cNvCxnSpPr>
            <a:cxnSpLocks/>
            <a:endCxn id="176" idx="0"/>
          </p:cNvCxnSpPr>
          <p:nvPr/>
        </p:nvCxnSpPr>
        <p:spPr>
          <a:xfrm>
            <a:off x="7363752" y="4260553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97FEB02-1C28-D720-96FC-77702B7A8539}"/>
              </a:ext>
            </a:extLst>
          </p:cNvPr>
          <p:cNvCxnSpPr>
            <a:cxnSpLocks/>
            <a:stCxn id="112" idx="3"/>
            <a:endCxn id="94" idx="2"/>
          </p:cNvCxnSpPr>
          <p:nvPr/>
        </p:nvCxnSpPr>
        <p:spPr>
          <a:xfrm flipV="1">
            <a:off x="6536794" y="3031314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3FFADB8-A00C-81F3-50D9-38ACA688B3B4}"/>
              </a:ext>
            </a:extLst>
          </p:cNvPr>
          <p:cNvCxnSpPr>
            <a:cxnSpLocks/>
            <a:endCxn id="97" idx="2"/>
          </p:cNvCxnSpPr>
          <p:nvPr/>
        </p:nvCxnSpPr>
        <p:spPr>
          <a:xfrm flipV="1">
            <a:off x="7581521" y="3422926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F971E35-D6A1-2DCC-8500-00F1B6DC9EA7}"/>
              </a:ext>
            </a:extLst>
          </p:cNvPr>
          <p:cNvGrpSpPr/>
          <p:nvPr/>
        </p:nvGrpSpPr>
        <p:grpSpPr>
          <a:xfrm>
            <a:off x="5295911" y="4963460"/>
            <a:ext cx="1111710" cy="877421"/>
            <a:chOff x="446515" y="2921678"/>
            <a:chExt cx="1111710" cy="877421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880F98B0-42E4-CC1A-8CF2-521C9DF7ADD8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6E067A98-B1C7-F89E-04D2-A856C587D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A6D43AF-9898-F2B9-FE42-699B2230491E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4BCD1E46-DC7D-1F79-C1E5-EB683B17B240}"/>
              </a:ext>
            </a:extLst>
          </p:cNvPr>
          <p:cNvGrpSpPr/>
          <p:nvPr/>
        </p:nvGrpSpPr>
        <p:grpSpPr>
          <a:xfrm>
            <a:off x="6582296" y="4746056"/>
            <a:ext cx="1111710" cy="877421"/>
            <a:chOff x="446515" y="2921678"/>
            <a:chExt cx="1111710" cy="877421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8B25BBB-BA24-D512-5BCD-A8DF80CA6210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B521E72A-D89B-529A-E911-00AAC2F411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819C127-A1DA-13C1-B658-832F137F698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308F489A-656C-5E6E-1839-53BF6E8E1621}"/>
              </a:ext>
            </a:extLst>
          </p:cNvPr>
          <p:cNvGrpSpPr/>
          <p:nvPr/>
        </p:nvGrpSpPr>
        <p:grpSpPr>
          <a:xfrm>
            <a:off x="7859857" y="4667336"/>
            <a:ext cx="1111710" cy="877421"/>
            <a:chOff x="446515" y="2921678"/>
            <a:chExt cx="1111710" cy="877421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4C19FD7-8A95-EFD4-84E1-61EFA305615D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F997D2EA-56C1-7BFF-3006-3B8AF2D47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90F98A9-3B1F-A179-27EF-4E720A7DE635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pic>
        <p:nvPicPr>
          <p:cNvPr id="4" name="Graphic 3" descr="Explosion">
            <a:extLst>
              <a:ext uri="{FF2B5EF4-FFF2-40B4-BE49-F238E27FC236}">
                <a16:creationId xmlns:a16="http://schemas.microsoft.com/office/drawing/2014/main" id="{7E5539FB-4D15-D043-C537-B1B9CB27D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6349" y="2253079"/>
            <a:ext cx="720170" cy="720170"/>
          </a:xfrm>
          <a:prstGeom prst="rect">
            <a:avLst/>
          </a:prstGeom>
        </p:spPr>
      </p:pic>
      <p:pic>
        <p:nvPicPr>
          <p:cNvPr id="5" name="Graphic 4" descr="Explosion">
            <a:extLst>
              <a:ext uri="{FF2B5EF4-FFF2-40B4-BE49-F238E27FC236}">
                <a16:creationId xmlns:a16="http://schemas.microsoft.com/office/drawing/2014/main" id="{B6BFE44A-A7B9-B174-942A-CE36C98005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78043" y="5212802"/>
            <a:ext cx="720170" cy="720170"/>
          </a:xfrm>
          <a:prstGeom prst="rect">
            <a:avLst/>
          </a:prstGeom>
        </p:spPr>
      </p:pic>
      <p:pic>
        <p:nvPicPr>
          <p:cNvPr id="6" name="Graphic 5" descr="Explosion">
            <a:extLst>
              <a:ext uri="{FF2B5EF4-FFF2-40B4-BE49-F238E27FC236}">
                <a16:creationId xmlns:a16="http://schemas.microsoft.com/office/drawing/2014/main" id="{38C7AA2B-6D50-E635-3EFC-E7BA40C47F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3845" y="2451329"/>
            <a:ext cx="720170" cy="720170"/>
          </a:xfrm>
          <a:prstGeom prst="rect">
            <a:avLst/>
          </a:prstGeom>
        </p:spPr>
      </p:pic>
      <p:pic>
        <p:nvPicPr>
          <p:cNvPr id="7" name="Graphic 6" descr="Explosion">
            <a:extLst>
              <a:ext uri="{FF2B5EF4-FFF2-40B4-BE49-F238E27FC236}">
                <a16:creationId xmlns:a16="http://schemas.microsoft.com/office/drawing/2014/main" id="{29812EAC-F11B-4BEF-851E-984BB9947E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4" y="4774286"/>
            <a:ext cx="720170" cy="720170"/>
          </a:xfrm>
          <a:prstGeom prst="rect">
            <a:avLst/>
          </a:prstGeom>
        </p:spPr>
      </p:pic>
      <p:pic>
        <p:nvPicPr>
          <p:cNvPr id="12" name="Graphic 11" descr="Close">
            <a:extLst>
              <a:ext uri="{FF2B5EF4-FFF2-40B4-BE49-F238E27FC236}">
                <a16:creationId xmlns:a16="http://schemas.microsoft.com/office/drawing/2014/main" id="{1500D9D5-D9CF-992F-F8A7-6156B2ECD7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1606" y="2181160"/>
            <a:ext cx="1309655" cy="1309655"/>
          </a:xfrm>
          <a:prstGeom prst="rect">
            <a:avLst/>
          </a:prstGeom>
        </p:spPr>
      </p:pic>
      <p:pic>
        <p:nvPicPr>
          <p:cNvPr id="18" name="Graphic 17" descr="Close">
            <a:extLst>
              <a:ext uri="{FF2B5EF4-FFF2-40B4-BE49-F238E27FC236}">
                <a16:creationId xmlns:a16="http://schemas.microsoft.com/office/drawing/2014/main" id="{C72AA689-D8E8-A5C6-56CC-A862D79A7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3300" y="4324825"/>
            <a:ext cx="1309655" cy="13096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2DE51B-930A-4A36-DEE7-5E783961DFBA}"/>
              </a:ext>
            </a:extLst>
          </p:cNvPr>
          <p:cNvSpPr txBox="1"/>
          <p:nvPr/>
        </p:nvSpPr>
        <p:spPr>
          <a:xfrm>
            <a:off x="794895" y="6247127"/>
            <a:ext cx="2109873" cy="326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dirty="0">
                <a:latin typeface="Avenir Medium" panose="02000503020000020003" pitchFamily="2" charset="0"/>
              </a:rPr>
              <a:t>Monolithic System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09D074-C485-A8B2-8796-7F493FE0A7E4}"/>
              </a:ext>
            </a:extLst>
          </p:cNvPr>
          <p:cNvSpPr txBox="1"/>
          <p:nvPr/>
        </p:nvSpPr>
        <p:spPr>
          <a:xfrm>
            <a:off x="5442450" y="6247127"/>
            <a:ext cx="2562561" cy="326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dirty="0">
                <a:latin typeface="Avenir Medium" panose="02000503020000020003" pitchFamily="2" charset="0"/>
              </a:rPr>
              <a:t>Disaggregated System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1791E61-D758-BAF3-2C77-825352F3F42E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6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Scaling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9BBCF7B-918B-AFEB-DD37-686601FB3156}"/>
              </a:ext>
            </a:extLst>
          </p:cNvPr>
          <p:cNvGrpSpPr/>
          <p:nvPr/>
        </p:nvGrpSpPr>
        <p:grpSpPr>
          <a:xfrm>
            <a:off x="2386137" y="2125690"/>
            <a:ext cx="1034381" cy="918410"/>
            <a:chOff x="486175" y="2159181"/>
            <a:chExt cx="1034381" cy="91841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D554B96-A918-363D-05A0-69F6E2E5E820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73" name="Graphic 72" descr="Processor">
              <a:extLst>
                <a:ext uri="{FF2B5EF4-FFF2-40B4-BE49-F238E27FC236}">
                  <a16:creationId xmlns:a16="http://schemas.microsoft.com/office/drawing/2014/main" id="{9CC4C598-44E8-4CFD-E1D7-7530D2E68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9A79869-3408-8822-A523-62B9B95BD2E5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130A95A5-0E55-1DD6-9DB8-F9B7E156AEF9}"/>
              </a:ext>
            </a:extLst>
          </p:cNvPr>
          <p:cNvGrpSpPr/>
          <p:nvPr/>
        </p:nvGrpSpPr>
        <p:grpSpPr>
          <a:xfrm>
            <a:off x="4060074" y="1904366"/>
            <a:ext cx="1034381" cy="918410"/>
            <a:chOff x="486175" y="2159181"/>
            <a:chExt cx="1034381" cy="918410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4E3200A-2C76-6153-5719-56601DED7A0D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4" name="Graphic 93" descr="Processor">
              <a:extLst>
                <a:ext uri="{FF2B5EF4-FFF2-40B4-BE49-F238E27FC236}">
                  <a16:creationId xmlns:a16="http://schemas.microsoft.com/office/drawing/2014/main" id="{D0C2AA8E-5EBE-F0FD-58AC-3C305FB4E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88579AD-45F6-82E7-5E5F-E7B80870A80B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37FCB80-CBF3-E20C-A087-C2F95AC3B5E4}"/>
              </a:ext>
            </a:extLst>
          </p:cNvPr>
          <p:cNvGrpSpPr/>
          <p:nvPr/>
        </p:nvGrpSpPr>
        <p:grpSpPr>
          <a:xfrm>
            <a:off x="5550000" y="2263917"/>
            <a:ext cx="1034381" cy="918410"/>
            <a:chOff x="486175" y="2159181"/>
            <a:chExt cx="1034381" cy="918410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4D2C8A9-A657-8384-9C0F-AEB6193D0FBA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98" name="Graphic 97" descr="Processor">
              <a:extLst>
                <a:ext uri="{FF2B5EF4-FFF2-40B4-BE49-F238E27FC236}">
                  <a16:creationId xmlns:a16="http://schemas.microsoft.com/office/drawing/2014/main" id="{F2BE69A4-4102-E8BA-CEA9-269C45C5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E0756CC-E573-A661-5093-54E3EAEE9301}"/>
                </a:ext>
              </a:extLst>
            </p:cNvPr>
            <p:cNvSpPr/>
            <p:nvPr/>
          </p:nvSpPr>
          <p:spPr>
            <a:xfrm>
              <a:off x="560850" y="2258835"/>
              <a:ext cx="891169" cy="71064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0DE0D3F-8EC7-3492-EF86-DAB20C069D7B}"/>
              </a:ext>
            </a:extLst>
          </p:cNvPr>
          <p:cNvGrpSpPr/>
          <p:nvPr/>
        </p:nvGrpSpPr>
        <p:grpSpPr>
          <a:xfrm>
            <a:off x="1880388" y="4258609"/>
            <a:ext cx="1111710" cy="877421"/>
            <a:chOff x="446515" y="2921678"/>
            <a:chExt cx="1111710" cy="877421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D906CFA-1008-8235-E47F-81FBC4D1516A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D2EF3FE-12F4-2A83-2759-DF6DE55B4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EBF8C69-D7E1-3AAB-72DA-FDF7F2A30E9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112" name="Cloud 111">
            <a:extLst>
              <a:ext uri="{FF2B5EF4-FFF2-40B4-BE49-F238E27FC236}">
                <a16:creationId xmlns:a16="http://schemas.microsoft.com/office/drawing/2014/main" id="{FBDDB9AD-5832-D69E-0F22-29EDDC6B23FC}"/>
              </a:ext>
            </a:extLst>
          </p:cNvPr>
          <p:cNvSpPr>
            <a:spLocks noChangeAspect="1"/>
          </p:cNvSpPr>
          <p:nvPr/>
        </p:nvSpPr>
        <p:spPr>
          <a:xfrm>
            <a:off x="3226659" y="3211196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2377B58-7C56-68C5-1CBA-7DDA6E4D7369}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2906397" y="3012039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193A7AC-7D2F-CFE2-11C4-880DCA415A1E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2436243" y="4019954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994AC47-2FE6-17DA-72AA-3FE964D28C6C}"/>
              </a:ext>
            </a:extLst>
          </p:cNvPr>
          <p:cNvCxnSpPr>
            <a:cxnSpLocks/>
          </p:cNvCxnSpPr>
          <p:nvPr/>
        </p:nvCxnSpPr>
        <p:spPr>
          <a:xfrm flipV="1">
            <a:off x="3751902" y="4257839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B480F65-987C-2E97-3D7B-7210D938F913}"/>
              </a:ext>
            </a:extLst>
          </p:cNvPr>
          <p:cNvCxnSpPr>
            <a:cxnSpLocks/>
          </p:cNvCxnSpPr>
          <p:nvPr/>
        </p:nvCxnSpPr>
        <p:spPr>
          <a:xfrm flipH="1" flipV="1">
            <a:off x="4777723" y="4168163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81BE931-1AC1-E250-C9C1-C2877C1CFF9E}"/>
              </a:ext>
            </a:extLst>
          </p:cNvPr>
          <p:cNvCxnSpPr>
            <a:cxnSpLocks/>
            <a:endCxn id="176" idx="0"/>
          </p:cNvCxnSpPr>
          <p:nvPr/>
        </p:nvCxnSpPr>
        <p:spPr>
          <a:xfrm>
            <a:off x="5195714" y="4019954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97FEB02-1C28-D720-96FC-77702B7A8539}"/>
              </a:ext>
            </a:extLst>
          </p:cNvPr>
          <p:cNvCxnSpPr>
            <a:cxnSpLocks/>
            <a:stCxn id="112" idx="3"/>
            <a:endCxn id="94" idx="2"/>
          </p:cNvCxnSpPr>
          <p:nvPr/>
        </p:nvCxnSpPr>
        <p:spPr>
          <a:xfrm flipV="1">
            <a:off x="4368756" y="2790715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3FFADB8-A00C-81F3-50D9-38ACA688B3B4}"/>
              </a:ext>
            </a:extLst>
          </p:cNvPr>
          <p:cNvCxnSpPr>
            <a:cxnSpLocks/>
            <a:endCxn id="97" idx="2"/>
          </p:cNvCxnSpPr>
          <p:nvPr/>
        </p:nvCxnSpPr>
        <p:spPr>
          <a:xfrm flipV="1">
            <a:off x="5413483" y="3182327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F971E35-D6A1-2DCC-8500-00F1B6DC9EA7}"/>
              </a:ext>
            </a:extLst>
          </p:cNvPr>
          <p:cNvGrpSpPr/>
          <p:nvPr/>
        </p:nvGrpSpPr>
        <p:grpSpPr>
          <a:xfrm>
            <a:off x="3127873" y="4722861"/>
            <a:ext cx="1111710" cy="877421"/>
            <a:chOff x="446515" y="2921678"/>
            <a:chExt cx="1111710" cy="877421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880F98B0-42E4-CC1A-8CF2-521C9DF7ADD8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6E067A98-B1C7-F89E-04D2-A856C587D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A6D43AF-9898-F2B9-FE42-699B2230491E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4BCD1E46-DC7D-1F79-C1E5-EB683B17B240}"/>
              </a:ext>
            </a:extLst>
          </p:cNvPr>
          <p:cNvGrpSpPr/>
          <p:nvPr/>
        </p:nvGrpSpPr>
        <p:grpSpPr>
          <a:xfrm>
            <a:off x="4414258" y="4505457"/>
            <a:ext cx="1111710" cy="877421"/>
            <a:chOff x="446515" y="2921678"/>
            <a:chExt cx="1111710" cy="877421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8B25BBB-BA24-D512-5BCD-A8DF80CA6210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B521E72A-D89B-529A-E911-00AAC2F411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819C127-A1DA-13C1-B658-832F137F6981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308F489A-656C-5E6E-1839-53BF6E8E1621}"/>
              </a:ext>
            </a:extLst>
          </p:cNvPr>
          <p:cNvGrpSpPr/>
          <p:nvPr/>
        </p:nvGrpSpPr>
        <p:grpSpPr>
          <a:xfrm>
            <a:off x="5691819" y="4426737"/>
            <a:ext cx="1111710" cy="877421"/>
            <a:chOff x="446515" y="2921678"/>
            <a:chExt cx="1111710" cy="877421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4C19FD7-8A95-EFD4-84E1-61EFA305615D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F997D2EA-56C1-7BFF-3006-3B8AF2D47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90F98A9-3B1F-A179-27EF-4E720A7DE635}"/>
                </a:ext>
              </a:extLst>
            </p:cNvPr>
            <p:cNvSpPr/>
            <p:nvPr/>
          </p:nvSpPr>
          <p:spPr>
            <a:xfrm>
              <a:off x="525346" y="3069131"/>
              <a:ext cx="989737" cy="576952"/>
            </a:xfrm>
            <a:prstGeom prst="rect">
              <a:avLst/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7AD3BCE-15AD-A150-3CBD-4F9C8AA78946}"/>
              </a:ext>
            </a:extLst>
          </p:cNvPr>
          <p:cNvGrpSpPr/>
          <p:nvPr/>
        </p:nvGrpSpPr>
        <p:grpSpPr>
          <a:xfrm>
            <a:off x="614457" y="2935986"/>
            <a:ext cx="1034381" cy="918410"/>
            <a:chOff x="486175" y="2159181"/>
            <a:chExt cx="1034381" cy="91841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1C37F1-DE0E-9C25-A713-B400BA1C3CD2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" name="Graphic 4" descr="Processor">
              <a:extLst>
                <a:ext uri="{FF2B5EF4-FFF2-40B4-BE49-F238E27FC236}">
                  <a16:creationId xmlns:a16="http://schemas.microsoft.com/office/drawing/2014/main" id="{157986F2-4400-15FB-FA37-1C14A9FE3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C9BA7D6-7D66-F274-9040-4B86F970437D}"/>
              </a:ext>
            </a:extLst>
          </p:cNvPr>
          <p:cNvGrpSpPr/>
          <p:nvPr/>
        </p:nvGrpSpPr>
        <p:grpSpPr>
          <a:xfrm>
            <a:off x="6704809" y="3259026"/>
            <a:ext cx="1111710" cy="877421"/>
            <a:chOff x="446515" y="2921678"/>
            <a:chExt cx="1111710" cy="8774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099DAEE-8742-2259-0D5B-D01088093C0B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8B485D3-D47B-9B4B-DDA8-348603C9EB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5B31CA-3907-9D89-D9CA-A20272B8C688}"/>
              </a:ext>
            </a:extLst>
          </p:cNvPr>
          <p:cNvCxnSpPr>
            <a:cxnSpLocks/>
            <a:stCxn id="4" idx="3"/>
            <a:endCxn id="112" idx="2"/>
          </p:cNvCxnSpPr>
          <p:nvPr/>
        </p:nvCxnSpPr>
        <p:spPr>
          <a:xfrm>
            <a:off x="1648838" y="3395191"/>
            <a:ext cx="1584906" cy="363557"/>
          </a:xfrm>
          <a:prstGeom prst="line">
            <a:avLst/>
          </a:prstGeom>
          <a:ln w="38100">
            <a:solidFill>
              <a:schemeClr val="accent4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16FA5AB-8FA8-1674-DE74-5DC7EAC98D99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5503768" y="3697737"/>
            <a:ext cx="1201041" cy="28676"/>
          </a:xfrm>
          <a:prstGeom prst="line">
            <a:avLst/>
          </a:prstGeom>
          <a:ln w="38100">
            <a:solidFill>
              <a:schemeClr val="accent4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9" name="Graphic 58" descr="Close">
            <a:extLst>
              <a:ext uri="{FF2B5EF4-FFF2-40B4-BE49-F238E27FC236}">
                <a16:creationId xmlns:a16="http://schemas.microsoft.com/office/drawing/2014/main" id="{7A5A1244-D62D-A982-E3AA-92A9FF1F7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40317" y="4235891"/>
            <a:ext cx="495637" cy="495637"/>
          </a:xfrm>
          <a:prstGeom prst="rect">
            <a:avLst/>
          </a:prstGeom>
        </p:spPr>
      </p:pic>
      <p:pic>
        <p:nvPicPr>
          <p:cNvPr id="60" name="Graphic 59" descr="Close">
            <a:extLst>
              <a:ext uri="{FF2B5EF4-FFF2-40B4-BE49-F238E27FC236}">
                <a16:creationId xmlns:a16="http://schemas.microsoft.com/office/drawing/2014/main" id="{2E1B92B4-FEAB-66BF-1F7C-841048846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39583" y="2743700"/>
            <a:ext cx="495637" cy="49563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0DE92FA-B8E6-159E-386C-9C7E5D6FC08C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97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Heterogeneity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CF7874-A2E5-74BF-B9CA-60314B551809}"/>
              </a:ext>
            </a:extLst>
          </p:cNvPr>
          <p:cNvSpPr/>
          <p:nvPr/>
        </p:nvSpPr>
        <p:spPr>
          <a:xfrm>
            <a:off x="2575770" y="2073714"/>
            <a:ext cx="1034382" cy="75053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8E651F3F-1251-C12D-E1E9-5E2F2AF5C181}"/>
              </a:ext>
            </a:extLst>
          </p:cNvPr>
          <p:cNvSpPr>
            <a:spLocks noChangeAspect="1"/>
          </p:cNvSpPr>
          <p:nvPr/>
        </p:nvSpPr>
        <p:spPr>
          <a:xfrm>
            <a:off x="3581379" y="3057814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D7CBAE-30F4-1A61-9467-E5CA9D1D511A}"/>
              </a:ext>
            </a:extLst>
          </p:cNvPr>
          <p:cNvSpPr/>
          <p:nvPr/>
        </p:nvSpPr>
        <p:spPr>
          <a:xfrm>
            <a:off x="1780138" y="4223549"/>
            <a:ext cx="1096866" cy="67555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0AF8E7-B49A-8311-05D1-56E51AC1BA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6" t="27330" r="3206" b="27573"/>
          <a:stretch/>
        </p:blipFill>
        <p:spPr>
          <a:xfrm flipH="1">
            <a:off x="1886345" y="4381065"/>
            <a:ext cx="891169" cy="37044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FE5788D-3750-DEBB-2CFC-5F6F1BFABF49}"/>
              </a:ext>
            </a:extLst>
          </p:cNvPr>
          <p:cNvSpPr/>
          <p:nvPr/>
        </p:nvSpPr>
        <p:spPr>
          <a:xfrm>
            <a:off x="4123904" y="1830885"/>
            <a:ext cx="1034382" cy="8548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24" name="Graphic 23" descr="Processor">
            <a:extLst>
              <a:ext uri="{FF2B5EF4-FFF2-40B4-BE49-F238E27FC236}">
                <a16:creationId xmlns:a16="http://schemas.microsoft.com/office/drawing/2014/main" id="{A9F3537C-7C31-C328-DF63-786A755EA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2734" y="1830885"/>
            <a:ext cx="839051" cy="8390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F1769EE-654C-EBD9-752E-63CEFA644D4C}"/>
              </a:ext>
            </a:extLst>
          </p:cNvPr>
          <p:cNvSpPr/>
          <p:nvPr/>
        </p:nvSpPr>
        <p:spPr>
          <a:xfrm>
            <a:off x="5624990" y="2020711"/>
            <a:ext cx="1034382" cy="83905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2DAE49-A4B9-739F-4C10-35C50A162F26}"/>
              </a:ext>
            </a:extLst>
          </p:cNvPr>
          <p:cNvSpPr/>
          <p:nvPr/>
        </p:nvSpPr>
        <p:spPr>
          <a:xfrm>
            <a:off x="5661996" y="4519397"/>
            <a:ext cx="1096866" cy="703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EF55586-CBA8-2555-D8B0-997CBD14F67B}"/>
              </a:ext>
            </a:extLst>
          </p:cNvPr>
          <p:cNvSpPr/>
          <p:nvPr/>
        </p:nvSpPr>
        <p:spPr>
          <a:xfrm>
            <a:off x="4453568" y="5153515"/>
            <a:ext cx="1096866" cy="6601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288957D-2F9B-35E7-CADF-79DB1AA729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6" t="27330" r="3206" b="27573"/>
          <a:stretch/>
        </p:blipFill>
        <p:spPr>
          <a:xfrm flipH="1">
            <a:off x="4559775" y="5309722"/>
            <a:ext cx="891169" cy="37044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4F01A2D-C518-78C3-836B-3D8D2D3739D1}"/>
              </a:ext>
            </a:extLst>
          </p:cNvPr>
          <p:cNvSpPr/>
          <p:nvPr/>
        </p:nvSpPr>
        <p:spPr>
          <a:xfrm>
            <a:off x="3105131" y="4745604"/>
            <a:ext cx="1096866" cy="73548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23A20D5-1D58-7A27-F3C7-A6C4A6FF7EE2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3092961" y="2824250"/>
            <a:ext cx="682523" cy="552411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C39409D-F925-3E4A-2B84-64CCABD7B900}"/>
              </a:ext>
            </a:extLst>
          </p:cNvPr>
          <p:cNvCxnSpPr>
            <a:cxnSpLocks/>
            <a:stCxn id="15" idx="0"/>
            <a:endCxn id="14" idx="2"/>
          </p:cNvCxnSpPr>
          <p:nvPr/>
        </p:nvCxnSpPr>
        <p:spPr>
          <a:xfrm flipV="1">
            <a:off x="2328571" y="3605366"/>
            <a:ext cx="1259893" cy="61818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879B1E5-222E-6268-C50E-E6C0596993B3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3653564" y="3969347"/>
            <a:ext cx="192353" cy="77625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84BA0A-E257-125B-EBC5-42CA5A79FEB1}"/>
              </a:ext>
            </a:extLst>
          </p:cNvPr>
          <p:cNvCxnSpPr>
            <a:cxnSpLocks/>
            <a:stCxn id="33" idx="0"/>
            <a:endCxn id="14" idx="1"/>
          </p:cNvCxnSpPr>
          <p:nvPr/>
        </p:nvCxnSpPr>
        <p:spPr>
          <a:xfrm flipH="1" flipV="1">
            <a:off x="4723476" y="4151752"/>
            <a:ext cx="278525" cy="100176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CBCAAC1-238F-D25C-5713-238BD7E6029A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5550434" y="3852504"/>
            <a:ext cx="659995" cy="66689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2C5D924-A4F0-1D75-B83D-3E53994E5B04}"/>
              </a:ext>
            </a:extLst>
          </p:cNvPr>
          <p:cNvCxnSpPr>
            <a:cxnSpLocks/>
            <a:stCxn id="14" idx="3"/>
            <a:endCxn id="24" idx="2"/>
          </p:cNvCxnSpPr>
          <p:nvPr/>
        </p:nvCxnSpPr>
        <p:spPr>
          <a:xfrm flipH="1" flipV="1">
            <a:off x="4622260" y="2669936"/>
            <a:ext cx="101216" cy="4504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2AF2163-C522-F463-7BAE-3CE185A44849}"/>
              </a:ext>
            </a:extLst>
          </p:cNvPr>
          <p:cNvCxnSpPr>
            <a:cxnSpLocks/>
          </p:cNvCxnSpPr>
          <p:nvPr/>
        </p:nvCxnSpPr>
        <p:spPr>
          <a:xfrm flipV="1">
            <a:off x="5768203" y="2843996"/>
            <a:ext cx="355143" cy="43510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7D2FCEB-C393-57F7-31D5-461361111218}"/>
              </a:ext>
            </a:extLst>
          </p:cNvPr>
          <p:cNvSpPr/>
          <p:nvPr/>
        </p:nvSpPr>
        <p:spPr>
          <a:xfrm>
            <a:off x="843430" y="2940864"/>
            <a:ext cx="1034382" cy="8390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1" name="Graphic 50" descr="Processor">
            <a:extLst>
              <a:ext uri="{FF2B5EF4-FFF2-40B4-BE49-F238E27FC236}">
                <a16:creationId xmlns:a16="http://schemas.microsoft.com/office/drawing/2014/main" id="{7A70589F-6153-8588-ADB4-96E2390405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2260" y="2953235"/>
            <a:ext cx="839051" cy="839051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27C2307-C6AA-B154-B5FD-D469D4A5B7FB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1877812" y="3360390"/>
            <a:ext cx="1732340" cy="9284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7E294DF8-8AB5-757C-6639-ABE9EB627963}"/>
              </a:ext>
            </a:extLst>
          </p:cNvPr>
          <p:cNvSpPr/>
          <p:nvPr/>
        </p:nvSpPr>
        <p:spPr>
          <a:xfrm>
            <a:off x="6781216" y="3236521"/>
            <a:ext cx="1096866" cy="73749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22F5E57-BC42-E9D2-925A-10728550DD64}"/>
              </a:ext>
            </a:extLst>
          </p:cNvPr>
          <p:cNvCxnSpPr>
            <a:cxnSpLocks/>
            <a:stCxn id="14" idx="0"/>
            <a:endCxn id="56" idx="1"/>
          </p:cNvCxnSpPr>
          <p:nvPr/>
        </p:nvCxnSpPr>
        <p:spPr>
          <a:xfrm flipV="1">
            <a:off x="5863670" y="3605267"/>
            <a:ext cx="917546" cy="99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5" name="Graphic 64" descr="Database">
            <a:extLst>
              <a:ext uri="{FF2B5EF4-FFF2-40B4-BE49-F238E27FC236}">
                <a16:creationId xmlns:a16="http://schemas.microsoft.com/office/drawing/2014/main" id="{502DCA1E-E6A6-E4C8-5B44-D55B5B1A3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02420" y="3281310"/>
            <a:ext cx="654458" cy="65445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F8690F8-9CE7-776F-AE6E-3B8DF332E6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9188" y="4578643"/>
            <a:ext cx="588940" cy="588940"/>
          </a:xfrm>
          <a:prstGeom prst="rect">
            <a:avLst/>
          </a:prstGeom>
        </p:spPr>
      </p:pic>
      <p:pic>
        <p:nvPicPr>
          <p:cNvPr id="70" name="Graphic 69" descr="Database">
            <a:extLst>
              <a:ext uri="{FF2B5EF4-FFF2-40B4-BE49-F238E27FC236}">
                <a16:creationId xmlns:a16="http://schemas.microsoft.com/office/drawing/2014/main" id="{5569CC62-65AB-2FCD-D082-1C2DDAACC5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06882" y="4816483"/>
            <a:ext cx="654458" cy="65445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66A362DE-3E5B-826D-B8F9-2E0631FD0A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6065" y="2113794"/>
            <a:ext cx="668457" cy="66845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7A01355-FB39-F642-7B63-3961D50012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77561" y="2066961"/>
            <a:ext cx="704109" cy="7041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D680D2-D6C8-4619-B31A-57A3C890D7C8}"/>
              </a:ext>
            </a:extLst>
          </p:cNvPr>
          <p:cNvSpPr txBox="1"/>
          <p:nvPr/>
        </p:nvSpPr>
        <p:spPr>
          <a:xfrm>
            <a:off x="927611" y="6172004"/>
            <a:ext cx="7288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many different types of hardware devices over the network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0702AF-9035-00E6-F29C-DAF1EB849BEC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85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Utilization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Failure Handling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Scaling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Heterogeneity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E9DFF-EF18-ADF1-0DD8-1560C28C434B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c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an </a:t>
            </a:r>
            <a:r>
              <a:rPr lang="en-GR" sz="3200" dirty="0">
                <a:solidFill>
                  <a:schemeClr val="accent4"/>
                </a:solidFill>
                <a:latin typeface="Avenir Medium" panose="02000503020000020003" pitchFamily="2" charset="0"/>
              </a:rPr>
              <a:t>significantly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200" dirty="0">
                <a:solidFill>
                  <a:schemeClr val="accent4"/>
                </a:solidFill>
                <a:latin typeface="Avenir Medium" panose="02000503020000020003" pitchFamily="2" charset="0"/>
              </a:rPr>
              <a:t>decrease data center costs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463008-340A-0598-8270-D113BA2DD837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074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89555</TotalTime>
  <Words>2092</Words>
  <Application>Microsoft Macintosh PowerPoint</Application>
  <PresentationFormat>On-screen Show (4:3)</PresentationFormat>
  <Paragraphs>1094</Paragraphs>
  <Slides>55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Avenir Book</vt:lpstr>
      <vt:lpstr>Avenir Medium</vt:lpstr>
      <vt:lpstr>Calibri</vt:lpstr>
      <vt:lpstr>Calibri Light</vt:lpstr>
      <vt:lpstr>Nunito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2721</cp:revision>
  <dcterms:created xsi:type="dcterms:W3CDTF">2021-01-27T16:48:37Z</dcterms:created>
  <dcterms:modified xsi:type="dcterms:W3CDTF">2023-07-01T18:03:44Z</dcterms:modified>
</cp:coreProperties>
</file>