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4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1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.xml" ContentType="application/vnd.openxmlformats-officedocument.themeOverr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</p:sldMasterIdLst>
  <p:notesMasterIdLst>
    <p:notesMasterId r:id="rId47"/>
  </p:notesMasterIdLst>
  <p:sldIdLst>
    <p:sldId id="5120" r:id="rId2"/>
    <p:sldId id="5276" r:id="rId3"/>
    <p:sldId id="5279" r:id="rId4"/>
    <p:sldId id="5289" r:id="rId5"/>
    <p:sldId id="5291" r:id="rId6"/>
    <p:sldId id="5292" r:id="rId7"/>
    <p:sldId id="5317" r:id="rId8"/>
    <p:sldId id="5278" r:id="rId9"/>
    <p:sldId id="5295" r:id="rId10"/>
    <p:sldId id="5296" r:id="rId11"/>
    <p:sldId id="5319" r:id="rId12"/>
    <p:sldId id="5320" r:id="rId13"/>
    <p:sldId id="5280" r:id="rId14"/>
    <p:sldId id="5218" r:id="rId15"/>
    <p:sldId id="5201" r:id="rId16"/>
    <p:sldId id="5219" r:id="rId17"/>
    <p:sldId id="5220" r:id="rId18"/>
    <p:sldId id="5301" r:id="rId19"/>
    <p:sldId id="5222" r:id="rId20"/>
    <p:sldId id="5223" r:id="rId21"/>
    <p:sldId id="5302" r:id="rId22"/>
    <p:sldId id="5243" r:id="rId23"/>
    <p:sldId id="5244" r:id="rId24"/>
    <p:sldId id="5245" r:id="rId25"/>
    <p:sldId id="5316" r:id="rId26"/>
    <p:sldId id="5315" r:id="rId27"/>
    <p:sldId id="5249" r:id="rId28"/>
    <p:sldId id="5248" r:id="rId29"/>
    <p:sldId id="5318" r:id="rId30"/>
    <p:sldId id="5252" r:id="rId31"/>
    <p:sldId id="5303" r:id="rId32"/>
    <p:sldId id="5254" r:id="rId33"/>
    <p:sldId id="5304" r:id="rId34"/>
    <p:sldId id="5256" r:id="rId35"/>
    <p:sldId id="5305" r:id="rId36"/>
    <p:sldId id="5264" r:id="rId37"/>
    <p:sldId id="5281" r:id="rId38"/>
    <p:sldId id="5233" r:id="rId39"/>
    <p:sldId id="5268" r:id="rId40"/>
    <p:sldId id="5270" r:id="rId41"/>
    <p:sldId id="5271" r:id="rId42"/>
    <p:sldId id="5273" r:id="rId43"/>
    <p:sldId id="5274" r:id="rId44"/>
    <p:sldId id="5275" r:id="rId45"/>
    <p:sldId id="5306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70" userDrawn="1">
          <p15:clr>
            <a:srgbClr val="A4A3A4"/>
          </p15:clr>
        </p15:guide>
        <p15:guide id="2" pos="1118" userDrawn="1">
          <p15:clr>
            <a:srgbClr val="A4A3A4"/>
          </p15:clr>
        </p15:guide>
        <p15:guide id="3" pos="4180" userDrawn="1">
          <p15:clr>
            <a:srgbClr val="A4A3A4"/>
          </p15:clr>
        </p15:guide>
        <p15:guide id="4" orient="horz" pos="1344" userDrawn="1">
          <p15:clr>
            <a:srgbClr val="A4A3A4"/>
          </p15:clr>
        </p15:guide>
        <p15:guide id="5" orient="horz" pos="2863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31567F-692A-1B0C-5AEF-722C5BC80BD7}" name="Peiming Yang" initials="PY" userId="51d81830e5d25e25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FBCC9A"/>
    <a:srgbClr val="FDE5CD"/>
    <a:srgbClr val="FF40FF"/>
    <a:srgbClr val="0431FF"/>
    <a:srgbClr val="D9EAD5"/>
    <a:srgbClr val="EAEAEA"/>
    <a:srgbClr val="604877"/>
    <a:srgbClr val="9872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38B1855-1B75-4FBE-930C-398BA8C253C6}" styleName="Themed Style 2 –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Themed Style 2 –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–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–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–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58" autoAdjust="0"/>
    <p:restoredTop sz="76299" autoAdjust="0"/>
  </p:normalViewPr>
  <p:slideViewPr>
    <p:cSldViewPr snapToGrid="0" snapToObjects="1">
      <p:cViewPr varScale="1">
        <p:scale>
          <a:sx n="97" d="100"/>
          <a:sy n="97" d="100"/>
        </p:scale>
        <p:origin x="2096" y="184"/>
      </p:cViewPr>
      <p:guideLst>
        <p:guide orient="horz" pos="3770"/>
        <p:guide pos="1118"/>
        <p:guide pos="4180"/>
        <p:guide orient="horz" pos="1344"/>
        <p:guide orient="horz" pos="286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NULL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3"/>
          <c:order val="0"/>
          <c:tx>
            <c:strRef>
              <c:f>TVM!$D$12</c:f>
              <c:strCache>
                <c:ptCount val="1"/>
                <c:pt idx="0">
                  <c:v>Compute Time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multiLvlStrRef>
              <c:f>TVM!$A$13:$C$35</c:f>
              <c:multiLvlStrCache>
                <c:ptCount val="23"/>
                <c:lvl>
                  <c:pt idx="0">
                    <c:v>TVM</c:v>
                  </c:pt>
                  <c:pt idx="1">
                    <c:v>Best</c:v>
                  </c:pt>
                  <c:pt idx="3">
                    <c:v>TVM</c:v>
                  </c:pt>
                  <c:pt idx="4">
                    <c:v>Best</c:v>
                  </c:pt>
                  <c:pt idx="6">
                    <c:v>TVM</c:v>
                  </c:pt>
                  <c:pt idx="7">
                    <c:v>Best</c:v>
                  </c:pt>
                  <c:pt idx="9">
                    <c:v>TVM</c:v>
                  </c:pt>
                  <c:pt idx="10">
                    <c:v>Best</c:v>
                  </c:pt>
                  <c:pt idx="12">
                    <c:v>TVM</c:v>
                  </c:pt>
                  <c:pt idx="13">
                    <c:v>Best</c:v>
                  </c:pt>
                  <c:pt idx="15">
                    <c:v>TVM</c:v>
                  </c:pt>
                  <c:pt idx="16">
                    <c:v>Best</c:v>
                  </c:pt>
                  <c:pt idx="18">
                    <c:v>TVM</c:v>
                  </c:pt>
                  <c:pt idx="19">
                    <c:v>Best</c:v>
                  </c:pt>
                  <c:pt idx="21">
                    <c:v>TVM</c:v>
                  </c:pt>
                  <c:pt idx="22">
                    <c:v>Best</c:v>
                  </c:pt>
                </c:lvl>
                <c:lvl>
                  <c:pt idx="0">
                    <c:v>16x2048         </c:v>
                  </c:pt>
                  <c:pt idx="3">
                    <c:v>16x4096        </c:v>
                  </c:pt>
                  <c:pt idx="6">
                    <c:v>28x2048         </c:v>
                  </c:pt>
                  <c:pt idx="9">
                    <c:v>28x4096         </c:v>
                  </c:pt>
                  <c:pt idx="12">
                    <c:v>16x256x2048         </c:v>
                  </c:pt>
                  <c:pt idx="15">
                    <c:v>16x256x4096       </c:v>
                  </c:pt>
                  <c:pt idx="18">
                    <c:v>28x256x2048       </c:v>
                  </c:pt>
                  <c:pt idx="21">
                    <c:v>28x256x4096</c:v>
                  </c:pt>
                </c:lvl>
                <c:lvl>
                  <c:pt idx="0">
                    <c:v>     RED              </c:v>
                  </c:pt>
                  <c:pt idx="12">
                    <c:v>GEMV</c:v>
                  </c:pt>
                </c:lvl>
              </c:multiLvlStrCache>
            </c:multiLvlStrRef>
          </c:cat>
          <c:val>
            <c:numRef>
              <c:f>TVM!$D$13:$D$35</c:f>
              <c:numCache>
                <c:formatCode>0.00_ </c:formatCode>
                <c:ptCount val="23"/>
                <c:pt idx="0">
                  <c:v>0.105090311986863</c:v>
                </c:pt>
                <c:pt idx="1">
                  <c:v>0.14121510673234799</c:v>
                </c:pt>
                <c:pt idx="3">
                  <c:v>7.0859167404782999E-2</c:v>
                </c:pt>
                <c:pt idx="4">
                  <c:v>7.9716563330380796E-2</c:v>
                </c:pt>
                <c:pt idx="6">
                  <c:v>8.3842794759825298E-2</c:v>
                </c:pt>
                <c:pt idx="7">
                  <c:v>8.9956331877729195E-2</c:v>
                </c:pt>
                <c:pt idx="9">
                  <c:v>8.9722675367047297E-2</c:v>
                </c:pt>
                <c:pt idx="10">
                  <c:v>0.15089722675367001</c:v>
                </c:pt>
                <c:pt idx="12">
                  <c:v>0.54768153980752399</c:v>
                </c:pt>
                <c:pt idx="13">
                  <c:v>0.55701370662000504</c:v>
                </c:pt>
                <c:pt idx="15">
                  <c:v>0.60034930518642204</c:v>
                </c:pt>
                <c:pt idx="16">
                  <c:v>0.605209203432303</c:v>
                </c:pt>
                <c:pt idx="18">
                  <c:v>0.56301747930082802</c:v>
                </c:pt>
                <c:pt idx="19">
                  <c:v>0.62059184299294601</c:v>
                </c:pt>
                <c:pt idx="21">
                  <c:v>0.59212872724256604</c:v>
                </c:pt>
                <c:pt idx="22">
                  <c:v>0.67992369261394203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3F-FF44-ABB3-FFDB6C8EB9A3}"/>
            </c:ext>
          </c:extLst>
        </c:ser>
        <c:ser>
          <c:idx val="4"/>
          <c:order val="1"/>
          <c:tx>
            <c:strRef>
              <c:f>TVM!$E$12</c:f>
              <c:strCache>
                <c:ptCount val="1"/>
                <c:pt idx="0">
                  <c:v>Data Rearregement Time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  <a:ln w="19050">
              <a:solidFill>
                <a:schemeClr val="tx1"/>
              </a:solidFill>
            </a:ln>
            <a:effectLst/>
          </c:spPr>
          <c:invertIfNegative val="0"/>
          <c:cat>
            <c:multiLvlStrRef>
              <c:f>TVM!$A$13:$C$35</c:f>
              <c:multiLvlStrCache>
                <c:ptCount val="23"/>
                <c:lvl>
                  <c:pt idx="0">
                    <c:v>TVM</c:v>
                  </c:pt>
                  <c:pt idx="1">
                    <c:v>Best</c:v>
                  </c:pt>
                  <c:pt idx="3">
                    <c:v>TVM</c:v>
                  </c:pt>
                  <c:pt idx="4">
                    <c:v>Best</c:v>
                  </c:pt>
                  <c:pt idx="6">
                    <c:v>TVM</c:v>
                  </c:pt>
                  <c:pt idx="7">
                    <c:v>Best</c:v>
                  </c:pt>
                  <c:pt idx="9">
                    <c:v>TVM</c:v>
                  </c:pt>
                  <c:pt idx="10">
                    <c:v>Best</c:v>
                  </c:pt>
                  <c:pt idx="12">
                    <c:v>TVM</c:v>
                  </c:pt>
                  <c:pt idx="13">
                    <c:v>Best</c:v>
                  </c:pt>
                  <c:pt idx="15">
                    <c:v>TVM</c:v>
                  </c:pt>
                  <c:pt idx="16">
                    <c:v>Best</c:v>
                  </c:pt>
                  <c:pt idx="18">
                    <c:v>TVM</c:v>
                  </c:pt>
                  <c:pt idx="19">
                    <c:v>Best</c:v>
                  </c:pt>
                  <c:pt idx="21">
                    <c:v>TVM</c:v>
                  </c:pt>
                  <c:pt idx="22">
                    <c:v>Best</c:v>
                  </c:pt>
                </c:lvl>
                <c:lvl>
                  <c:pt idx="0">
                    <c:v>16x2048         </c:v>
                  </c:pt>
                  <c:pt idx="3">
                    <c:v>16x4096        </c:v>
                  </c:pt>
                  <c:pt idx="6">
                    <c:v>28x2048         </c:v>
                  </c:pt>
                  <c:pt idx="9">
                    <c:v>28x4096         </c:v>
                  </c:pt>
                  <c:pt idx="12">
                    <c:v>16x256x2048         </c:v>
                  </c:pt>
                  <c:pt idx="15">
                    <c:v>16x256x4096       </c:v>
                  </c:pt>
                  <c:pt idx="18">
                    <c:v>28x256x2048       </c:v>
                  </c:pt>
                  <c:pt idx="21">
                    <c:v>28x256x4096</c:v>
                  </c:pt>
                </c:lvl>
                <c:lvl>
                  <c:pt idx="0">
                    <c:v>     RED              </c:v>
                  </c:pt>
                  <c:pt idx="12">
                    <c:v>GEMV</c:v>
                  </c:pt>
                </c:lvl>
              </c:multiLvlStrCache>
            </c:multiLvlStrRef>
          </c:cat>
          <c:val>
            <c:numRef>
              <c:f>TVM!$E$13:$E$35</c:f>
              <c:numCache>
                <c:formatCode>0.00_ </c:formatCode>
                <c:ptCount val="23"/>
                <c:pt idx="0">
                  <c:v>0.89490968801313597</c:v>
                </c:pt>
                <c:pt idx="1">
                  <c:v>0.57307060755336603</c:v>
                </c:pt>
                <c:pt idx="3">
                  <c:v>0.92914083259521696</c:v>
                </c:pt>
                <c:pt idx="4">
                  <c:v>0.53587245349867096</c:v>
                </c:pt>
                <c:pt idx="6">
                  <c:v>0.91615720524017397</c:v>
                </c:pt>
                <c:pt idx="7">
                  <c:v>0.52838427947598199</c:v>
                </c:pt>
                <c:pt idx="9">
                  <c:v>0.91027732463295197</c:v>
                </c:pt>
                <c:pt idx="10">
                  <c:v>0.80668841761827004</c:v>
                </c:pt>
                <c:pt idx="12">
                  <c:v>0.45231846019247501</c:v>
                </c:pt>
                <c:pt idx="13">
                  <c:v>0.30081656459609202</c:v>
                </c:pt>
                <c:pt idx="15">
                  <c:v>0.39965069481357701</c:v>
                </c:pt>
                <c:pt idx="16">
                  <c:v>0.24284304047384001</c:v>
                </c:pt>
                <c:pt idx="18">
                  <c:v>0.43698252069917198</c:v>
                </c:pt>
                <c:pt idx="19">
                  <c:v>0.27376571603802502</c:v>
                </c:pt>
                <c:pt idx="21">
                  <c:v>0.40787127275743301</c:v>
                </c:pt>
                <c:pt idx="22">
                  <c:v>0.23663583958860299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3F-FF44-ABB3-FFDB6C8EB9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605874351"/>
        <c:axId val="647247855"/>
      </c:barChart>
      <c:catAx>
        <c:axId val="6058743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zh-CN"/>
          </a:p>
        </c:txPr>
        <c:crossAx val="647247855"/>
        <c:crosses val="autoZero"/>
        <c:auto val="1"/>
        <c:lblAlgn val="ctr"/>
        <c:lblOffset val="100"/>
        <c:noMultiLvlLbl val="0"/>
      </c:catAx>
      <c:valAx>
        <c:axId val="647247855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US" sz="1600"/>
                  <a:t>Execution Time</a:t>
                </a:r>
                <a:endParaRPr lang="en-GB" sz="16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en-GB"/>
            </a:p>
          </c:txPr>
        </c:title>
        <c:numFmt formatCode="0.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zh-CN"/>
          </a:p>
        </c:txPr>
        <c:crossAx val="60587435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8943884315710167"/>
          <c:y val="3.1025967236202562E-2"/>
          <c:w val="0.42998535243271657"/>
          <c:h val="7.156698716825912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Trebuchet MS" panose="020B0703020202090204" pitchFamily="34" charset="0"/>
        </a:defRPr>
      </a:pPr>
      <a:endParaRPr lang="zh-CN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kernels_attacc_new!$G$38</c:f>
              <c:strCache>
                <c:ptCount val="1"/>
                <c:pt idx="0">
                  <c:v>AttAcc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 w="190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kernels_attacc_new!$F$39:$F$44</c:f>
              <c:strCache>
                <c:ptCount val="6"/>
                <c:pt idx="0">
                  <c:v>ATTN</c:v>
                </c:pt>
                <c:pt idx="1">
                  <c:v>GEMV</c:v>
                </c:pt>
                <c:pt idx="2">
                  <c:v>RED</c:v>
                </c:pt>
                <c:pt idx="3">
                  <c:v>ATTN</c:v>
                </c:pt>
                <c:pt idx="4">
                  <c:v>GEMV</c:v>
                </c:pt>
                <c:pt idx="5">
                  <c:v>RED</c:v>
                </c:pt>
              </c:strCache>
            </c:strRef>
          </c:cat>
          <c:val>
            <c:numRef>
              <c:f>kernels_attacc_new!$G$39:$G$44</c:f>
              <c:numCache>
                <c:formatCode>0.00_ </c:formatCode>
                <c:ptCount val="6"/>
                <c:pt idx="0">
                  <c:v>8.9010974820450031</c:v>
                </c:pt>
                <c:pt idx="1">
                  <c:v>7.507585802980894</c:v>
                </c:pt>
                <c:pt idx="2">
                  <c:v>6.2480480181926605</c:v>
                </c:pt>
                <c:pt idx="3">
                  <c:v>5.3312124366608442</c:v>
                </c:pt>
                <c:pt idx="4">
                  <c:v>1.0177528560252069</c:v>
                </c:pt>
                <c:pt idx="5">
                  <c:v>1.0177528560252069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9F-9746-9AF8-C4659B446DCA}"/>
            </c:ext>
          </c:extLst>
        </c:ser>
        <c:ser>
          <c:idx val="1"/>
          <c:order val="1"/>
          <c:tx>
            <c:strRef>
              <c:f>kernels_attacc_new!$H$38</c:f>
              <c:strCache>
                <c:ptCount val="1"/>
                <c:pt idx="0">
                  <c:v>AttAcc+DCC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  <a:ln w="190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kernels_attacc_new!$F$39:$F$44</c:f>
              <c:strCache>
                <c:ptCount val="6"/>
                <c:pt idx="0">
                  <c:v>ATTN</c:v>
                </c:pt>
                <c:pt idx="1">
                  <c:v>GEMV</c:v>
                </c:pt>
                <c:pt idx="2">
                  <c:v>RED</c:v>
                </c:pt>
                <c:pt idx="3">
                  <c:v>ATTN</c:v>
                </c:pt>
                <c:pt idx="4">
                  <c:v>GEMV</c:v>
                </c:pt>
                <c:pt idx="5">
                  <c:v>RED</c:v>
                </c:pt>
              </c:strCache>
            </c:strRef>
          </c:cat>
          <c:val>
            <c:numRef>
              <c:f>kernels_attacc_new!$H$39:$H$44</c:f>
              <c:numCache>
                <c:formatCode>0.00_ </c:formatCode>
                <c:ptCount val="6"/>
                <c:pt idx="0">
                  <c:v>10.87223515443733</c:v>
                </c:pt>
                <c:pt idx="1">
                  <c:v>9.8680295709321246</c:v>
                </c:pt>
                <c:pt idx="2">
                  <c:v>7.7862156609584199</c:v>
                </c:pt>
                <c:pt idx="3">
                  <c:v>7.4405919395859881</c:v>
                </c:pt>
                <c:pt idx="4">
                  <c:v>1.6899431144232524</c:v>
                </c:pt>
                <c:pt idx="5">
                  <c:v>1.4916751518379916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9F-9746-9AF8-C4659B446D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999706352"/>
        <c:axId val="999704912"/>
      </c:barChart>
      <c:catAx>
        <c:axId val="999706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zh-CN"/>
          </a:p>
        </c:txPr>
        <c:crossAx val="999704912"/>
        <c:crosses val="autoZero"/>
        <c:auto val="1"/>
        <c:lblAlgn val="ctr"/>
        <c:lblOffset val="100"/>
        <c:noMultiLvlLbl val="0"/>
      </c:catAx>
      <c:valAx>
        <c:axId val="999704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US" sz="1800" b="0">
                    <a:solidFill>
                      <a:schemeClr val="tx1"/>
                    </a:solidFill>
                  </a:rPr>
                  <a:t>Speedup over GPU</a:t>
                </a:r>
                <a:endParaRPr lang="zh-CN" sz="1800" b="0">
                  <a:solidFill>
                    <a:schemeClr val="tx1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zh-CN"/>
            </a:p>
          </c:txPr>
        </c:title>
        <c:numFmt formatCode="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zh-CN"/>
          </a:p>
        </c:txPr>
        <c:crossAx val="99970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latin typeface="Trebuchet MS" panose="020B0703020202090204" pitchFamily="34" charset="0"/>
        </a:defRPr>
      </a:pPr>
      <a:endParaRPr lang="zh-CN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kernels_HBM_new!$F$49</c:f>
              <c:strCache>
                <c:ptCount val="1"/>
                <c:pt idx="0">
                  <c:v>HBM-PIM</c:v>
                </c:pt>
              </c:strCache>
            </c:strRef>
          </c:tx>
          <c:spPr>
            <a:solidFill>
              <a:schemeClr val="bg2">
                <a:lumMod val="90000"/>
              </a:schemeClr>
            </a:solidFill>
            <a:ln w="190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kernels_HBM_new!$E$50:$E$57</c:f>
              <c:strCache>
                <c:ptCount val="8"/>
                <c:pt idx="0">
                  <c:v>GEMV</c:v>
                </c:pt>
                <c:pt idx="1">
                  <c:v>RELU</c:v>
                </c:pt>
                <c:pt idx="2">
                  <c:v>RED</c:v>
                </c:pt>
                <c:pt idx="3">
                  <c:v>VA</c:v>
                </c:pt>
                <c:pt idx="4">
                  <c:v>GEMV</c:v>
                </c:pt>
                <c:pt idx="5">
                  <c:v>RELU</c:v>
                </c:pt>
                <c:pt idx="6">
                  <c:v>RED</c:v>
                </c:pt>
                <c:pt idx="7">
                  <c:v>VA</c:v>
                </c:pt>
              </c:strCache>
            </c:strRef>
          </c:cat>
          <c:val>
            <c:numRef>
              <c:f>kernels_HBM_new!$F$50:$F$57</c:f>
              <c:numCache>
                <c:formatCode>0.00_ </c:formatCode>
                <c:ptCount val="8"/>
                <c:pt idx="0">
                  <c:v>3.820856556842398</c:v>
                </c:pt>
                <c:pt idx="1">
                  <c:v>1.3676349512658743</c:v>
                </c:pt>
                <c:pt idx="2">
                  <c:v>0.51989928043557221</c:v>
                </c:pt>
                <c:pt idx="3">
                  <c:v>0.98563030602956392</c:v>
                </c:pt>
                <c:pt idx="4">
                  <c:v>3.1118479169746909</c:v>
                </c:pt>
                <c:pt idx="5">
                  <c:v>1.671553829325052</c:v>
                </c:pt>
                <c:pt idx="6">
                  <c:v>0.6353870276103476</c:v>
                </c:pt>
                <c:pt idx="7">
                  <c:v>1.2046592629250916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F9F-ED46-8A27-BB4C775A594F}"/>
            </c:ext>
          </c:extLst>
        </c:ser>
        <c:ser>
          <c:idx val="1"/>
          <c:order val="1"/>
          <c:tx>
            <c:strRef>
              <c:f>kernels_HBM_new!$G$49</c:f>
              <c:strCache>
                <c:ptCount val="1"/>
                <c:pt idx="0">
                  <c:v>HBM-PIM+DCC</c:v>
                </c:pt>
              </c:strCache>
            </c:strRef>
          </c:tx>
          <c:spPr>
            <a:solidFill>
              <a:schemeClr val="bg2">
                <a:lumMod val="25000"/>
              </a:schemeClr>
            </a:solidFill>
            <a:ln w="19050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endParaRPr lang="zh-CN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kernels_HBM_new!$E$50:$E$57</c:f>
              <c:strCache>
                <c:ptCount val="8"/>
                <c:pt idx="0">
                  <c:v>GEMV</c:v>
                </c:pt>
                <c:pt idx="1">
                  <c:v>RELU</c:v>
                </c:pt>
                <c:pt idx="2">
                  <c:v>RED</c:v>
                </c:pt>
                <c:pt idx="3">
                  <c:v>VA</c:v>
                </c:pt>
                <c:pt idx="4">
                  <c:v>GEMV</c:v>
                </c:pt>
                <c:pt idx="5">
                  <c:v>RELU</c:v>
                </c:pt>
                <c:pt idx="6">
                  <c:v>RED</c:v>
                </c:pt>
                <c:pt idx="7">
                  <c:v>VA</c:v>
                </c:pt>
              </c:strCache>
            </c:strRef>
          </c:cat>
          <c:val>
            <c:numRef>
              <c:f>kernels_HBM_new!$G$50:$G$57</c:f>
              <c:numCache>
                <c:formatCode>0.00_ </c:formatCode>
                <c:ptCount val="8"/>
                <c:pt idx="0">
                  <c:v>5.6599580193606753</c:v>
                </c:pt>
                <c:pt idx="1">
                  <c:v>2.4329505975150756</c:v>
                </c:pt>
                <c:pt idx="2">
                  <c:v>1.2185781553292259</c:v>
                </c:pt>
                <c:pt idx="3">
                  <c:v>1.9504667237462638</c:v>
                </c:pt>
                <c:pt idx="4">
                  <c:v>5.5244086173989544</c:v>
                </c:pt>
                <c:pt idx="5">
                  <c:v>2.7075967778524217</c:v>
                </c:pt>
                <c:pt idx="6">
                  <c:v>1.3869239154948403</c:v>
                </c:pt>
                <c:pt idx="7">
                  <c:v>2.0797001017614982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F9F-ED46-8A27-BB4C775A594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999706352"/>
        <c:axId val="999704912"/>
      </c:barChart>
      <c:catAx>
        <c:axId val="999706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zh-CN"/>
          </a:p>
        </c:txPr>
        <c:crossAx val="999704912"/>
        <c:crosses val="autoZero"/>
        <c:auto val="1"/>
        <c:lblAlgn val="ctr"/>
        <c:lblOffset val="100"/>
        <c:noMultiLvlLbl val="0"/>
      </c:catAx>
      <c:valAx>
        <c:axId val="999704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US" sz="1800"/>
                  <a:t>Speedup over GPU</a:t>
                </a:r>
                <a:endParaRPr lang="zh-CN" sz="18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zh-CN"/>
            </a:p>
          </c:txPr>
        </c:title>
        <c:numFmt formatCode="0_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zh-CN"/>
          </a:p>
        </c:txPr>
        <c:crossAx val="999706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Trebuchet MS" panose="020B0703020202090204" pitchFamily="34" charset="0"/>
        </a:defRPr>
      </a:pPr>
      <a:endParaRPr lang="zh-CN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0722485538436473E-2"/>
          <c:y val="6.820207526308221E-2"/>
          <c:w val="0.91190375729008699"/>
          <c:h val="0.4651879976779154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plot!$D$211</c:f>
              <c:strCache>
                <c:ptCount val="1"/>
                <c:pt idx="0">
                  <c:v>Attention</c:v>
                </c:pt>
              </c:strCache>
            </c:strRef>
          </c:tx>
          <c:spPr>
            <a:solidFill>
              <a:srgbClr val="E3DED1">
                <a:lumMod val="50000"/>
              </a:srgbClr>
            </a:solidFill>
            <a:ln w="19050"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plot!$A$212:$C$234</c:f>
              <c:multiLvlStrCache>
                <c:ptCount val="23"/>
                <c:lvl>
                  <c:pt idx="0">
                    <c:v>GPU</c:v>
                  </c:pt>
                  <c:pt idx="1">
                    <c:v>AttAccBase</c:v>
                  </c:pt>
                  <c:pt idx="2">
                    <c:v>AttAccBase+DCC</c:v>
                  </c:pt>
                  <c:pt idx="3">
                    <c:v>AttAccFull</c:v>
                  </c:pt>
                  <c:pt idx="4">
                    <c:v>AttAccFull+DCC</c:v>
                  </c:pt>
                  <c:pt idx="6">
                    <c:v>GPU</c:v>
                  </c:pt>
                  <c:pt idx="7">
                    <c:v>AttAccBase</c:v>
                  </c:pt>
                  <c:pt idx="8">
                    <c:v>AttAccBase+DCC</c:v>
                  </c:pt>
                  <c:pt idx="9">
                    <c:v>AttAccFull</c:v>
                  </c:pt>
                  <c:pt idx="10">
                    <c:v>AttAccFull+DCC</c:v>
                  </c:pt>
                  <c:pt idx="12">
                    <c:v>GPU</c:v>
                  </c:pt>
                  <c:pt idx="13">
                    <c:v>AttAccBase</c:v>
                  </c:pt>
                  <c:pt idx="14">
                    <c:v>AttAccBase+DCC</c:v>
                  </c:pt>
                  <c:pt idx="15">
                    <c:v>AttAccFull</c:v>
                  </c:pt>
                  <c:pt idx="16">
                    <c:v>AttAccFull+DCC</c:v>
                  </c:pt>
                  <c:pt idx="18">
                    <c:v>GPU</c:v>
                  </c:pt>
                  <c:pt idx="19">
                    <c:v>AttAccBase</c:v>
                  </c:pt>
                  <c:pt idx="20">
                    <c:v>AttAccBase+DCC</c:v>
                  </c:pt>
                  <c:pt idx="21">
                    <c:v>AttAccFull</c:v>
                  </c:pt>
                  <c:pt idx="22">
                    <c:v>AttAccFull+DCC</c:v>
                  </c:pt>
                </c:lvl>
                <c:lvl>
                  <c:pt idx="0">
                    <c:v>GPT3-13B</c:v>
                  </c:pt>
                  <c:pt idx="6">
                    <c:v>LLAMA2-33B</c:v>
                  </c:pt>
                  <c:pt idx="12">
                    <c:v>GPT3-13B</c:v>
                  </c:pt>
                  <c:pt idx="18">
                    <c:v>LLAMA2-33B</c:v>
                  </c:pt>
                </c:lvl>
                <c:lvl>
                  <c:pt idx="0">
                    <c:v>batch size = 1</c:v>
                  </c:pt>
                  <c:pt idx="12">
                    <c:v>batch size = 4</c:v>
                  </c:pt>
                </c:lvl>
              </c:multiLvlStrCache>
            </c:multiLvlStrRef>
          </c:cat>
          <c:val>
            <c:numRef>
              <c:f>plot!$D$212:$D$233</c:f>
              <c:numCache>
                <c:formatCode>General</c:formatCode>
                <c:ptCount val="22"/>
                <c:pt idx="0">
                  <c:v>0.1419696691726593</c:v>
                </c:pt>
                <c:pt idx="1">
                  <c:v>6.8776632081931797E-3</c:v>
                </c:pt>
                <c:pt idx="2">
                  <c:v>6.3944419043072869E-3</c:v>
                </c:pt>
                <c:pt idx="3">
                  <c:v>6.8776632081931797E-3</c:v>
                </c:pt>
                <c:pt idx="4">
                  <c:v>6.3944419043072869E-3</c:v>
                </c:pt>
                <c:pt idx="6">
                  <c:v>9.125612314733729E-2</c:v>
                </c:pt>
                <c:pt idx="7">
                  <c:v>7.7090897164090837E-3</c:v>
                </c:pt>
                <c:pt idx="8">
                  <c:v>6.4311377361793163E-3</c:v>
                </c:pt>
                <c:pt idx="9">
                  <c:v>7.7090897164090837E-3</c:v>
                </c:pt>
                <c:pt idx="10">
                  <c:v>6.4311377361793163E-3</c:v>
                </c:pt>
                <c:pt idx="12">
                  <c:v>0.2452666722289413</c:v>
                </c:pt>
                <c:pt idx="13">
                  <c:v>2.2138988574210667E-2</c:v>
                </c:pt>
                <c:pt idx="14">
                  <c:v>1.9280556896056001E-2</c:v>
                </c:pt>
                <c:pt idx="15">
                  <c:v>2.2138988574210667E-2</c:v>
                </c:pt>
                <c:pt idx="16">
                  <c:v>1.9280556896056001E-2</c:v>
                </c:pt>
                <c:pt idx="18">
                  <c:v>0.15813784575334977</c:v>
                </c:pt>
                <c:pt idx="19">
                  <c:v>2.1554365864120632E-2</c:v>
                </c:pt>
                <c:pt idx="20">
                  <c:v>1.9466333885224368E-2</c:v>
                </c:pt>
                <c:pt idx="21">
                  <c:v>2.1554365864120632E-2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743-4E90-A218-AE140B101384}"/>
            </c:ext>
          </c:extLst>
        </c:ser>
        <c:ser>
          <c:idx val="1"/>
          <c:order val="1"/>
          <c:tx>
            <c:strRef>
              <c:f>plot!$E$211</c:f>
              <c:strCache>
                <c:ptCount val="1"/>
                <c:pt idx="0">
                  <c:v>QKV Generation</c:v>
                </c:pt>
              </c:strCache>
            </c:strRef>
          </c:tx>
          <c:spPr>
            <a:solidFill>
              <a:srgbClr val="E3DED1">
                <a:lumMod val="75000"/>
              </a:srgbClr>
            </a:solidFill>
            <a:ln w="19050"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plot!$A$212:$C$234</c:f>
              <c:multiLvlStrCache>
                <c:ptCount val="23"/>
                <c:lvl>
                  <c:pt idx="0">
                    <c:v>GPU</c:v>
                  </c:pt>
                  <c:pt idx="1">
                    <c:v>AttAccBase</c:v>
                  </c:pt>
                  <c:pt idx="2">
                    <c:v>AttAccBase+DCC</c:v>
                  </c:pt>
                  <c:pt idx="3">
                    <c:v>AttAccFull</c:v>
                  </c:pt>
                  <c:pt idx="4">
                    <c:v>AttAccFull+DCC</c:v>
                  </c:pt>
                  <c:pt idx="6">
                    <c:v>GPU</c:v>
                  </c:pt>
                  <c:pt idx="7">
                    <c:v>AttAccBase</c:v>
                  </c:pt>
                  <c:pt idx="8">
                    <c:v>AttAccBase+DCC</c:v>
                  </c:pt>
                  <c:pt idx="9">
                    <c:v>AttAccFull</c:v>
                  </c:pt>
                  <c:pt idx="10">
                    <c:v>AttAccFull+DCC</c:v>
                  </c:pt>
                  <c:pt idx="12">
                    <c:v>GPU</c:v>
                  </c:pt>
                  <c:pt idx="13">
                    <c:v>AttAccBase</c:v>
                  </c:pt>
                  <c:pt idx="14">
                    <c:v>AttAccBase+DCC</c:v>
                  </c:pt>
                  <c:pt idx="15">
                    <c:v>AttAccFull</c:v>
                  </c:pt>
                  <c:pt idx="16">
                    <c:v>AttAccFull+DCC</c:v>
                  </c:pt>
                  <c:pt idx="18">
                    <c:v>GPU</c:v>
                  </c:pt>
                  <c:pt idx="19">
                    <c:v>AttAccBase</c:v>
                  </c:pt>
                  <c:pt idx="20">
                    <c:v>AttAccBase+DCC</c:v>
                  </c:pt>
                  <c:pt idx="21">
                    <c:v>AttAccFull</c:v>
                  </c:pt>
                  <c:pt idx="22">
                    <c:v>AttAccFull+DCC</c:v>
                  </c:pt>
                </c:lvl>
                <c:lvl>
                  <c:pt idx="0">
                    <c:v>GPT3-13B</c:v>
                  </c:pt>
                  <c:pt idx="6">
                    <c:v>LLAMA2-33B</c:v>
                  </c:pt>
                  <c:pt idx="12">
                    <c:v>GPT3-13B</c:v>
                  </c:pt>
                  <c:pt idx="18">
                    <c:v>LLAMA2-33B</c:v>
                  </c:pt>
                </c:lvl>
                <c:lvl>
                  <c:pt idx="0">
                    <c:v>batch size = 1</c:v>
                  </c:pt>
                  <c:pt idx="12">
                    <c:v>batch size = 4</c:v>
                  </c:pt>
                </c:lvl>
              </c:multiLvlStrCache>
            </c:multiLvlStrRef>
          </c:cat>
          <c:val>
            <c:numRef>
              <c:f>plot!$E$212:$E$234</c:f>
              <c:numCache>
                <c:formatCode>General</c:formatCode>
                <c:ptCount val="23"/>
                <c:pt idx="0">
                  <c:v>0.19598588717296897</c:v>
                </c:pt>
                <c:pt idx="1">
                  <c:v>0.19598588717296897</c:v>
                </c:pt>
                <c:pt idx="2">
                  <c:v>2.9423752552919569E-2</c:v>
                </c:pt>
                <c:pt idx="3">
                  <c:v>0.19095659595197567</c:v>
                </c:pt>
                <c:pt idx="4">
                  <c:v>2.4747816910395001E-2</c:v>
                </c:pt>
                <c:pt idx="6">
                  <c:v>0.21674346057533633</c:v>
                </c:pt>
                <c:pt idx="7">
                  <c:v>0.21674346057533633</c:v>
                </c:pt>
                <c:pt idx="8">
                  <c:v>4.1523381391807064E-2</c:v>
                </c:pt>
                <c:pt idx="9">
                  <c:v>0.21107283208201033</c:v>
                </c:pt>
                <c:pt idx="10">
                  <c:v>3.6792784883945905E-2</c:v>
                </c:pt>
                <c:pt idx="12">
                  <c:v>0.17206380974394134</c:v>
                </c:pt>
                <c:pt idx="13">
                  <c:v>0.17206380974394134</c:v>
                </c:pt>
                <c:pt idx="14">
                  <c:v>9.8592664046710077E-2</c:v>
                </c:pt>
                <c:pt idx="15">
                  <c:v>0.155874674349054</c:v>
                </c:pt>
                <c:pt idx="16">
                  <c:v>8.449375681646866E-2</c:v>
                </c:pt>
                <c:pt idx="18">
                  <c:v>0.18975171854480066</c:v>
                </c:pt>
                <c:pt idx="19">
                  <c:v>0.18975171854480066</c:v>
                </c:pt>
                <c:pt idx="20">
                  <c:v>0.12905486062824967</c:v>
                </c:pt>
                <c:pt idx="21">
                  <c:v>0.17389682442359033</c:v>
                </c:pt>
                <c:pt idx="22">
                  <c:v>0.114735874645367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743-4E90-A218-AE140B101384}"/>
            </c:ext>
          </c:extLst>
        </c:ser>
        <c:ser>
          <c:idx val="2"/>
          <c:order val="2"/>
          <c:tx>
            <c:strRef>
              <c:f>plot!$F$211</c:f>
              <c:strCache>
                <c:ptCount val="1"/>
                <c:pt idx="0">
                  <c:v>Projection</c:v>
                </c:pt>
              </c:strCache>
            </c:strRef>
          </c:tx>
          <c:spPr>
            <a:solidFill>
              <a:srgbClr val="E3DED1"/>
            </a:solidFill>
            <a:ln w="19050"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plot!$A$212:$C$234</c:f>
              <c:multiLvlStrCache>
                <c:ptCount val="23"/>
                <c:lvl>
                  <c:pt idx="0">
                    <c:v>GPU</c:v>
                  </c:pt>
                  <c:pt idx="1">
                    <c:v>AttAccBase</c:v>
                  </c:pt>
                  <c:pt idx="2">
                    <c:v>AttAccBase+DCC</c:v>
                  </c:pt>
                  <c:pt idx="3">
                    <c:v>AttAccFull</c:v>
                  </c:pt>
                  <c:pt idx="4">
                    <c:v>AttAccFull+DCC</c:v>
                  </c:pt>
                  <c:pt idx="6">
                    <c:v>GPU</c:v>
                  </c:pt>
                  <c:pt idx="7">
                    <c:v>AttAccBase</c:v>
                  </c:pt>
                  <c:pt idx="8">
                    <c:v>AttAccBase+DCC</c:v>
                  </c:pt>
                  <c:pt idx="9">
                    <c:v>AttAccFull</c:v>
                  </c:pt>
                  <c:pt idx="10">
                    <c:v>AttAccFull+DCC</c:v>
                  </c:pt>
                  <c:pt idx="12">
                    <c:v>GPU</c:v>
                  </c:pt>
                  <c:pt idx="13">
                    <c:v>AttAccBase</c:v>
                  </c:pt>
                  <c:pt idx="14">
                    <c:v>AttAccBase+DCC</c:v>
                  </c:pt>
                  <c:pt idx="15">
                    <c:v>AttAccFull</c:v>
                  </c:pt>
                  <c:pt idx="16">
                    <c:v>AttAccFull+DCC</c:v>
                  </c:pt>
                  <c:pt idx="18">
                    <c:v>GPU</c:v>
                  </c:pt>
                  <c:pt idx="19">
                    <c:v>AttAccBase</c:v>
                  </c:pt>
                  <c:pt idx="20">
                    <c:v>AttAccBase+DCC</c:v>
                  </c:pt>
                  <c:pt idx="21">
                    <c:v>AttAccFull</c:v>
                  </c:pt>
                  <c:pt idx="22">
                    <c:v>AttAccFull+DCC</c:v>
                  </c:pt>
                </c:lvl>
                <c:lvl>
                  <c:pt idx="0">
                    <c:v>GPT3-13B</c:v>
                  </c:pt>
                  <c:pt idx="6">
                    <c:v>LLAMA2-33B</c:v>
                  </c:pt>
                  <c:pt idx="12">
                    <c:v>GPT3-13B</c:v>
                  </c:pt>
                  <c:pt idx="18">
                    <c:v>LLAMA2-33B</c:v>
                  </c:pt>
                </c:lvl>
                <c:lvl>
                  <c:pt idx="0">
                    <c:v>batch size = 1</c:v>
                  </c:pt>
                  <c:pt idx="12">
                    <c:v>batch size = 4</c:v>
                  </c:pt>
                </c:lvl>
              </c:multiLvlStrCache>
            </c:multiLvlStrRef>
          </c:cat>
          <c:val>
            <c:numRef>
              <c:f>plot!$F$212:$F$234</c:f>
              <c:numCache>
                <c:formatCode>General</c:formatCode>
                <c:ptCount val="23"/>
                <c:pt idx="0">
                  <c:v>6.5337133174949602E-2</c:v>
                </c:pt>
                <c:pt idx="1">
                  <c:v>6.5337133174949602E-2</c:v>
                </c:pt>
                <c:pt idx="2">
                  <c:v>8.8574383448983135E-3</c:v>
                </c:pt>
                <c:pt idx="3">
                  <c:v>6.3660702767953103E-2</c:v>
                </c:pt>
                <c:pt idx="4">
                  <c:v>7.2987931307235505E-3</c:v>
                </c:pt>
                <c:pt idx="6">
                  <c:v>7.2255055102671176E-2</c:v>
                </c:pt>
                <c:pt idx="7">
                  <c:v>7.2255055102671176E-2</c:v>
                </c:pt>
                <c:pt idx="8">
                  <c:v>1.2304741803509668E-2</c:v>
                </c:pt>
                <c:pt idx="9">
                  <c:v>7.0364845604897475E-2</c:v>
                </c:pt>
                <c:pt idx="10">
                  <c:v>1.0727876300888615E-2</c:v>
                </c:pt>
                <c:pt idx="12">
                  <c:v>5.7384444352689558E-2</c:v>
                </c:pt>
                <c:pt idx="13">
                  <c:v>5.7384444352689558E-2</c:v>
                </c:pt>
                <c:pt idx="14">
                  <c:v>3.0012733709122431E-2</c:v>
                </c:pt>
                <c:pt idx="15">
                  <c:v>5.1988065887725997E-2</c:v>
                </c:pt>
                <c:pt idx="16">
                  <c:v>2.5313097965708131E-2</c:v>
                </c:pt>
                <c:pt idx="18">
                  <c:v>6.327589333379359E-2</c:v>
                </c:pt>
                <c:pt idx="19">
                  <c:v>6.327589333379359E-2</c:v>
                </c:pt>
                <c:pt idx="20">
                  <c:v>3.8024209344446801E-2</c:v>
                </c:pt>
                <c:pt idx="21">
                  <c:v>5.7990928626724704E-2</c:v>
                </c:pt>
                <c:pt idx="22">
                  <c:v>3.3251214016819304E-2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743-4E90-A218-AE140B101384}"/>
            </c:ext>
          </c:extLst>
        </c:ser>
        <c:ser>
          <c:idx val="3"/>
          <c:order val="3"/>
          <c:tx>
            <c:strRef>
              <c:f>plot!$G$211</c:f>
              <c:strCache>
                <c:ptCount val="1"/>
                <c:pt idx="0">
                  <c:v>Feed-forward</c:v>
                </c:pt>
              </c:strCache>
            </c:strRef>
          </c:tx>
          <c:spPr>
            <a:solidFill>
              <a:srgbClr val="E3DED1">
                <a:lumMod val="25000"/>
              </a:srgbClr>
            </a:solidFill>
            <a:ln w="19050"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plot!$A$212:$C$234</c:f>
              <c:multiLvlStrCache>
                <c:ptCount val="23"/>
                <c:lvl>
                  <c:pt idx="0">
                    <c:v>GPU</c:v>
                  </c:pt>
                  <c:pt idx="1">
                    <c:v>AttAccBase</c:v>
                  </c:pt>
                  <c:pt idx="2">
                    <c:v>AttAccBase+DCC</c:v>
                  </c:pt>
                  <c:pt idx="3">
                    <c:v>AttAccFull</c:v>
                  </c:pt>
                  <c:pt idx="4">
                    <c:v>AttAccFull+DCC</c:v>
                  </c:pt>
                  <c:pt idx="6">
                    <c:v>GPU</c:v>
                  </c:pt>
                  <c:pt idx="7">
                    <c:v>AttAccBase</c:v>
                  </c:pt>
                  <c:pt idx="8">
                    <c:v>AttAccBase+DCC</c:v>
                  </c:pt>
                  <c:pt idx="9">
                    <c:v>AttAccFull</c:v>
                  </c:pt>
                  <c:pt idx="10">
                    <c:v>AttAccFull+DCC</c:v>
                  </c:pt>
                  <c:pt idx="12">
                    <c:v>GPU</c:v>
                  </c:pt>
                  <c:pt idx="13">
                    <c:v>AttAccBase</c:v>
                  </c:pt>
                  <c:pt idx="14">
                    <c:v>AttAccBase+DCC</c:v>
                  </c:pt>
                  <c:pt idx="15">
                    <c:v>AttAccFull</c:v>
                  </c:pt>
                  <c:pt idx="16">
                    <c:v>AttAccFull+DCC</c:v>
                  </c:pt>
                  <c:pt idx="18">
                    <c:v>GPU</c:v>
                  </c:pt>
                  <c:pt idx="19">
                    <c:v>AttAccBase</c:v>
                  </c:pt>
                  <c:pt idx="20">
                    <c:v>AttAccBase+DCC</c:v>
                  </c:pt>
                  <c:pt idx="21">
                    <c:v>AttAccFull</c:v>
                  </c:pt>
                  <c:pt idx="22">
                    <c:v>AttAccFull+DCC</c:v>
                  </c:pt>
                </c:lvl>
                <c:lvl>
                  <c:pt idx="0">
                    <c:v>GPT3-13B</c:v>
                  </c:pt>
                  <c:pt idx="6">
                    <c:v>LLAMA2-33B</c:v>
                  </c:pt>
                  <c:pt idx="12">
                    <c:v>GPT3-13B</c:v>
                  </c:pt>
                  <c:pt idx="18">
                    <c:v>LLAMA2-33B</c:v>
                  </c:pt>
                </c:lvl>
                <c:lvl>
                  <c:pt idx="0">
                    <c:v>batch size = 1</c:v>
                  </c:pt>
                  <c:pt idx="12">
                    <c:v>batch size = 4</c:v>
                  </c:pt>
                </c:lvl>
              </c:multiLvlStrCache>
            </c:multiLvlStrRef>
          </c:cat>
          <c:val>
            <c:numRef>
              <c:f>plot!$G$212:$G$234</c:f>
              <c:numCache>
                <c:formatCode>General</c:formatCode>
                <c:ptCount val="23"/>
                <c:pt idx="0">
                  <c:v>0.52180647767675903</c:v>
                </c:pt>
                <c:pt idx="1">
                  <c:v>0.52180647767675903</c:v>
                </c:pt>
                <c:pt idx="2">
                  <c:v>0.52180647767675903</c:v>
                </c:pt>
                <c:pt idx="3">
                  <c:v>3.0694498686867102E-2</c:v>
                </c:pt>
                <c:pt idx="4">
                  <c:v>3.0694498686867102E-2</c:v>
                </c:pt>
                <c:pt idx="6">
                  <c:v>0.57190851149238631</c:v>
                </c:pt>
                <c:pt idx="7">
                  <c:v>0.57190851149238631</c:v>
                </c:pt>
                <c:pt idx="8">
                  <c:v>0.57190851149238631</c:v>
                </c:pt>
                <c:pt idx="9">
                  <c:v>3.3641677146610004E-2</c:v>
                </c:pt>
                <c:pt idx="10">
                  <c:v>3.3641677146610004E-2</c:v>
                </c:pt>
                <c:pt idx="12">
                  <c:v>0.45809233225472035</c:v>
                </c:pt>
                <c:pt idx="13">
                  <c:v>0.45809233225472035</c:v>
                </c:pt>
                <c:pt idx="14">
                  <c:v>0.45809233225472035</c:v>
                </c:pt>
                <c:pt idx="15">
                  <c:v>9.1618466450941072E-2</c:v>
                </c:pt>
                <c:pt idx="16">
                  <c:v>9.1618466450941072E-2</c:v>
                </c:pt>
                <c:pt idx="18">
                  <c:v>0.54591824427130975</c:v>
                </c:pt>
                <c:pt idx="19">
                  <c:v>0.54591824427130975</c:v>
                </c:pt>
                <c:pt idx="20">
                  <c:v>0.54591824427130975</c:v>
                </c:pt>
                <c:pt idx="21">
                  <c:v>0.10918364885425734</c:v>
                </c:pt>
                <c:pt idx="22">
                  <c:v>0.10918364885425734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743-4E90-A218-AE140B101384}"/>
            </c:ext>
          </c:extLst>
        </c:ser>
        <c:ser>
          <c:idx val="4"/>
          <c:order val="4"/>
          <c:tx>
            <c:strRef>
              <c:f>plot!$H$211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rgbClr val="E3DED1">
                <a:lumMod val="10000"/>
              </a:srgbClr>
            </a:solidFill>
            <a:ln w="19050">
              <a:solidFill>
                <a:sysClr val="windowText" lastClr="000000"/>
              </a:solidFill>
            </a:ln>
            <a:effectLst/>
          </c:spPr>
          <c:invertIfNegative val="0"/>
          <c:cat>
            <c:multiLvlStrRef>
              <c:f>plot!$A$212:$C$234</c:f>
              <c:multiLvlStrCache>
                <c:ptCount val="23"/>
                <c:lvl>
                  <c:pt idx="0">
                    <c:v>GPU</c:v>
                  </c:pt>
                  <c:pt idx="1">
                    <c:v>AttAccBase</c:v>
                  </c:pt>
                  <c:pt idx="2">
                    <c:v>AttAccBase+DCC</c:v>
                  </c:pt>
                  <c:pt idx="3">
                    <c:v>AttAccFull</c:v>
                  </c:pt>
                  <c:pt idx="4">
                    <c:v>AttAccFull+DCC</c:v>
                  </c:pt>
                  <c:pt idx="6">
                    <c:v>GPU</c:v>
                  </c:pt>
                  <c:pt idx="7">
                    <c:v>AttAccBase</c:v>
                  </c:pt>
                  <c:pt idx="8">
                    <c:v>AttAccBase+DCC</c:v>
                  </c:pt>
                  <c:pt idx="9">
                    <c:v>AttAccFull</c:v>
                  </c:pt>
                  <c:pt idx="10">
                    <c:v>AttAccFull+DCC</c:v>
                  </c:pt>
                  <c:pt idx="12">
                    <c:v>GPU</c:v>
                  </c:pt>
                  <c:pt idx="13">
                    <c:v>AttAccBase</c:v>
                  </c:pt>
                  <c:pt idx="14">
                    <c:v>AttAccBase+DCC</c:v>
                  </c:pt>
                  <c:pt idx="15">
                    <c:v>AttAccFull</c:v>
                  </c:pt>
                  <c:pt idx="16">
                    <c:v>AttAccFull+DCC</c:v>
                  </c:pt>
                  <c:pt idx="18">
                    <c:v>GPU</c:v>
                  </c:pt>
                  <c:pt idx="19">
                    <c:v>AttAccBase</c:v>
                  </c:pt>
                  <c:pt idx="20">
                    <c:v>AttAccBase+DCC</c:v>
                  </c:pt>
                  <c:pt idx="21">
                    <c:v>AttAccFull</c:v>
                  </c:pt>
                  <c:pt idx="22">
                    <c:v>AttAccFull+DCC</c:v>
                  </c:pt>
                </c:lvl>
                <c:lvl>
                  <c:pt idx="0">
                    <c:v>GPT3-13B</c:v>
                  </c:pt>
                  <c:pt idx="6">
                    <c:v>LLAMA2-33B</c:v>
                  </c:pt>
                  <c:pt idx="12">
                    <c:v>GPT3-13B</c:v>
                  </c:pt>
                  <c:pt idx="18">
                    <c:v>LLAMA2-33B</c:v>
                  </c:pt>
                </c:lvl>
                <c:lvl>
                  <c:pt idx="0">
                    <c:v>batch size = 1</c:v>
                  </c:pt>
                  <c:pt idx="12">
                    <c:v>batch size = 4</c:v>
                  </c:pt>
                </c:lvl>
              </c:multiLvlStrCache>
            </c:multiLvlStrRef>
          </c:cat>
          <c:val>
            <c:numRef>
              <c:f>plot!$H$212:$H$234</c:f>
              <c:numCache>
                <c:formatCode>General</c:formatCode>
                <c:ptCount val="23"/>
                <c:pt idx="0">
                  <c:v>7.3800820118634397E-2</c:v>
                </c:pt>
                <c:pt idx="1">
                  <c:v>7.3800820118634397E-2</c:v>
                </c:pt>
                <c:pt idx="2">
                  <c:v>7.3800820118634397E-2</c:v>
                </c:pt>
                <c:pt idx="3">
                  <c:v>7.3800820118634397E-2</c:v>
                </c:pt>
                <c:pt idx="4">
                  <c:v>7.3800820118634397E-2</c:v>
                </c:pt>
                <c:pt idx="6">
                  <c:v>4.7129774382400159E-2</c:v>
                </c:pt>
                <c:pt idx="7">
                  <c:v>4.7129774382400159E-2</c:v>
                </c:pt>
                <c:pt idx="8">
                  <c:v>4.7129774382400159E-2</c:v>
                </c:pt>
                <c:pt idx="9">
                  <c:v>4.7129774382400159E-2</c:v>
                </c:pt>
                <c:pt idx="10">
                  <c:v>4.7129774382400159E-2</c:v>
                </c:pt>
                <c:pt idx="12">
                  <c:v>6.5292374692533642E-2</c:v>
                </c:pt>
                <c:pt idx="13">
                  <c:v>6.5292374692533642E-2</c:v>
                </c:pt>
                <c:pt idx="14">
                  <c:v>6.5292374692533642E-2</c:v>
                </c:pt>
                <c:pt idx="15">
                  <c:v>6.5292374692533642E-2</c:v>
                </c:pt>
                <c:pt idx="16">
                  <c:v>6.5292374692533642E-2</c:v>
                </c:pt>
                <c:pt idx="18">
                  <c:v>4.1691012171976127E-2</c:v>
                </c:pt>
                <c:pt idx="19">
                  <c:v>4.1691012171976127E-2</c:v>
                </c:pt>
                <c:pt idx="20">
                  <c:v>4.1691012171976127E-2</c:v>
                </c:pt>
                <c:pt idx="21">
                  <c:v>4.1691012171976127E-2</c:v>
                </c:pt>
                <c:pt idx="22">
                  <c:v>4.1691012171976127E-2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743-4E90-A218-AE140B1013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605874351"/>
        <c:axId val="647247855"/>
      </c:barChart>
      <c:catAx>
        <c:axId val="6058743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zh-CN"/>
          </a:p>
        </c:txPr>
        <c:crossAx val="647247855"/>
        <c:crosses val="autoZero"/>
        <c:auto val="1"/>
        <c:lblAlgn val="ctr"/>
        <c:lblOffset val="100"/>
        <c:noMultiLvlLbl val="0"/>
      </c:catAx>
      <c:valAx>
        <c:axId val="6472478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ysClr val="windowText" lastClr="000000"/>
                    </a:solidFill>
                    <a:latin typeface="Trebuchet MS" panose="020B0703020202090204" pitchFamily="34" charset="0"/>
                    <a:ea typeface="+mn-ea"/>
                    <a:cs typeface="+mn-cs"/>
                  </a:defRPr>
                </a:pPr>
                <a:r>
                  <a:rPr lang="en-GB" sz="1600"/>
                  <a:t>Normalized Execution Time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ysClr val="windowText" lastClr="000000"/>
                  </a:solidFill>
                  <a:latin typeface="Trebuchet MS" panose="020B0703020202090204" pitchFamily="34" charset="0"/>
                  <a:ea typeface="+mn-ea"/>
                  <a:cs typeface="+mn-cs"/>
                </a:defRPr>
              </a:pPr>
              <a:endParaRPr lang="zh-CN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Trebuchet MS" panose="020B0703020202090204" pitchFamily="34" charset="0"/>
                <a:ea typeface="+mn-ea"/>
                <a:cs typeface="+mn-cs"/>
              </a:defRPr>
            </a:pPr>
            <a:endParaRPr lang="zh-CN"/>
          </a:p>
        </c:txPr>
        <c:crossAx val="605874351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156208856985521"/>
          <c:y val="1.521310213611036E-2"/>
          <c:w val="0.68530289096900543"/>
          <c:h val="5.731544051126269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Trebuchet MS" panose="020B0703020202090204" pitchFamily="34" charset="0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  <a:latin typeface="Trebuchet MS" panose="020B0703020202090204" pitchFamily="34" charset="0"/>
        </a:defRPr>
      </a:pPr>
      <a:endParaRPr lang="zh-CN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0.08532</cdr:x>
      <cdr:y>0.85065</cdr:y>
    </cdr:from>
    <cdr:to>
      <cdr:x>0.98763</cdr:x>
      <cdr:y>0.85065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0EACA814-62C5-2782-D804-D98A496EC26C}"/>
            </a:ext>
          </a:extLst>
        </cdr:cNvPr>
        <cdr:cNvCxnSpPr/>
      </cdr:nvCxnSpPr>
      <cdr:spPr>
        <a:xfrm xmlns:a="http://schemas.openxmlformats.org/drawingml/2006/main">
          <a:off x="891818" y="4059947"/>
          <a:ext cx="9432000" cy="0"/>
        </a:xfrm>
        <a:prstGeom xmlns:a="http://schemas.openxmlformats.org/drawingml/2006/main" prst="line">
          <a:avLst/>
        </a:prstGeom>
        <a:ln xmlns:a="http://schemas.openxmlformats.org/drawingml/2006/main" w="22225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C46F1-CA16-F545-A912-284390387BF9}" type="datetimeFigureOut">
              <a:rPr lang="en-GR" smtClean="0"/>
              <a:t>6/27/26</a:t>
            </a:fld>
            <a:endParaRPr lang="en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FE170B-F3DD-2444-9313-30B484567F70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20505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F12E7-D3FF-DE47-C64F-E89C4B334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49E70F-EB51-D380-465D-1188F662A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C264D4-464B-BD0C-20F8-E9C014D270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71672C-355B-5BF6-2E53-3510191F88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10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21339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C9C55-F21A-1366-1DEF-B31203041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493E15-B6EA-5272-8AAD-1AF5C35366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AB852EA-BC04-919D-4E18-DAAAA2433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77481D-1A73-5EBA-07FC-505EBE0F8A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11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466228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1C27CB-1567-E19E-4B94-DB062CBDE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689E16-FE13-6DBB-9DCB-4D1DBB571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BC3146F-1AE1-DAE2-BD11-7FDE0BC0A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altLang="zh-CN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853893-90C2-6353-E838-2CF38C0566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12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0221696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612638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34BD9-5B76-81A1-E3CA-65954F499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8889D7-5A03-AE24-9715-869A550A1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A5CC11-25CB-1A40-A53E-15319088BB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altLang="zh-CN" sz="12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4556C6-DA33-0683-2E12-AFB7D1B408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14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3762403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2E616-DF64-52BC-BFF1-40A0F9209C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649C1CC-622F-1A8A-A05E-4918BF1C58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53E961-A0D0-BD59-6FF9-37F757CDFA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7934B3-201C-85FB-DAC4-A814E96CC2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15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226818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20E19-00E0-701D-1DB9-4E3C2CAF6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E1708B-A008-7E20-402A-94FC401B3A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53A245-EA25-C124-FA2F-29ED7E4AEC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415DB-5256-7899-A0CE-A95B8E980A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704586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3C636-6DDD-5417-D5D4-60C208BC8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E2C0349-39AB-2B05-B7A5-689C5D48EF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937D3B-548C-E343-74CB-293A711671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EDB65E-4C13-FA92-2B71-14EAC7945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17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02259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599816-9D3D-939D-2E09-C27200495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5BAABD-F6CF-FC07-6C92-E62D7E5179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74D3D0B-925D-1918-508B-C336BD7C63A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8AFAC1-103F-3018-270D-D14BBB9995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18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8421558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0F3BBB-46AC-F062-B2C3-3CB30A0B0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91AF4F9-D497-EE33-0588-C52CA54386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829F4E-A382-0094-978D-7EBC508AFE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3FF4C9-F58C-8CD5-1554-F0516AD5B4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19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66393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F2EB7A-8AA1-DFCA-D7BB-0AD499C4A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491CED-33AA-9655-0F6E-1E77EE1950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6B7518-5D1C-D7BD-5854-F49AAE6992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79DB72-9834-B244-1DA8-61AB3C2D8E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406928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0769D-B1F9-2B10-6C31-79DE7BBF15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08AB8E-E27D-1C34-9FD5-2C18A83215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569619-8C6B-6C25-9997-28EFB6B4E2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F48C30-74CE-318A-D48B-2AA45E29D3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20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0440514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FF1BC-64E5-6DF5-83CE-AF88E9C79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24A400-B05E-11E9-C19A-B7917E2305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A78D60-05F4-D99A-76D1-0905FE5C91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6A7007-19BC-181E-84D9-2889E724EC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21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5731724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D80F20-D012-5DB0-8288-BF09E68B91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0A3D58-F267-EBC3-7A43-8FC5C93388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7E77C9-7701-2BB7-370F-AF63B93234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5D4B78-E026-5DA9-371E-48467B2D39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22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670414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7540E-2D2A-0BA5-B380-14890A404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8F8849-9538-2FCB-C1C9-79E69B586A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ED24BE-9480-64C7-42DF-BC29E5BC59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128868-8D38-0502-D058-255ECB4D0C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23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7094877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2EFC3-ED53-1B67-DE9C-B206DDAE2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4B492A-D2FE-F4B2-F217-6E6D9A8862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396094-351B-FDF0-443B-386DD511A1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B225E-87E8-ABE3-0DF8-819679EB0F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24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896179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24D2C-2037-A23A-909D-6F0D7E2A6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DAAF37-1DD3-DD8B-A88D-20EE550EDF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3AA084-BAE1-8962-6529-238A2313F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altLang="zh-CN" sz="1200" b="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C7247-9816-222C-A694-F034ED15D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25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615514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24D2C-2037-A23A-909D-6F0D7E2A6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DAAF37-1DD3-DD8B-A88D-20EE550EDF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3AA084-BAE1-8962-6529-238A2313F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altLang="zh-CN" sz="1200" b="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BC7247-9816-222C-A694-F034ED15D0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26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281736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C822B-8215-8D0B-66A9-CB94D0660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D5710C-14E2-66C4-06A6-BE67510DC5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D73349-6C73-192E-015C-3B8CBEB3EC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13815C-D196-099E-4C15-71AA973B54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27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086311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8DFA6D-0607-FAB4-E0E9-2FF0521A95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0BA20CB-3685-693E-AFDC-A2EC6CB654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911683-400F-AC06-06F5-E615478B3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3F899B-9EC8-AA87-694E-D0F7351CA1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28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4945111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291A1-A58C-C3B8-8411-9EB1B3BB37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8DA1960-0A90-044E-C677-E23675B54B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4CCF233-5582-E3B9-F2E5-CA6FCD0111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ADF925-2ADE-425E-5FC9-8F38AD6FB6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29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74862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6527905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FE285-C352-93F5-FC1E-AC16875E0D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726022-533A-30E8-5582-4DB737AAC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A8949C-9164-3C7D-622C-ABE8E6F8E3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CBA2E1-FEA9-6154-15EF-AFFBEEC65B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30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24755355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50767C-12E8-2969-BA38-EBA70DB86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D950886-4945-CB4F-2DAF-F6FF9D9145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7F9CB90-227A-F128-368F-DB4051AA89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C5B647-231F-22C5-B442-14FC238824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31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341647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89842-8852-DC11-94C3-B425326BCF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E8E484-4F65-0281-7DCB-77335C4031B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4719688-A57A-EDBB-5C68-1A81D16E2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AEB96-55A6-CCDD-8BEA-6633C93657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32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2197433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6F0AA-858D-263B-A40C-A7CD78F8A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6A00D3-3EB3-BFC2-9ABD-F306907525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514A86-C273-7B39-A4F4-01EC75C909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3EACC5-512F-F751-BA69-83379972DC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33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9771944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BE9D2-3F21-4D83-F2CD-A0E84F495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E8CF8F-942C-50A6-7882-BD3E62362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2BE694-748F-5FFD-0862-461EB471B8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CBF8EF-6D62-C328-EBB4-7DDEC7BD78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34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60040386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A4B054-5CD0-9BD3-74B4-C3DEC9BDB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862E284-DB0E-6E0A-3BB1-196CCD3ADE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AF2249-F575-CD92-BE59-D82777FE98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BD18E4-F1D8-085E-BA41-80352ADBCE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35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04134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44302-EB95-82FC-9B18-0BC99DC5E5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343B67-5B95-6807-C442-18961A8FF6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EDC2B4-57E5-0483-9CBA-F820EE23E3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E58929-96F8-6CEA-015C-C0989900B3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36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35000245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92735265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0358989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35E01-E2C0-9380-57C7-E428CFF36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7564C0-3D52-21CA-D81C-3FC36B2509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5A4CB47-8A2B-C4A4-55BF-4E3CB3ED31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7E77E0-DDFD-9508-3947-E891D889A1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39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613259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93FE4A-B53C-661D-992A-E765424F3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871FE4-B502-B277-174F-224AE63708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9B850F-930B-6E24-4FDE-F3019E49B42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AEA96-E963-5DAB-D646-351F75936C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0206975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760D9-8858-8F70-7FF7-900338A0A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1559ED-36CA-250C-2176-07CF9A1CE2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D00FBEF-B833-680C-2209-D29B014E2F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75868-3045-073D-7AF1-CD4539132C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40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9652221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8B3EE-C07B-B3D7-6E14-190DD6140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171C17-ACC8-8CD7-378A-BF929B277E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ADAA2E-25F4-4EE3-FF1B-CC956BFF0D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045B2-552A-4452-E44D-8148633A5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41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424652285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B6869-ECF8-FFFB-28D3-30B607B49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1D81E4-BD53-8246-52C1-89FAEA6E80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F7EEC72-CD08-98C4-9856-861DCE0071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978C6D-C7C8-F9CE-8931-104B19D9A6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42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8246802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C3232-15F8-495D-8DDF-947A693AD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2BF75B-715B-D4C1-B17A-3E3D5489FE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48528-B2E1-20CF-24E3-69173B290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F9DB1D-327E-6FA4-6A4D-61D45EF65B4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43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5528110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3E991-AE00-8530-FCE1-9AD3C829A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C477CF-B384-17C2-7A09-5B5C3C97CC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D90CA6-1BAA-C0D0-3FD7-A29FE35BB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20D6DF-0C43-170A-79C4-8E101FF661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44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87706841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FE170B-F3DD-2444-9313-30B484567F70}" type="slidenum">
              <a:rPr lang="en-US" smtClean="0"/>
              <a:t>45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8185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15DEE-8F5F-286E-FA55-A5D681241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405C8D-CC81-B27B-9B00-CD7B999C8A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F491004-7DC8-BFED-AB70-F2CFEB59E8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736CE-C45C-1E58-67CB-2152E37DE0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5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189231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69922C-70B8-CE76-629C-EC0047A5E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5F734A-25CE-8FA2-FF3A-FA67D5D192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46BE95A-1910-51F5-8446-63791995E7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B684C7-3D0C-912D-4C93-F1A5DD3128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6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6678415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D9007-D86E-89AB-8F2A-D13D902609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377CA4-267E-99A0-759F-16BBB29268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9F38A4-F8B3-D643-8C40-71D15C4735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G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92D9C1-EF3E-3E22-5E1F-65FFE105E9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7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596851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75A7-3CDD-F843-AA9B-24BF7BAB6C7C}" type="slidenum">
              <a:rPr lang="en-GR" smtClean="0"/>
              <a:t>8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259199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481521-8029-81F2-4218-E5903831A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138D797-4FE2-7D7E-788D-6A509816EF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4E864B-F958-A699-0B83-2AB6FA3B1B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526A35-5FB2-0473-EB97-C6346BD606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66EE75A7-3CDD-F843-AA9B-24BF7BAB6C7C}" type="slidenum">
              <a:rPr lang="en-GR" smtClean="0"/>
              <a:t>9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943629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51E960-3246-4708-8959-83660C547FA1}" type="datetime1">
              <a:rPr lang="en-US" altLang="zh-CN" smtClean="0"/>
              <a:t>6/27/26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18347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F1796-2EE7-47BD-B6C6-D7743650F505}" type="datetime1">
              <a:rPr lang="en-US" altLang="zh-CN" smtClean="0"/>
              <a:t>6/27/26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411173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298485-5DB4-4A7B-9EC9-9FF9355FC94C}" type="datetime1">
              <a:rPr lang="en-US" altLang="zh-CN" smtClean="0"/>
              <a:t>6/27/26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45335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ACB8C9-352E-455E-AE38-D25753A25EEC}" type="datetime1">
              <a:rPr lang="en-US" altLang="zh-CN" smtClean="0"/>
              <a:t>6/27/26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602384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C5417-7CC6-43DF-813E-1294FDF3F65C}" type="datetime1">
              <a:rPr lang="en-US" altLang="zh-CN" smtClean="0"/>
              <a:t>6/27/26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714519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59C9C-D37A-46A7-8C63-CA9620C75613}" type="datetime1">
              <a:rPr lang="en-US" altLang="zh-CN" smtClean="0"/>
              <a:t>6/27/26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514434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08EC0B-0367-4289-89D7-9BB3667AF137}" type="datetime1">
              <a:rPr lang="en-US" altLang="zh-CN" smtClean="0"/>
              <a:t>6/27/26</a:t>
            </a:fld>
            <a:endParaRPr lang="en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500752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D142CC-2222-4646-9D6D-284C775EA74D}" type="datetime1">
              <a:rPr lang="en-US" altLang="zh-CN" smtClean="0"/>
              <a:t>6/27/26</a:t>
            </a:fld>
            <a:endParaRPr lang="en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472051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C79C4-8EB0-4194-9AC4-0D667F6D0F77}" type="datetime1">
              <a:rPr lang="en-US" altLang="zh-CN" smtClean="0"/>
              <a:t>6/27/26</a:t>
            </a:fld>
            <a:endParaRPr lang="en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147686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CEDFC-B7A5-459C-B09A-EA4394361D59}" type="datetime1">
              <a:rPr lang="en-US" altLang="zh-CN" smtClean="0"/>
              <a:t>6/27/26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2141510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24B651-A7BD-44DF-8C23-CC8962DF21E3}" type="datetime1">
              <a:rPr lang="en-US" altLang="zh-CN" smtClean="0"/>
              <a:t>6/27/26</a:t>
            </a:fld>
            <a:endParaRPr lang="en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312778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A60DF-AC1B-433E-BD40-E18B78497863}" type="datetime1">
              <a:rPr lang="en-US" altLang="zh-CN" smtClean="0"/>
              <a:t>6/27/26</a:t>
            </a:fld>
            <a:endParaRPr lang="en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F0EDDB-3F8C-454D-B7AF-385D22F27965}" type="slidenum">
              <a:rPr lang="en-GR" smtClean="0"/>
              <a:t>‹#›</a:t>
            </a:fld>
            <a:endParaRPr lang="en-GR"/>
          </a:p>
        </p:txBody>
      </p:sp>
    </p:spTree>
    <p:extLst>
      <p:ext uri="{BB962C8B-B14F-4D97-AF65-F5344CB8AC3E}">
        <p14:creationId xmlns:p14="http://schemas.microsoft.com/office/powerpoint/2010/main" val="83095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5" Type="http://schemas.openxmlformats.org/officeDocument/2006/relationships/image" Target="../media/image12.jp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emf"/><Relationship Id="rId14" Type="http://schemas.openxmlformats.org/officeDocument/2006/relationships/image" Target="../media/image1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4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microsoft.com/office/2007/relationships/hdphoto" Target="../media/hdphoto1.wdp"/><Relationship Id="rId10" Type="http://schemas.openxmlformats.org/officeDocument/2006/relationships/hyperlink" Target="https://github.com/SPIN-Research-Group/DCC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5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9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microsoft.com/office/2007/relationships/hdphoto" Target="../media/hdphoto1.wdp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5" Type="http://schemas.openxmlformats.org/officeDocument/2006/relationships/image" Target="../media/image12.jp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emf"/><Relationship Id="rId14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88;p13"/>
          <p:cNvSpPr txBox="1"/>
          <p:nvPr/>
        </p:nvSpPr>
        <p:spPr>
          <a:xfrm>
            <a:off x="0" y="-12237"/>
            <a:ext cx="12192000" cy="3043637"/>
          </a:xfrm>
          <a:prstGeom prst="rect">
            <a:avLst/>
          </a:prstGeom>
          <a:solidFill>
            <a:srgbClr val="D9EAD5">
              <a:alpha val="74118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spcFirstLastPara="1" vert="horz" wrap="square" lIns="0" tIns="34275" rIns="0" bIns="3427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en-US" sz="38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  <a:t>DCC </a:t>
            </a:r>
            <a:br>
              <a:rPr lang="en-US" sz="38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</a:br>
            <a:r>
              <a:rPr lang="en-US" sz="11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  <a:t> </a:t>
            </a:r>
            <a:br>
              <a:rPr lang="en-US" sz="38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</a:br>
            <a:r>
              <a:rPr lang="en-US" sz="38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  <a:t>Data-Centric Compilation of Machine Learning Kernels </a:t>
            </a:r>
            <a:br>
              <a:rPr lang="en-US" sz="38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</a:br>
            <a:r>
              <a:rPr lang="en-US" sz="38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  <a:t>for Processing-In-Memory Architectures</a:t>
            </a:r>
            <a:endParaRPr lang="en-GB" sz="3800" dirty="0">
              <a:solidFill>
                <a:schemeClr val="accent4"/>
              </a:solidFill>
              <a:latin typeface="Trebuchet MS" panose="020B0603020202020204" pitchFamily="34" charset="0"/>
              <a:ea typeface="Source Sans Pro SemiBold"/>
              <a:cs typeface="Calibri Light" panose="020F0302020204030204" pitchFamily="34" charset="0"/>
              <a:sym typeface="Source Sans Pro SemiBold"/>
            </a:endParaRPr>
          </a:p>
        </p:txBody>
      </p:sp>
      <p:sp>
        <p:nvSpPr>
          <p:cNvPr id="3" name="Rectangle 50">
            <a:extLst>
              <a:ext uri="{FF2B5EF4-FFF2-40B4-BE49-F238E27FC236}">
                <a16:creationId xmlns:a16="http://schemas.microsoft.com/office/drawing/2014/main" id="{17570964-8A2C-4F6E-737D-9B43211E351D}"/>
              </a:ext>
            </a:extLst>
          </p:cNvPr>
          <p:cNvSpPr/>
          <p:nvPr/>
        </p:nvSpPr>
        <p:spPr>
          <a:xfrm>
            <a:off x="338548" y="3108951"/>
            <a:ext cx="1151106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schemeClr val="accent3"/>
                </a:solidFill>
                <a:latin typeface="Trebuchet MS" panose="020B0603020202020204" pitchFamily="34" charset="0"/>
                <a:cs typeface="Calibri Light" panose="020F0302020204030204" pitchFamily="34" charset="0"/>
              </a:rPr>
              <a:t>Peiming Yang</a:t>
            </a:r>
            <a: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, </a:t>
            </a:r>
            <a:b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Sankeerth Durvasula, 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Ivan Fernandez, Mohammad Sadrosadati, </a:t>
            </a:r>
            <a:b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Onur Mutlu, Gennady Pekhimenko</a:t>
            </a:r>
            <a: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, Christina Giannoula</a:t>
            </a:r>
            <a:b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r>
              <a:rPr lang="en-US" altLang="zh-CN" sz="2000" dirty="0">
                <a:latin typeface="Trebuchet MS" panose="020B0603020202020204" pitchFamily="34" charset="0"/>
                <a:cs typeface="Calibri Light" panose="020F0302020204030204" pitchFamily="34" charset="0"/>
              </a:rPr>
              <a:t> </a:t>
            </a:r>
            <a:b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b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ISCA 2026</a:t>
            </a:r>
            <a:b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Raleigh, USA, July 1</a:t>
            </a:r>
            <a:r>
              <a:rPr lang="en-US" altLang="zh-CN" sz="2400" baseline="30000" dirty="0">
                <a:latin typeface="Trebuchet MS" panose="020B0603020202020204" pitchFamily="34" charset="0"/>
                <a:cs typeface="Calibri Light" panose="020F0302020204030204" pitchFamily="34" charset="0"/>
              </a:rPr>
              <a:t>st</a:t>
            </a:r>
            <a: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 2026</a:t>
            </a:r>
            <a:endParaRPr lang="en-US" sz="3000" dirty="0">
              <a:solidFill>
                <a:schemeClr val="tx2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图片 3" descr="徽标&#10;&#10;AI 生成的内容可能不正确。">
            <a:extLst>
              <a:ext uri="{FF2B5EF4-FFF2-40B4-BE49-F238E27FC236}">
                <a16:creationId xmlns:a16="http://schemas.microsoft.com/office/drawing/2014/main" id="{35E9D61F-6308-02A7-1352-81BFFB945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038" y="6133677"/>
            <a:ext cx="1390906" cy="509275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04CAFDF-0A80-8FCC-4483-4852903A995E}"/>
              </a:ext>
            </a:extLst>
          </p:cNvPr>
          <p:cNvGrpSpPr>
            <a:grpSpLocks noChangeAspect="1"/>
          </p:cNvGrpSpPr>
          <p:nvPr/>
        </p:nvGrpSpPr>
        <p:grpSpPr>
          <a:xfrm>
            <a:off x="4967303" y="5988503"/>
            <a:ext cx="2826216" cy="799623"/>
            <a:chOff x="5143561" y="6079552"/>
            <a:chExt cx="3081065" cy="769501"/>
          </a:xfrm>
        </p:grpSpPr>
        <p:pic>
          <p:nvPicPr>
            <p:cNvPr id="8" name="Graphic 8">
              <a:extLst>
                <a:ext uri="{FF2B5EF4-FFF2-40B4-BE49-F238E27FC236}">
                  <a16:creationId xmlns:a16="http://schemas.microsoft.com/office/drawing/2014/main" id="{A6E7DC3A-268E-59AD-E7D3-3F4356EBDE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72625" y="6354373"/>
              <a:ext cx="1152001" cy="219859"/>
            </a:xfrm>
            <a:prstGeom prst="rect">
              <a:avLst/>
            </a:prstGeom>
          </p:spPr>
        </p:pic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D43AF42A-FF3E-2DFC-6891-63F69ADFB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43561" y="6079552"/>
              <a:ext cx="2085458" cy="769501"/>
            </a:xfrm>
            <a:prstGeom prst="rect">
              <a:avLst/>
            </a:prstGeom>
          </p:spPr>
        </p:pic>
      </p:grpSp>
      <p:pic>
        <p:nvPicPr>
          <p:cNvPr id="11" name="Picture 8" descr="Vector Institute_Logo - The Michener Institute">
            <a:extLst>
              <a:ext uri="{FF2B5EF4-FFF2-40B4-BE49-F238E27FC236}">
                <a16:creationId xmlns:a16="http://schemas.microsoft.com/office/drawing/2014/main" id="{2E0668FE-8D74-7437-3E0E-C29E76044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635" y="6118975"/>
            <a:ext cx="1304064" cy="53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descr="徽标, 公司名称&#10;&#10;AI 生成的内容可能不正确。">
            <a:extLst>
              <a:ext uri="{FF2B5EF4-FFF2-40B4-BE49-F238E27FC236}">
                <a16:creationId xmlns:a16="http://schemas.microsoft.com/office/drawing/2014/main" id="{6C35E4C8-F064-A0C5-CDEE-E2AA7AE056E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957" r="20414"/>
          <a:stretch>
            <a:fillRect/>
          </a:stretch>
        </p:blipFill>
        <p:spPr>
          <a:xfrm>
            <a:off x="9839929" y="5967384"/>
            <a:ext cx="861596" cy="841861"/>
          </a:xfrm>
          <a:prstGeom prst="rect">
            <a:avLst/>
          </a:prstGeom>
        </p:spPr>
      </p:pic>
      <p:pic>
        <p:nvPicPr>
          <p:cNvPr id="13" name="图片 12" descr="文本&#10;&#10;AI 生成的内容可能不正确。">
            <a:extLst>
              <a:ext uri="{FF2B5EF4-FFF2-40B4-BE49-F238E27FC236}">
                <a16:creationId xmlns:a16="http://schemas.microsoft.com/office/drawing/2014/main" id="{44797435-B17B-DCC2-494A-071F6130DE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8380" y="6152629"/>
            <a:ext cx="1755439" cy="4713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F3DFC2-F846-2783-1D31-B5241D89CB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176" y="6184274"/>
            <a:ext cx="1511098" cy="455581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8C3EE4-E3A0-9649-CB29-B3B42D995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384" y="6184274"/>
            <a:ext cx="1825419" cy="45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F9AF151-0A45-2011-3B9D-24CE4190A925}"/>
              </a:ext>
            </a:extLst>
          </p:cNvPr>
          <p:cNvGrpSpPr>
            <a:grpSpLocks noChangeAspect="1"/>
          </p:cNvGrpSpPr>
          <p:nvPr/>
        </p:nvGrpSpPr>
        <p:grpSpPr>
          <a:xfrm>
            <a:off x="4973705" y="619936"/>
            <a:ext cx="540000" cy="514777"/>
            <a:chOff x="4764784" y="354224"/>
            <a:chExt cx="1458631" cy="1390484"/>
          </a:xfrm>
        </p:grpSpPr>
        <p:pic>
          <p:nvPicPr>
            <p:cNvPr id="16" name="Picture 6" descr="Cow Head Silhouette | Free SVG">
              <a:extLst>
                <a:ext uri="{FF2B5EF4-FFF2-40B4-BE49-F238E27FC236}">
                  <a16:creationId xmlns:a16="http://schemas.microsoft.com/office/drawing/2014/main" id="{8C36497A-FF6C-04D8-85B5-A72D4631C5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4784" y="354224"/>
              <a:ext cx="1390485" cy="1390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2D223EA-44A4-1E67-B881-EC2923410FC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75415" y="1124696"/>
              <a:ext cx="648000" cy="589321"/>
              <a:chOff x="2353539" y="1736524"/>
              <a:chExt cx="1955993" cy="1778845"/>
            </a:xfrm>
          </p:grpSpPr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D53340C0-377D-9B4D-51E4-3CE2E26D6504}"/>
                  </a:ext>
                </a:extLst>
              </p:cNvPr>
              <p:cNvSpPr/>
              <p:nvPr/>
            </p:nvSpPr>
            <p:spPr>
              <a:xfrm>
                <a:off x="2353539" y="1736524"/>
                <a:ext cx="1955993" cy="1778845"/>
              </a:xfrm>
              <a:prstGeom prst="roundRect">
                <a:avLst/>
              </a:prstGeom>
              <a:solidFill>
                <a:srgbClr val="51A45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9578DAEF-D974-0C15-FA2F-3F2AB185E546}"/>
                  </a:ext>
                </a:extLst>
              </p:cNvPr>
              <p:cNvGrpSpPr/>
              <p:nvPr/>
            </p:nvGrpSpPr>
            <p:grpSpPr>
              <a:xfrm>
                <a:off x="2578129" y="1945103"/>
                <a:ext cx="1504418" cy="1361686"/>
                <a:chOff x="2522621" y="2035314"/>
                <a:chExt cx="1504418" cy="1361686"/>
              </a:xfrm>
            </p:grpSpPr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618FF5D9-D13E-954E-EB7D-873650D22FA9}"/>
                    </a:ext>
                  </a:extLst>
                </p:cNvPr>
                <p:cNvGrpSpPr/>
                <p:nvPr/>
              </p:nvGrpSpPr>
              <p:grpSpPr>
                <a:xfrm>
                  <a:off x="2536022" y="2035314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E903F8B7-38C7-0782-CAA0-DD82D157723A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2" name="Rounded Rectangle 41">
                    <a:extLst>
                      <a:ext uri="{FF2B5EF4-FFF2-40B4-BE49-F238E27FC236}">
                        <a16:creationId xmlns:a16="http://schemas.microsoft.com/office/drawing/2014/main" id="{27DA17FD-0425-43A6-FA1C-AEC1BFE37149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24B73491-A2E0-4BE7-1B85-9B20A8E06DCE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B5EA21A1-85F5-DF13-08AA-2F6554B6A88F}"/>
                    </a:ext>
                  </a:extLst>
                </p:cNvPr>
                <p:cNvGrpSpPr/>
                <p:nvPr/>
              </p:nvGrpSpPr>
              <p:grpSpPr>
                <a:xfrm>
                  <a:off x="3077847" y="2035314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DAA44966-E0F7-A80E-16EF-47BDEA4FE6B3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9" name="Rounded Rectangle 38">
                    <a:extLst>
                      <a:ext uri="{FF2B5EF4-FFF2-40B4-BE49-F238E27FC236}">
                        <a16:creationId xmlns:a16="http://schemas.microsoft.com/office/drawing/2014/main" id="{CEB8F868-5341-E878-182D-73029BA57C16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0" name="Rounded Rectangle 39">
                    <a:extLst>
                      <a:ext uri="{FF2B5EF4-FFF2-40B4-BE49-F238E27FC236}">
                        <a16:creationId xmlns:a16="http://schemas.microsoft.com/office/drawing/2014/main" id="{3841B7AD-8DE5-41F1-34EB-DFA8210FA551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8611EF91-7761-4926-D95F-773A0C314C20}"/>
                    </a:ext>
                  </a:extLst>
                </p:cNvPr>
                <p:cNvGrpSpPr/>
                <p:nvPr/>
              </p:nvGrpSpPr>
              <p:grpSpPr>
                <a:xfrm>
                  <a:off x="3621137" y="2038209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30AC2510-B685-4057-F721-E45334C06A3C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6" name="Rounded Rectangle 35">
                    <a:extLst>
                      <a:ext uri="{FF2B5EF4-FFF2-40B4-BE49-F238E27FC236}">
                        <a16:creationId xmlns:a16="http://schemas.microsoft.com/office/drawing/2014/main" id="{1F574469-B533-EA43-4542-AAC9DD310CB5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7" name="Rounded Rectangle 36">
                    <a:extLst>
                      <a:ext uri="{FF2B5EF4-FFF2-40B4-BE49-F238E27FC236}">
                        <a16:creationId xmlns:a16="http://schemas.microsoft.com/office/drawing/2014/main" id="{F2F1146C-37F9-7885-9029-B244154004D8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CDABD557-92A0-C496-1BD5-7189D5A59680}"/>
                    </a:ext>
                  </a:extLst>
                </p:cNvPr>
                <p:cNvGrpSpPr/>
                <p:nvPr/>
              </p:nvGrpSpPr>
              <p:grpSpPr>
                <a:xfrm>
                  <a:off x="2522621" y="2787360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1ECC44F7-AD92-8651-47FA-A06C48ED764E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3" name="Rounded Rectangle 32">
                    <a:extLst>
                      <a:ext uri="{FF2B5EF4-FFF2-40B4-BE49-F238E27FC236}">
                        <a16:creationId xmlns:a16="http://schemas.microsoft.com/office/drawing/2014/main" id="{77E15191-1432-D781-F940-59EE7F57CF54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4" name="Rounded Rectangle 33">
                    <a:extLst>
                      <a:ext uri="{FF2B5EF4-FFF2-40B4-BE49-F238E27FC236}">
                        <a16:creationId xmlns:a16="http://schemas.microsoft.com/office/drawing/2014/main" id="{6EABF1FB-D615-71F0-BB2C-EEDED2C27F32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F5C2FCB2-03D5-D07D-2BAF-969CBC5C6F88}"/>
                    </a:ext>
                  </a:extLst>
                </p:cNvPr>
                <p:cNvGrpSpPr/>
                <p:nvPr/>
              </p:nvGrpSpPr>
              <p:grpSpPr>
                <a:xfrm>
                  <a:off x="3064446" y="2787360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56767D4F-E3DC-896B-C762-623D0500BC79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0" name="Rounded Rectangle 29">
                    <a:extLst>
                      <a:ext uri="{FF2B5EF4-FFF2-40B4-BE49-F238E27FC236}">
                        <a16:creationId xmlns:a16="http://schemas.microsoft.com/office/drawing/2014/main" id="{F1685365-681B-5C86-83C8-90F0CB7850C5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1" name="Rounded Rectangle 30">
                    <a:extLst>
                      <a:ext uri="{FF2B5EF4-FFF2-40B4-BE49-F238E27FC236}">
                        <a16:creationId xmlns:a16="http://schemas.microsoft.com/office/drawing/2014/main" id="{6402B58D-E3BC-A560-1A2B-1459233429B7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D78E2312-23F4-D62F-7688-E65A5737E054}"/>
                    </a:ext>
                  </a:extLst>
                </p:cNvPr>
                <p:cNvGrpSpPr/>
                <p:nvPr/>
              </p:nvGrpSpPr>
              <p:grpSpPr>
                <a:xfrm>
                  <a:off x="3607736" y="2790255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25B5620F-C9D4-01A9-5818-966744C970F6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7" name="Rounded Rectangle 26">
                    <a:extLst>
                      <a:ext uri="{FF2B5EF4-FFF2-40B4-BE49-F238E27FC236}">
                        <a16:creationId xmlns:a16="http://schemas.microsoft.com/office/drawing/2014/main" id="{8DA152ED-E9BD-5754-7EA8-556120C463E8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8" name="Rounded Rectangle 27">
                    <a:extLst>
                      <a:ext uri="{FF2B5EF4-FFF2-40B4-BE49-F238E27FC236}">
                        <a16:creationId xmlns:a16="http://schemas.microsoft.com/office/drawing/2014/main" id="{A09D0952-AD30-B712-A93C-47EDD4456A4F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98C2342-DD8B-DAD5-A7F1-C541FEBD8DD9}"/>
              </a:ext>
            </a:extLst>
          </p:cNvPr>
          <p:cNvGrpSpPr>
            <a:grpSpLocks noChangeAspect="1"/>
          </p:cNvGrpSpPr>
          <p:nvPr/>
        </p:nvGrpSpPr>
        <p:grpSpPr>
          <a:xfrm>
            <a:off x="9603525" y="160420"/>
            <a:ext cx="2196000" cy="695133"/>
            <a:chOff x="8778435" y="122402"/>
            <a:chExt cx="2867081" cy="907567"/>
          </a:xfrm>
        </p:grpSpPr>
        <p:pic>
          <p:nvPicPr>
            <p:cNvPr id="9" name="Picture 8" descr="A green seal with white text&#10;&#10;Description automatically generated">
              <a:extLst>
                <a:ext uri="{FF2B5EF4-FFF2-40B4-BE49-F238E27FC236}">
                  <a16:creationId xmlns:a16="http://schemas.microsoft.com/office/drawing/2014/main" id="{EB4A8B18-6D0E-8323-B9F0-88EED2A91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78435" y="122402"/>
              <a:ext cx="907566" cy="907566"/>
            </a:xfrm>
            <a:prstGeom prst="rect">
              <a:avLst/>
            </a:prstGeom>
          </p:spPr>
        </p:pic>
        <p:pic>
          <p:nvPicPr>
            <p:cNvPr id="14" name="Picture 13" descr="A red circle with white text&#10;&#10;Description automatically generated">
              <a:extLst>
                <a:ext uri="{FF2B5EF4-FFF2-40B4-BE49-F238E27FC236}">
                  <a16:creationId xmlns:a16="http://schemas.microsoft.com/office/drawing/2014/main" id="{ACD97DA4-2FDE-6502-C579-DD73274D0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758192" y="122402"/>
              <a:ext cx="907566" cy="907566"/>
            </a:xfrm>
            <a:prstGeom prst="rect">
              <a:avLst/>
            </a:prstGeom>
          </p:spPr>
        </p:pic>
        <p:pic>
          <p:nvPicPr>
            <p:cNvPr id="44" name="Picture 43" descr="A blue circle with white text&#10;&#10;Description automatically generated">
              <a:extLst>
                <a:ext uri="{FF2B5EF4-FFF2-40B4-BE49-F238E27FC236}">
                  <a16:creationId xmlns:a16="http://schemas.microsoft.com/office/drawing/2014/main" id="{82E319A6-69F4-EB80-CC47-4CBD7BC05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737949" y="122402"/>
              <a:ext cx="907567" cy="90756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E9FF6-7C9B-9CA4-98AE-C26968F43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9BBD6375-0F8E-8C9B-B9A6-2D35D4BD7EF4}"/>
              </a:ext>
            </a:extLst>
          </p:cNvPr>
          <p:cNvSpPr/>
          <p:nvPr/>
        </p:nvSpPr>
        <p:spPr>
          <a:xfrm>
            <a:off x="3296376" y="2698377"/>
            <a:ext cx="3241087" cy="3145901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1ED76-D69F-C7C2-AFEF-F676B6498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8"/>
            <a:ext cx="11647192" cy="553777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200" u="sng" dirty="0">
                <a:latin typeface="Trebuchet MS" panose="020B0703020202090204" pitchFamily="34" charset="0"/>
              </a:rPr>
              <a:t>Limitation 2</a:t>
            </a:r>
            <a:r>
              <a:rPr lang="en-US" sz="2200" dirty="0">
                <a:latin typeface="Trebuchet MS" panose="020B0703020202090204" pitchFamily="34" charset="0"/>
              </a:rPr>
              <a:t>: Existing compilers follow a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compute-centric</a:t>
            </a:r>
            <a:r>
              <a:rPr lang="en-US" sz="2200" dirty="0">
                <a:latin typeface="Trebuchet MS" panose="020B0703020202090204" pitchFamily="34" charset="0"/>
              </a:rPr>
              <a:t> approach, and largely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ignore</a:t>
            </a:r>
            <a:r>
              <a:rPr lang="en-US" sz="2200" dirty="0">
                <a:latin typeface="Trebuchet MS" panose="020B0703020202090204" pitchFamily="34" charset="0"/>
              </a:rPr>
              <a:t>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</a:t>
            </a:r>
            <a:r>
              <a:rPr lang="en-US" sz="2200" dirty="0">
                <a:latin typeface="Trebuchet MS" panose="020B0703020202090204" pitchFamily="34" charset="0"/>
              </a:rPr>
              <a:t>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rearrangements</a:t>
            </a:r>
            <a:r>
              <a:rPr lang="en-US" sz="2200" dirty="0">
                <a:latin typeface="Trebuchet MS" panose="020B0703020202090204" pitchFamily="34" charset="0"/>
              </a:rPr>
              <a:t>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costs</a:t>
            </a:r>
            <a:r>
              <a:rPr lang="en-US" sz="2200" dirty="0">
                <a:latin typeface="Trebuchet MS" panose="020B0703020202090204" pitchFamily="34" charset="0"/>
              </a:rPr>
              <a:t> during the compute-loop optimization step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None/>
            </a:pPr>
            <a:r>
              <a:rPr lang="en-US" sz="1800" dirty="0">
                <a:latin typeface="Trebuchet MS" panose="020B0703020202090204" pitchFamily="34" charset="0"/>
                <a:sym typeface="Wingdings" pitchFamily="2" charset="2"/>
              </a:rPr>
              <a:t> Treat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data rearrangement </a:t>
            </a:r>
            <a:r>
              <a:rPr lang="en-US" sz="1800" dirty="0">
                <a:latin typeface="Trebuchet MS" panose="020B0703020202090204" pitchFamily="34" charset="0"/>
                <a:sym typeface="Wingdings" pitchFamily="2" charset="2"/>
              </a:rPr>
              <a:t>costs as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secondary</a:t>
            </a:r>
            <a:r>
              <a:rPr lang="en-US" sz="1800" dirty="0">
                <a:latin typeface="Trebuchet MS" panose="020B0703020202090204" pitchFamily="34" charset="0"/>
                <a:sym typeface="Wingdings" pitchFamily="2" charset="2"/>
              </a:rPr>
              <a:t>, despite contributing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significantly</a:t>
            </a:r>
            <a:r>
              <a:rPr lang="en-US" sz="1800" dirty="0">
                <a:latin typeface="Trebuchet MS" panose="020B0703020202090204" pitchFamily="34" charset="0"/>
                <a:sym typeface="Wingdings" pitchFamily="2" charset="2"/>
              </a:rPr>
              <a:t> to total execution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time</a:t>
            </a:r>
            <a:endParaRPr lang="en-US" sz="18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20282C1-4F46-70A5-9930-985EB96D9431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Limitations of Existing PIM Compilers (II)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071334B-BB3D-6F79-B657-71D24EDA3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10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692F9F16-EC33-1B72-C638-3B3793265DB0}"/>
              </a:ext>
            </a:extLst>
          </p:cNvPr>
          <p:cNvGrpSpPr/>
          <p:nvPr/>
        </p:nvGrpSpPr>
        <p:grpSpPr>
          <a:xfrm>
            <a:off x="3527331" y="2739491"/>
            <a:ext cx="2891429" cy="1260230"/>
            <a:chOff x="3482509" y="2847077"/>
            <a:chExt cx="2891429" cy="1260230"/>
          </a:xfrm>
        </p:grpSpPr>
        <p:sp>
          <p:nvSpPr>
            <p:cNvPr id="15" name="Snip Single Corner of Rectangle 27">
              <a:extLst>
                <a:ext uri="{FF2B5EF4-FFF2-40B4-BE49-F238E27FC236}">
                  <a16:creationId xmlns:a16="http://schemas.microsoft.com/office/drawing/2014/main" id="{100A2740-728B-ECE4-FEE2-1C868445BCC6}"/>
                </a:ext>
              </a:extLst>
            </p:cNvPr>
            <p:cNvSpPr/>
            <p:nvPr/>
          </p:nvSpPr>
          <p:spPr>
            <a:xfrm>
              <a:off x="3482509" y="2888788"/>
              <a:ext cx="2849118" cy="1218519"/>
            </a:xfrm>
            <a:prstGeom prst="snip1Rect">
              <a:avLst>
                <a:gd name="adj" fmla="val 0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0" bIns="72000" rtlCol="0" anchor="ctr"/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def </a:t>
              </a:r>
              <a:r>
                <a:rPr lang="en-GB" sz="1600" dirty="0" err="1">
                  <a:solidFill>
                    <a:schemeClr val="tx1"/>
                  </a:solidFill>
                </a:rPr>
                <a:t>PIM_kernel</a:t>
              </a:r>
              <a:r>
                <a:rPr lang="en-GB" sz="1600" dirty="0">
                  <a:solidFill>
                    <a:schemeClr val="tx1"/>
                  </a:solidFill>
                </a:rPr>
                <a:t>:</a:t>
              </a:r>
            </a:p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  for </a:t>
              </a:r>
              <a:r>
                <a:rPr lang="en-GB" sz="1600" b="1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B" sz="1600" dirty="0">
                  <a:solidFill>
                    <a:schemeClr val="tx1"/>
                  </a:solidFill>
                </a:rPr>
                <a:t> in range(N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B" sz="1600" dirty="0">
                  <a:solidFill>
                    <a:schemeClr val="tx1"/>
                  </a:solidFill>
                </a:rPr>
                <a:t>):</a:t>
              </a: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 </a:t>
              </a:r>
              <a:r>
                <a:rPr lang="en-GB" sz="1600" b="1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 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</a:t>
              </a:r>
              <a:r>
                <a:rPr lang="en-GR" sz="1600" b="1" dirty="0">
                  <a:solidFill>
                    <a:schemeClr val="accent1">
                      <a:lumMod val="75000"/>
                    </a:schemeClr>
                  </a:solidFill>
                </a:rPr>
                <a:t> k </a:t>
              </a:r>
              <a:r>
                <a:rPr lang="en-GR" sz="1600" dirty="0">
                  <a:solidFill>
                    <a:schemeClr val="tx1"/>
                  </a:solidFill>
                </a:rPr>
                <a:t>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A[</a:t>
              </a:r>
              <a:r>
                <a:rPr lang="en-US" sz="1600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R" sz="1600" dirty="0">
                  <a:solidFill>
                    <a:schemeClr val="tx1"/>
                  </a:solidFill>
                </a:rPr>
                <a:t>][</a:t>
              </a:r>
              <a:r>
                <a:rPr lang="en-US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] = A[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i+1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j*2</a:t>
              </a:r>
              <a:r>
                <a:rPr lang="en-GB" sz="1600" dirty="0">
                  <a:solidFill>
                    <a:schemeClr val="tx1"/>
                  </a:solidFill>
                </a:rPr>
                <a:t>] + B[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k</a:t>
              </a:r>
              <a:r>
                <a:rPr lang="en-GB" sz="1600" dirty="0">
                  <a:solidFill>
                    <a:schemeClr val="tx1"/>
                  </a:solidFill>
                </a:rPr>
                <a:t>]</a:t>
              </a:r>
              <a:endParaRPr lang="en-GR" sz="1600" dirty="0">
                <a:solidFill>
                  <a:schemeClr val="tx1"/>
                </a:solidFill>
              </a:endParaRPr>
            </a:p>
          </p:txBody>
        </p:sp>
        <p:sp>
          <p:nvSpPr>
            <p:cNvPr id="77" name="文本框 472">
              <a:extLst>
                <a:ext uri="{FF2B5EF4-FFF2-40B4-BE49-F238E27FC236}">
                  <a16:creationId xmlns:a16="http://schemas.microsoft.com/office/drawing/2014/main" id="{F8B80B90-E7F7-953B-35B3-CCD49C4E1563}"/>
                </a:ext>
              </a:extLst>
            </p:cNvPr>
            <p:cNvSpPr txBox="1"/>
            <p:nvPr/>
          </p:nvSpPr>
          <p:spPr>
            <a:xfrm>
              <a:off x="5668296" y="2847077"/>
              <a:ext cx="7056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accent3">
                      <a:lumMod val="75000"/>
                    </a:schemeClr>
                  </a:solidFill>
                  <a:latin typeface="Trebuchet MS" panose="020B0703020202090204" pitchFamily="34" charset="0"/>
                </a:rPr>
                <a:t>Core 1</a:t>
              </a:r>
              <a:endParaRPr lang="zh-CN" altLang="en-US" sz="1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2" name="Snip Single Corner of Rectangle 27">
            <a:extLst>
              <a:ext uri="{FF2B5EF4-FFF2-40B4-BE49-F238E27FC236}">
                <a16:creationId xmlns:a16="http://schemas.microsoft.com/office/drawing/2014/main" id="{AC2EC73E-0B58-B1D8-053A-289CD73AEF7C}"/>
              </a:ext>
            </a:extLst>
          </p:cNvPr>
          <p:cNvSpPr/>
          <p:nvPr/>
        </p:nvSpPr>
        <p:spPr>
          <a:xfrm>
            <a:off x="93906" y="4127333"/>
            <a:ext cx="2788339" cy="925774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0" bIns="72000" rtlCol="0" anchor="ctr"/>
          <a:lstStyle/>
          <a:p>
            <a:pPr>
              <a:lnSpc>
                <a:spcPct val="80000"/>
              </a:lnSpc>
            </a:pPr>
            <a:r>
              <a:rPr lang="en-GB" sz="1600" dirty="0">
                <a:solidFill>
                  <a:schemeClr val="tx1"/>
                </a:solidFill>
              </a:rPr>
              <a:t>for </a:t>
            </a:r>
            <a:r>
              <a:rPr lang="en-GB" sz="1600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sz="1600" dirty="0">
                <a:solidFill>
                  <a:schemeClr val="tx1"/>
                </a:solidFill>
              </a:rPr>
              <a:t> in range(N):</a:t>
            </a:r>
          </a:p>
          <a:p>
            <a:pPr>
              <a:lnSpc>
                <a:spcPct val="80000"/>
              </a:lnSpc>
            </a:pPr>
            <a:r>
              <a:rPr lang="en-GR" sz="1600" dirty="0">
                <a:solidFill>
                  <a:schemeClr val="tx1"/>
                </a:solidFill>
              </a:rPr>
              <a:t>   for </a:t>
            </a:r>
            <a:r>
              <a:rPr lang="en-GB" sz="1600" b="1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sz="1600" dirty="0">
                <a:solidFill>
                  <a:schemeClr val="tx1"/>
                </a:solidFill>
              </a:rPr>
              <a:t> in range(</a:t>
            </a:r>
            <a:r>
              <a:rPr lang="en-US" sz="1600" dirty="0">
                <a:solidFill>
                  <a:schemeClr val="tx1"/>
                </a:solidFill>
              </a:rPr>
              <a:t>M</a:t>
            </a:r>
            <a:r>
              <a:rPr lang="en-GR" sz="1600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sz="1600" dirty="0">
                <a:solidFill>
                  <a:schemeClr val="tx1"/>
                </a:solidFill>
              </a:rPr>
              <a:t>      for</a:t>
            </a:r>
            <a:r>
              <a:rPr lang="en-GR" sz="1600" b="1" dirty="0">
                <a:solidFill>
                  <a:schemeClr val="accent1">
                    <a:lumMod val="75000"/>
                  </a:schemeClr>
                </a:solidFill>
              </a:rPr>
              <a:t> k </a:t>
            </a:r>
            <a:r>
              <a:rPr lang="en-GR" sz="1600" dirty="0">
                <a:solidFill>
                  <a:schemeClr val="tx1"/>
                </a:solidFill>
              </a:rPr>
              <a:t>in range(</a:t>
            </a:r>
            <a:r>
              <a:rPr lang="en-US" sz="1600" dirty="0">
                <a:solidFill>
                  <a:schemeClr val="tx1"/>
                </a:solidFill>
              </a:rPr>
              <a:t>K</a:t>
            </a:r>
            <a:r>
              <a:rPr lang="en-GR" sz="1600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sz="1600" dirty="0">
                <a:solidFill>
                  <a:schemeClr val="tx1"/>
                </a:solidFill>
              </a:rPr>
              <a:t>         A[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R" sz="1600" dirty="0">
                <a:solidFill>
                  <a:schemeClr val="tx1"/>
                </a:solidFill>
              </a:rPr>
              <a:t>][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sz="1600" dirty="0">
                <a:solidFill>
                  <a:schemeClr val="tx1"/>
                </a:solidFill>
              </a:rPr>
              <a:t>] = A[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i+1</a:t>
            </a:r>
            <a:r>
              <a:rPr lang="en-GB" sz="1600" dirty="0">
                <a:solidFill>
                  <a:schemeClr val="tx1"/>
                </a:solidFill>
              </a:rPr>
              <a:t>][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j*2</a:t>
            </a:r>
            <a:r>
              <a:rPr lang="en-GB" sz="1600" dirty="0">
                <a:solidFill>
                  <a:schemeClr val="tx1"/>
                </a:solidFill>
              </a:rPr>
              <a:t>] + B[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B" sz="1600" dirty="0">
                <a:solidFill>
                  <a:schemeClr val="tx1"/>
                </a:solidFill>
              </a:rPr>
              <a:t>][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GB" sz="1600" dirty="0">
                <a:solidFill>
                  <a:schemeClr val="tx1"/>
                </a:solidFill>
              </a:rPr>
              <a:t>]</a:t>
            </a:r>
            <a:endParaRPr lang="en-GR" sz="1600" dirty="0">
              <a:solidFill>
                <a:schemeClr val="tx1"/>
              </a:solidFill>
            </a:endParaRPr>
          </a:p>
        </p:txBody>
      </p:sp>
      <p:sp>
        <p:nvSpPr>
          <p:cNvPr id="4" name="文本框 7">
            <a:extLst>
              <a:ext uri="{FF2B5EF4-FFF2-40B4-BE49-F238E27FC236}">
                <a16:creationId xmlns:a16="http://schemas.microsoft.com/office/drawing/2014/main" id="{B986BC58-5099-DCE5-A24E-40A28F8FEEA3}"/>
              </a:ext>
            </a:extLst>
          </p:cNvPr>
          <p:cNvSpPr txBox="1"/>
          <p:nvPr/>
        </p:nvSpPr>
        <p:spPr>
          <a:xfrm>
            <a:off x="4203073" y="2103190"/>
            <a:ext cx="3718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Compute-Centric</a:t>
            </a:r>
            <a:r>
              <a:rPr lang="en-US" altLang="zh-CN" dirty="0">
                <a:latin typeface="Trebuchet MS" panose="020B0703020202090204" pitchFamily="34" charset="0"/>
              </a:rPr>
              <a:t> Compiler</a:t>
            </a:r>
            <a:endParaRPr lang="zh-CN" altLang="en-US" dirty="0">
              <a:latin typeface="Trebuchet MS" panose="020B0703020202090204" pitchFamily="34" charset="0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6D4638DB-F073-09C7-7CA8-69441407C2A8}"/>
              </a:ext>
            </a:extLst>
          </p:cNvPr>
          <p:cNvGrpSpPr/>
          <p:nvPr/>
        </p:nvGrpSpPr>
        <p:grpSpPr>
          <a:xfrm>
            <a:off x="3447493" y="2980257"/>
            <a:ext cx="2874440" cy="1246053"/>
            <a:chOff x="3402671" y="3087843"/>
            <a:chExt cx="2874440" cy="1246053"/>
          </a:xfrm>
        </p:grpSpPr>
        <p:sp>
          <p:nvSpPr>
            <p:cNvPr id="6" name="Snip Single Corner of Rectangle 27">
              <a:extLst>
                <a:ext uri="{FF2B5EF4-FFF2-40B4-BE49-F238E27FC236}">
                  <a16:creationId xmlns:a16="http://schemas.microsoft.com/office/drawing/2014/main" id="{D0511654-F6A5-87DA-589A-0F37EE9C7EF0}"/>
                </a:ext>
              </a:extLst>
            </p:cNvPr>
            <p:cNvSpPr/>
            <p:nvPr/>
          </p:nvSpPr>
          <p:spPr>
            <a:xfrm>
              <a:off x="3402671" y="3115377"/>
              <a:ext cx="2849118" cy="1218519"/>
            </a:xfrm>
            <a:prstGeom prst="snip1Rect">
              <a:avLst>
                <a:gd name="adj" fmla="val 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0" bIns="72000" rtlCol="0" anchor="ctr"/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def </a:t>
              </a:r>
              <a:r>
                <a:rPr lang="en-GB" sz="1600" dirty="0" err="1">
                  <a:solidFill>
                    <a:schemeClr val="tx1"/>
                  </a:solidFill>
                </a:rPr>
                <a:t>PIM_kernel</a:t>
              </a:r>
              <a:r>
                <a:rPr lang="en-GB" sz="1600" dirty="0">
                  <a:solidFill>
                    <a:schemeClr val="tx1"/>
                  </a:solidFill>
                </a:rPr>
                <a:t>:</a:t>
              </a:r>
            </a:p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  for </a:t>
              </a:r>
              <a:r>
                <a:rPr lang="en-GB" sz="1600" b="1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B" sz="1600" dirty="0">
                  <a:solidFill>
                    <a:schemeClr val="tx1"/>
                  </a:solidFill>
                </a:rPr>
                <a:t> in range(N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B" sz="1600" dirty="0">
                  <a:solidFill>
                    <a:schemeClr val="tx1"/>
                  </a:solidFill>
                </a:rPr>
                <a:t>):</a:t>
              </a: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 </a:t>
              </a:r>
              <a:r>
                <a:rPr lang="en-GB" sz="1600" b="1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 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</a:t>
              </a:r>
              <a:r>
                <a:rPr lang="en-GR" sz="1600" b="1" dirty="0">
                  <a:solidFill>
                    <a:schemeClr val="accent1">
                      <a:lumMod val="75000"/>
                    </a:schemeClr>
                  </a:solidFill>
                </a:rPr>
                <a:t> k </a:t>
              </a:r>
              <a:r>
                <a:rPr lang="en-GR" sz="1600" dirty="0">
                  <a:solidFill>
                    <a:schemeClr val="tx1"/>
                  </a:solidFill>
                </a:rPr>
                <a:t>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A[</a:t>
              </a:r>
              <a:r>
                <a:rPr lang="en-US" sz="1600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R" sz="1600" dirty="0">
                  <a:solidFill>
                    <a:schemeClr val="tx1"/>
                  </a:solidFill>
                </a:rPr>
                <a:t>][</a:t>
              </a:r>
              <a:r>
                <a:rPr lang="en-US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] = A[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i+1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j*2</a:t>
              </a:r>
              <a:r>
                <a:rPr lang="en-GB" sz="1600" dirty="0">
                  <a:solidFill>
                    <a:schemeClr val="tx1"/>
                  </a:solidFill>
                </a:rPr>
                <a:t>] + B[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k</a:t>
              </a:r>
              <a:r>
                <a:rPr lang="en-GB" sz="1600" dirty="0">
                  <a:solidFill>
                    <a:schemeClr val="tx1"/>
                  </a:solidFill>
                </a:rPr>
                <a:t>]</a:t>
              </a:r>
              <a:endParaRPr lang="en-GR" sz="1600" dirty="0">
                <a:solidFill>
                  <a:schemeClr val="tx1"/>
                </a:solidFill>
              </a:endParaRPr>
            </a:p>
          </p:txBody>
        </p:sp>
        <p:sp>
          <p:nvSpPr>
            <p:cNvPr id="8" name="文本框 472">
              <a:extLst>
                <a:ext uri="{FF2B5EF4-FFF2-40B4-BE49-F238E27FC236}">
                  <a16:creationId xmlns:a16="http://schemas.microsoft.com/office/drawing/2014/main" id="{24324C64-7E81-C777-033D-447937B039F7}"/>
                </a:ext>
              </a:extLst>
            </p:cNvPr>
            <p:cNvSpPr txBox="1"/>
            <p:nvPr/>
          </p:nvSpPr>
          <p:spPr>
            <a:xfrm>
              <a:off x="5571469" y="3087843"/>
              <a:ext cx="7056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Core 0</a:t>
              </a:r>
              <a:endParaRPr lang="zh-CN" altLang="en-US" sz="14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10" name="箭头: 右 6">
            <a:extLst>
              <a:ext uri="{FF2B5EF4-FFF2-40B4-BE49-F238E27FC236}">
                <a16:creationId xmlns:a16="http://schemas.microsoft.com/office/drawing/2014/main" id="{6537BB7A-BFAE-ADB0-B785-A6F0B128D914}"/>
              </a:ext>
            </a:extLst>
          </p:cNvPr>
          <p:cNvSpPr/>
          <p:nvPr/>
        </p:nvSpPr>
        <p:spPr>
          <a:xfrm>
            <a:off x="2914518" y="4426785"/>
            <a:ext cx="324000" cy="22101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7">
            <a:extLst>
              <a:ext uri="{FF2B5EF4-FFF2-40B4-BE49-F238E27FC236}">
                <a16:creationId xmlns:a16="http://schemas.microsoft.com/office/drawing/2014/main" id="{297170AE-0514-975E-A656-D9D4F1E2956E}"/>
              </a:ext>
            </a:extLst>
          </p:cNvPr>
          <p:cNvSpPr txBox="1"/>
          <p:nvPr/>
        </p:nvSpPr>
        <p:spPr>
          <a:xfrm>
            <a:off x="3152519" y="5985693"/>
            <a:ext cx="324108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Trebuchet MS" panose="020B0703020202090204" pitchFamily="34" charset="0"/>
              </a:rPr>
              <a:t>generates a </a:t>
            </a:r>
            <a:r>
              <a:rPr lang="en-US" altLang="zh-CN" b="1" i="1" dirty="0">
                <a:solidFill>
                  <a:schemeClr val="accent4"/>
                </a:solidFill>
                <a:latin typeface="Trebuchet MS" panose="020B0703020202090204" pitchFamily="34" charset="0"/>
              </a:rPr>
              <a:t>fixed</a:t>
            </a:r>
            <a:r>
              <a:rPr lang="en-US" altLang="zh-CN" b="1" dirty="0">
                <a:latin typeface="Trebuchet MS" panose="020B0703020202090204" pitchFamily="34" charset="0"/>
              </a:rPr>
              <a:t> </a:t>
            </a:r>
            <a:r>
              <a:rPr lang="en-US" altLang="zh-CN" b="1" i="1" dirty="0">
                <a:solidFill>
                  <a:schemeClr val="accent4"/>
                </a:solidFill>
                <a:latin typeface="Trebuchet MS" panose="020B0703020202090204" pitchFamily="34" charset="0"/>
              </a:rPr>
              <a:t>set</a:t>
            </a:r>
            <a:r>
              <a:rPr lang="en-US" altLang="zh-CN" b="1" dirty="0">
                <a:latin typeface="Trebuchet MS" panose="020B0703020202090204" pitchFamily="34" charset="0"/>
              </a:rPr>
              <a:t> </a:t>
            </a:r>
            <a:r>
              <a:rPr lang="en-US" altLang="zh-CN" dirty="0">
                <a:latin typeface="Trebuchet MS" panose="020B0703020202090204" pitchFamily="34" charset="0"/>
              </a:rPr>
              <a:t>of </a:t>
            </a:r>
            <a:r>
              <a:rPr lang="en-US" altLang="zh-CN" b="1" i="1" dirty="0">
                <a:solidFill>
                  <a:schemeClr val="accent4"/>
                </a:solidFill>
                <a:latin typeface="Trebuchet MS" panose="020B0703020202090204" pitchFamily="34" charset="0"/>
              </a:rPr>
              <a:t>optimized</a:t>
            </a:r>
            <a:r>
              <a:rPr lang="en-US" altLang="zh-CN" dirty="0">
                <a:latin typeface="Trebuchet MS" panose="020B0703020202090204" pitchFamily="34" charset="0"/>
              </a:rPr>
              <a:t> compute-loop partition schemes for </a:t>
            </a:r>
            <a:r>
              <a:rPr lang="en-US" altLang="zh-CN" dirty="0">
                <a:solidFill>
                  <a:schemeClr val="accent4"/>
                </a:solidFill>
                <a:latin typeface="Trebuchet MS" panose="020B0703020202090204" pitchFamily="34" charset="0"/>
              </a:rPr>
              <a:t>step</a:t>
            </a:r>
            <a:endParaRPr lang="zh-CN" altLang="en-US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F45A0308-A1E1-FD66-41A3-AB60D0C99229}"/>
              </a:ext>
            </a:extLst>
          </p:cNvPr>
          <p:cNvSpPr>
            <a:spLocks noChangeAspect="1"/>
          </p:cNvSpPr>
          <p:nvPr/>
        </p:nvSpPr>
        <p:spPr>
          <a:xfrm>
            <a:off x="6173989" y="6440237"/>
            <a:ext cx="252000" cy="251266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b="1" dirty="0"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19" name="箭头: 右 6">
            <a:extLst>
              <a:ext uri="{FF2B5EF4-FFF2-40B4-BE49-F238E27FC236}">
                <a16:creationId xmlns:a16="http://schemas.microsoft.com/office/drawing/2014/main" id="{9B84A344-6B29-985D-E75F-7C1E6538FA6D}"/>
              </a:ext>
            </a:extLst>
          </p:cNvPr>
          <p:cNvSpPr/>
          <p:nvPr/>
        </p:nvSpPr>
        <p:spPr>
          <a:xfrm>
            <a:off x="6579674" y="4420012"/>
            <a:ext cx="324000" cy="22101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文本框 7">
            <a:extLst>
              <a:ext uri="{FF2B5EF4-FFF2-40B4-BE49-F238E27FC236}">
                <a16:creationId xmlns:a16="http://schemas.microsoft.com/office/drawing/2014/main" id="{FB88D4CC-C9D6-3D09-5985-AD1D0352DF05}"/>
              </a:ext>
            </a:extLst>
          </p:cNvPr>
          <p:cNvSpPr txBox="1"/>
          <p:nvPr/>
        </p:nvSpPr>
        <p:spPr>
          <a:xfrm>
            <a:off x="3897001" y="2377130"/>
            <a:ext cx="1836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5"/>
                </a:solidFill>
                <a:latin typeface="Trebuchet MS" panose="020B0703020202090204" pitchFamily="34" charset="0"/>
              </a:rPr>
              <a:t>Phase 1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4CE47CAC-1591-CDD9-8FB3-9204C05364A7}"/>
              </a:ext>
            </a:extLst>
          </p:cNvPr>
          <p:cNvSpPr/>
          <p:nvPr/>
        </p:nvSpPr>
        <p:spPr>
          <a:xfrm>
            <a:off x="6961170" y="2698377"/>
            <a:ext cx="2267536" cy="3145901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76" name="文本框 7">
            <a:extLst>
              <a:ext uri="{FF2B5EF4-FFF2-40B4-BE49-F238E27FC236}">
                <a16:creationId xmlns:a16="http://schemas.microsoft.com/office/drawing/2014/main" id="{DED2279E-1732-B7B0-636E-220DDD1B2589}"/>
              </a:ext>
            </a:extLst>
          </p:cNvPr>
          <p:cNvSpPr txBox="1"/>
          <p:nvPr/>
        </p:nvSpPr>
        <p:spPr>
          <a:xfrm>
            <a:off x="6947299" y="2377130"/>
            <a:ext cx="2518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5"/>
                </a:solidFill>
                <a:latin typeface="Trebuchet MS" panose="020B0703020202090204" pitchFamily="34" charset="0"/>
              </a:rPr>
              <a:t>Phase 2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79" name="文本框 7">
            <a:extLst>
              <a:ext uri="{FF2B5EF4-FFF2-40B4-BE49-F238E27FC236}">
                <a16:creationId xmlns:a16="http://schemas.microsoft.com/office/drawing/2014/main" id="{D87E96F9-C78B-3E7C-4CA1-66E43BADB7A9}"/>
              </a:ext>
            </a:extLst>
          </p:cNvPr>
          <p:cNvSpPr txBox="1"/>
          <p:nvPr/>
        </p:nvSpPr>
        <p:spPr>
          <a:xfrm>
            <a:off x="6565972" y="5985693"/>
            <a:ext cx="317182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Trebuchet MS" panose="020B0703020202090204" pitchFamily="34" charset="0"/>
              </a:rPr>
              <a:t>generates the corresponding data partition strategies </a:t>
            </a:r>
            <a:br>
              <a:rPr lang="en-US" altLang="zh-CN" dirty="0">
                <a:latin typeface="Trebuchet MS" panose="020B0703020202090204" pitchFamily="34" charset="0"/>
              </a:rPr>
            </a:br>
            <a:r>
              <a:rPr lang="en-US" altLang="zh-CN" dirty="0">
                <a:latin typeface="Trebuchet MS" panose="020B0703020202090204" pitchFamily="34" charset="0"/>
              </a:rPr>
              <a:t>for </a:t>
            </a:r>
            <a:r>
              <a:rPr lang="en-US" altLang="zh-CN" dirty="0">
                <a:solidFill>
                  <a:srgbClr val="FF40FF"/>
                </a:solidFill>
                <a:latin typeface="Trebuchet MS" panose="020B0703020202090204" pitchFamily="34" charset="0"/>
              </a:rPr>
              <a:t>steps</a:t>
            </a:r>
            <a:endParaRPr lang="zh-CN" altLang="en-US" dirty="0">
              <a:solidFill>
                <a:srgbClr val="FF40FF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D1E0DDC4-E314-644A-C917-BCA5B2B2E3BA}"/>
              </a:ext>
            </a:extLst>
          </p:cNvPr>
          <p:cNvGrpSpPr/>
          <p:nvPr/>
        </p:nvGrpSpPr>
        <p:grpSpPr>
          <a:xfrm>
            <a:off x="8713124" y="6446092"/>
            <a:ext cx="553412" cy="251266"/>
            <a:chOff x="7184818" y="6771548"/>
            <a:chExt cx="553412" cy="251266"/>
          </a:xfrm>
        </p:grpSpPr>
        <p:sp>
          <p:nvSpPr>
            <p:cNvPr id="80" name="Oval 79">
              <a:extLst>
                <a:ext uri="{FF2B5EF4-FFF2-40B4-BE49-F238E27FC236}">
                  <a16:creationId xmlns:a16="http://schemas.microsoft.com/office/drawing/2014/main" id="{7CA37A5D-A7CB-F5BE-BAF4-A14A73DCA00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84818" y="6771548"/>
              <a:ext cx="252000" cy="251266"/>
            </a:xfrm>
            <a:prstGeom prst="ellipse">
              <a:avLst/>
            </a:prstGeom>
            <a:solidFill>
              <a:srgbClr val="FF40FF"/>
            </a:solidFill>
            <a:ln>
              <a:solidFill>
                <a:srgbClr val="FF40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Trebuchet MS" panose="020B0703020202090204" pitchFamily="34" charset="0"/>
                </a:rPr>
                <a:t>1</a:t>
              </a:r>
              <a:endParaRPr lang="en-GR" b="1" dirty="0">
                <a:latin typeface="Trebuchet MS" panose="020B0703020202090204" pitchFamily="34" charset="0"/>
              </a:endParaRPr>
            </a:p>
          </p:txBody>
        </p:sp>
        <p:sp>
          <p:nvSpPr>
            <p:cNvPr id="81" name="Oval 80">
              <a:extLst>
                <a:ext uri="{FF2B5EF4-FFF2-40B4-BE49-F238E27FC236}">
                  <a16:creationId xmlns:a16="http://schemas.microsoft.com/office/drawing/2014/main" id="{349670D7-1505-B2D0-57C5-DA8A01DF81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486230" y="6771548"/>
              <a:ext cx="252000" cy="251266"/>
            </a:xfrm>
            <a:prstGeom prst="ellipse">
              <a:avLst/>
            </a:prstGeom>
            <a:solidFill>
              <a:srgbClr val="0431FF"/>
            </a:solidFill>
            <a:ln>
              <a:solidFill>
                <a:srgbClr val="0431FF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latin typeface="Trebuchet MS" panose="020B0703020202090204" pitchFamily="34" charset="0"/>
                </a:rPr>
                <a:t>3</a:t>
              </a:r>
              <a:endParaRPr lang="en-GR" b="1" dirty="0">
                <a:latin typeface="Trebuchet MS" panose="020B0703020202090204" pitchFamily="34" charset="0"/>
              </a:endParaRPr>
            </a:p>
          </p:txBody>
        </p:sp>
      </p:grpSp>
      <p:sp>
        <p:nvSpPr>
          <p:cNvPr id="83" name="箭头: 右 6">
            <a:extLst>
              <a:ext uri="{FF2B5EF4-FFF2-40B4-BE49-F238E27FC236}">
                <a16:creationId xmlns:a16="http://schemas.microsoft.com/office/drawing/2014/main" id="{009BE13D-43B1-FA2A-4357-255BAEDBA1BA}"/>
              </a:ext>
            </a:extLst>
          </p:cNvPr>
          <p:cNvSpPr/>
          <p:nvPr/>
        </p:nvSpPr>
        <p:spPr>
          <a:xfrm>
            <a:off x="9301616" y="4418361"/>
            <a:ext cx="324000" cy="22101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6297B26-01B7-C9AE-130C-985EFA29F189}"/>
              </a:ext>
            </a:extLst>
          </p:cNvPr>
          <p:cNvSpPr/>
          <p:nvPr/>
        </p:nvSpPr>
        <p:spPr>
          <a:xfrm>
            <a:off x="9660386" y="3794256"/>
            <a:ext cx="2281732" cy="17382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selects the 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best-performing</a:t>
            </a:r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 configuration within this </a:t>
            </a:r>
            <a:r>
              <a:rPr lang="en-US" altLang="zh-CN" b="1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fixed</a:t>
            </a:r>
            <a:r>
              <a:rPr lang="en-US" altLang="zh-CN" dirty="0">
                <a:latin typeface="Trebuchet MS" panose="020B0703020202090204" pitchFamily="34" charset="0"/>
              </a:rPr>
              <a:t> </a:t>
            </a:r>
            <a:r>
              <a:rPr lang="en-US" altLang="zh-CN" b="1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set </a:t>
            </a:r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of compute-loop and data partition strategies</a:t>
            </a:r>
            <a:endParaRPr lang="zh-CN" altLang="en-US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85" name="文本框 7">
            <a:extLst>
              <a:ext uri="{FF2B5EF4-FFF2-40B4-BE49-F238E27FC236}">
                <a16:creationId xmlns:a16="http://schemas.microsoft.com/office/drawing/2014/main" id="{54C4BA97-A8C1-C3CF-BEC6-3FC211C454FB}"/>
              </a:ext>
            </a:extLst>
          </p:cNvPr>
          <p:cNvSpPr txBox="1"/>
          <p:nvPr/>
        </p:nvSpPr>
        <p:spPr>
          <a:xfrm>
            <a:off x="10127438" y="3471268"/>
            <a:ext cx="12794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5"/>
                </a:solidFill>
                <a:latin typeface="Trebuchet MS" panose="020B0703020202090204" pitchFamily="34" charset="0"/>
              </a:rPr>
              <a:t>Phase 3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0E0B214-D0D0-C938-79A8-522415395563}"/>
              </a:ext>
            </a:extLst>
          </p:cNvPr>
          <p:cNvGrpSpPr/>
          <p:nvPr/>
        </p:nvGrpSpPr>
        <p:grpSpPr>
          <a:xfrm>
            <a:off x="3527331" y="4272285"/>
            <a:ext cx="2891429" cy="1260230"/>
            <a:chOff x="3482509" y="2847077"/>
            <a:chExt cx="2891429" cy="1260230"/>
          </a:xfrm>
        </p:grpSpPr>
        <p:sp>
          <p:nvSpPr>
            <p:cNvPr id="88" name="Snip Single Corner of Rectangle 27">
              <a:extLst>
                <a:ext uri="{FF2B5EF4-FFF2-40B4-BE49-F238E27FC236}">
                  <a16:creationId xmlns:a16="http://schemas.microsoft.com/office/drawing/2014/main" id="{528CDE10-BA1C-61CB-5443-7BC9A7E8E027}"/>
                </a:ext>
              </a:extLst>
            </p:cNvPr>
            <p:cNvSpPr/>
            <p:nvPr/>
          </p:nvSpPr>
          <p:spPr>
            <a:xfrm>
              <a:off x="3482509" y="2888788"/>
              <a:ext cx="2849118" cy="1218519"/>
            </a:xfrm>
            <a:prstGeom prst="snip1Rect">
              <a:avLst>
                <a:gd name="adj" fmla="val 0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0" bIns="72000" rtlCol="0" anchor="ctr"/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def </a:t>
              </a:r>
              <a:r>
                <a:rPr lang="en-GB" sz="1600" dirty="0" err="1">
                  <a:solidFill>
                    <a:schemeClr val="tx1"/>
                  </a:solidFill>
                </a:rPr>
                <a:t>PIM_kernel</a:t>
              </a:r>
              <a:r>
                <a:rPr lang="en-GB" sz="1600" dirty="0">
                  <a:solidFill>
                    <a:schemeClr val="tx1"/>
                  </a:solidFill>
                </a:rPr>
                <a:t>:</a:t>
              </a:r>
            </a:p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  for </a:t>
              </a:r>
              <a:r>
                <a:rPr lang="en-GB" sz="1600" b="1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B" sz="1600" dirty="0">
                  <a:solidFill>
                    <a:schemeClr val="tx1"/>
                  </a:solidFill>
                </a:rPr>
                <a:t> in range(N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B" sz="1600" dirty="0">
                  <a:solidFill>
                    <a:schemeClr val="tx1"/>
                  </a:solidFill>
                </a:rPr>
                <a:t>):</a:t>
              </a: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 </a:t>
              </a:r>
              <a:r>
                <a:rPr lang="en-GB" sz="1600" b="1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 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</a:t>
              </a:r>
              <a:r>
                <a:rPr lang="en-GR" sz="1600" b="1" dirty="0">
                  <a:solidFill>
                    <a:schemeClr val="accent1">
                      <a:lumMod val="75000"/>
                    </a:schemeClr>
                  </a:solidFill>
                </a:rPr>
                <a:t> k </a:t>
              </a:r>
              <a:r>
                <a:rPr lang="en-GR" sz="1600" dirty="0">
                  <a:solidFill>
                    <a:schemeClr val="tx1"/>
                  </a:solidFill>
                </a:rPr>
                <a:t>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A[</a:t>
              </a:r>
              <a:r>
                <a:rPr lang="en-US" sz="1600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R" sz="1600" dirty="0">
                  <a:solidFill>
                    <a:schemeClr val="tx1"/>
                  </a:solidFill>
                </a:rPr>
                <a:t>][</a:t>
              </a:r>
              <a:r>
                <a:rPr lang="en-US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] = A[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i+1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j*2</a:t>
              </a:r>
              <a:r>
                <a:rPr lang="en-GB" sz="1600" dirty="0">
                  <a:solidFill>
                    <a:schemeClr val="tx1"/>
                  </a:solidFill>
                </a:rPr>
                <a:t>] + B[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k</a:t>
              </a:r>
              <a:r>
                <a:rPr lang="en-GB" sz="1600" dirty="0">
                  <a:solidFill>
                    <a:schemeClr val="tx1"/>
                  </a:solidFill>
                </a:rPr>
                <a:t>]</a:t>
              </a:r>
              <a:endParaRPr lang="en-GR" sz="1600" dirty="0">
                <a:solidFill>
                  <a:schemeClr val="tx1"/>
                </a:solidFill>
              </a:endParaRPr>
            </a:p>
          </p:txBody>
        </p:sp>
        <p:sp>
          <p:nvSpPr>
            <p:cNvPr id="89" name="文本框 472">
              <a:extLst>
                <a:ext uri="{FF2B5EF4-FFF2-40B4-BE49-F238E27FC236}">
                  <a16:creationId xmlns:a16="http://schemas.microsoft.com/office/drawing/2014/main" id="{F7A3FDF9-4B7D-B896-D31C-60A6A592373A}"/>
                </a:ext>
              </a:extLst>
            </p:cNvPr>
            <p:cNvSpPr txBox="1"/>
            <p:nvPr/>
          </p:nvSpPr>
          <p:spPr>
            <a:xfrm>
              <a:off x="5668296" y="2847077"/>
              <a:ext cx="7056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accent5">
                      <a:lumMod val="75000"/>
                    </a:schemeClr>
                  </a:solidFill>
                  <a:latin typeface="Trebuchet MS" panose="020B0703020202090204" pitchFamily="34" charset="0"/>
                </a:rPr>
                <a:t>Core 1</a:t>
              </a:r>
              <a:endParaRPr lang="zh-CN" altLang="en-US" sz="1400" dirty="0">
                <a:solidFill>
                  <a:schemeClr val="accent5">
                    <a:lumMod val="7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0551F7DF-EFD6-2839-FFBB-9501036D8C71}"/>
              </a:ext>
            </a:extLst>
          </p:cNvPr>
          <p:cNvGrpSpPr/>
          <p:nvPr/>
        </p:nvGrpSpPr>
        <p:grpSpPr>
          <a:xfrm>
            <a:off x="3447493" y="4513051"/>
            <a:ext cx="2874440" cy="1246053"/>
            <a:chOff x="3402671" y="3087843"/>
            <a:chExt cx="2874440" cy="1246053"/>
          </a:xfrm>
        </p:grpSpPr>
        <p:sp>
          <p:nvSpPr>
            <p:cNvPr id="91" name="Snip Single Corner of Rectangle 27">
              <a:extLst>
                <a:ext uri="{FF2B5EF4-FFF2-40B4-BE49-F238E27FC236}">
                  <a16:creationId xmlns:a16="http://schemas.microsoft.com/office/drawing/2014/main" id="{4D0D70A5-E141-4E3E-0219-074FAE35A545}"/>
                </a:ext>
              </a:extLst>
            </p:cNvPr>
            <p:cNvSpPr/>
            <p:nvPr/>
          </p:nvSpPr>
          <p:spPr>
            <a:xfrm>
              <a:off x="3402671" y="3115377"/>
              <a:ext cx="2849118" cy="1218519"/>
            </a:xfrm>
            <a:prstGeom prst="snip1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0" bIns="72000" rtlCol="0" anchor="ctr"/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def </a:t>
              </a:r>
              <a:r>
                <a:rPr lang="en-GB" sz="1600" dirty="0" err="1">
                  <a:solidFill>
                    <a:schemeClr val="tx1"/>
                  </a:solidFill>
                </a:rPr>
                <a:t>PIM_kernel</a:t>
              </a:r>
              <a:r>
                <a:rPr lang="en-GB" sz="1600" dirty="0">
                  <a:solidFill>
                    <a:schemeClr val="tx1"/>
                  </a:solidFill>
                </a:rPr>
                <a:t>:</a:t>
              </a:r>
            </a:p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  for </a:t>
              </a:r>
              <a:r>
                <a:rPr lang="en-GB" sz="1600" b="1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B" sz="1600" dirty="0">
                  <a:solidFill>
                    <a:schemeClr val="tx1"/>
                  </a:solidFill>
                </a:rPr>
                <a:t> in range(N’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N’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B" sz="1600" dirty="0">
                  <a:solidFill>
                    <a:schemeClr val="tx1"/>
                  </a:solidFill>
                </a:rPr>
                <a:t>):</a:t>
              </a: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 </a:t>
              </a:r>
              <a:r>
                <a:rPr lang="en-GB" sz="1600" b="1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 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M’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M’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</a:t>
              </a:r>
              <a:r>
                <a:rPr lang="en-GR" sz="1600" b="1" dirty="0">
                  <a:solidFill>
                    <a:schemeClr val="accent1">
                      <a:lumMod val="75000"/>
                    </a:schemeClr>
                  </a:solidFill>
                </a:rPr>
                <a:t> k </a:t>
              </a:r>
              <a:r>
                <a:rPr lang="en-GR" sz="1600" dirty="0">
                  <a:solidFill>
                    <a:schemeClr val="tx1"/>
                  </a:solidFill>
                </a:rPr>
                <a:t>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K’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K’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A[</a:t>
              </a:r>
              <a:r>
                <a:rPr lang="en-US" sz="1600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R" sz="1600" dirty="0">
                  <a:solidFill>
                    <a:schemeClr val="tx1"/>
                  </a:solidFill>
                </a:rPr>
                <a:t>][</a:t>
              </a:r>
              <a:r>
                <a:rPr lang="en-US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] = A[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i+1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j*2</a:t>
              </a:r>
              <a:r>
                <a:rPr lang="en-GB" sz="1600" dirty="0">
                  <a:solidFill>
                    <a:schemeClr val="tx1"/>
                  </a:solidFill>
                </a:rPr>
                <a:t>] + B[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k</a:t>
              </a:r>
              <a:r>
                <a:rPr lang="en-GB" sz="1600" dirty="0">
                  <a:solidFill>
                    <a:schemeClr val="tx1"/>
                  </a:solidFill>
                </a:rPr>
                <a:t>]</a:t>
              </a:r>
              <a:endParaRPr lang="en-GR" sz="1600" dirty="0">
                <a:solidFill>
                  <a:schemeClr val="tx1"/>
                </a:solidFill>
              </a:endParaRPr>
            </a:p>
          </p:txBody>
        </p:sp>
        <p:sp>
          <p:nvSpPr>
            <p:cNvPr id="92" name="文本框 472">
              <a:extLst>
                <a:ext uri="{FF2B5EF4-FFF2-40B4-BE49-F238E27FC236}">
                  <a16:creationId xmlns:a16="http://schemas.microsoft.com/office/drawing/2014/main" id="{CD9C4C1C-F65A-AF60-73DC-DC8E3FCF2944}"/>
                </a:ext>
              </a:extLst>
            </p:cNvPr>
            <p:cNvSpPr txBox="1"/>
            <p:nvPr/>
          </p:nvSpPr>
          <p:spPr>
            <a:xfrm>
              <a:off x="5571469" y="3087843"/>
              <a:ext cx="7056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accent5">
                      <a:lumMod val="75000"/>
                    </a:schemeClr>
                  </a:solidFill>
                  <a:latin typeface="Trebuchet MS" panose="020B0703020202090204" pitchFamily="34" charset="0"/>
                </a:rPr>
                <a:t>Core 0</a:t>
              </a:r>
              <a:endParaRPr lang="zh-CN" altLang="en-US" sz="1400" dirty="0">
                <a:solidFill>
                  <a:schemeClr val="accent5">
                    <a:lumMod val="7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5F1EC465-5081-16E0-C17C-BA61F0A8B06E}"/>
              </a:ext>
            </a:extLst>
          </p:cNvPr>
          <p:cNvGrpSpPr/>
          <p:nvPr/>
        </p:nvGrpSpPr>
        <p:grpSpPr>
          <a:xfrm>
            <a:off x="7097411" y="2642907"/>
            <a:ext cx="2131332" cy="1694285"/>
            <a:chOff x="7097411" y="2400861"/>
            <a:chExt cx="2131332" cy="1694285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5201E05E-22C6-C999-45C6-662831AB7802}"/>
                </a:ext>
              </a:extLst>
            </p:cNvPr>
            <p:cNvGrpSpPr/>
            <p:nvPr/>
          </p:nvGrpSpPr>
          <p:grpSpPr>
            <a:xfrm>
              <a:off x="7097411" y="2400861"/>
              <a:ext cx="1980000" cy="1694285"/>
              <a:chOff x="6821689" y="3074339"/>
              <a:chExt cx="1980000" cy="1694285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84452747-22B4-13B0-F986-63984263D7B4}"/>
                  </a:ext>
                </a:extLst>
              </p:cNvPr>
              <p:cNvGrpSpPr/>
              <p:nvPr/>
            </p:nvGrpSpPr>
            <p:grpSpPr>
              <a:xfrm>
                <a:off x="6821689" y="3297493"/>
                <a:ext cx="1980000" cy="1471131"/>
                <a:chOff x="6821689" y="3297493"/>
                <a:chExt cx="1980000" cy="1471131"/>
              </a:xfrm>
            </p:grpSpPr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53974037-BF63-9EE5-881E-FDC024F0C681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821689" y="3297493"/>
                  <a:ext cx="1980000" cy="1244793"/>
                  <a:chOff x="6166210" y="3377134"/>
                  <a:chExt cx="3068118" cy="1928865"/>
                </a:xfrm>
              </p:grpSpPr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D8A2856B-D4FD-75C7-FA00-6F713FE1AD86}"/>
                      </a:ext>
                    </a:extLst>
                  </p:cNvPr>
                  <p:cNvGrpSpPr/>
                  <p:nvPr/>
                </p:nvGrpSpPr>
                <p:grpSpPr>
                  <a:xfrm>
                    <a:off x="6166210" y="3388425"/>
                    <a:ext cx="3068118" cy="1917574"/>
                    <a:chOff x="6166210" y="3388425"/>
                    <a:chExt cx="3068118" cy="1917574"/>
                  </a:xfrm>
                </p:grpSpPr>
                <p:sp>
                  <p:nvSpPr>
                    <p:cNvPr id="23" name="Rectangle 196">
                      <a:extLst>
                        <a:ext uri="{FF2B5EF4-FFF2-40B4-BE49-F238E27FC236}">
                          <a16:creationId xmlns:a16="http://schemas.microsoft.com/office/drawing/2014/main" id="{C83BDE2F-79C1-D8CA-AB2C-710F331977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" name="Rectangle 196">
                      <a:extLst>
                        <a:ext uri="{FF2B5EF4-FFF2-40B4-BE49-F238E27FC236}">
                          <a16:creationId xmlns:a16="http://schemas.microsoft.com/office/drawing/2014/main" id="{DAF1303C-0F98-758E-771A-52146FB75DA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" name="Rectangle 196">
                      <a:extLst>
                        <a:ext uri="{FF2B5EF4-FFF2-40B4-BE49-F238E27FC236}">
                          <a16:creationId xmlns:a16="http://schemas.microsoft.com/office/drawing/2014/main" id="{CAE83AAF-A80C-2DF7-5EE9-195D846FFE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" name="Rectangle 196">
                      <a:extLst>
                        <a:ext uri="{FF2B5EF4-FFF2-40B4-BE49-F238E27FC236}">
                          <a16:creationId xmlns:a16="http://schemas.microsoft.com/office/drawing/2014/main" id="{73E91BD3-2F34-B804-AB92-6ADCDAB795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7" name="Rectangle 196">
                      <a:extLst>
                        <a:ext uri="{FF2B5EF4-FFF2-40B4-BE49-F238E27FC236}">
                          <a16:creationId xmlns:a16="http://schemas.microsoft.com/office/drawing/2014/main" id="{A40DEC73-E3C9-BE32-B357-2F9CA2C3AE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" name="Rectangle 196">
                      <a:extLst>
                        <a:ext uri="{FF2B5EF4-FFF2-40B4-BE49-F238E27FC236}">
                          <a16:creationId xmlns:a16="http://schemas.microsoft.com/office/drawing/2014/main" id="{72457FD2-4D31-314D-26CD-7FE8211992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" name="Rectangle 196">
                      <a:extLst>
                        <a:ext uri="{FF2B5EF4-FFF2-40B4-BE49-F238E27FC236}">
                          <a16:creationId xmlns:a16="http://schemas.microsoft.com/office/drawing/2014/main" id="{0C6EF979-AAB4-4ABB-858D-0B8300C0A0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" name="Rectangle 196">
                      <a:extLst>
                        <a:ext uri="{FF2B5EF4-FFF2-40B4-BE49-F238E27FC236}">
                          <a16:creationId xmlns:a16="http://schemas.microsoft.com/office/drawing/2014/main" id="{D734E86A-AF3C-E0E8-E6A3-C91A2F599D2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" name="Rectangle 196">
                      <a:extLst>
                        <a:ext uri="{FF2B5EF4-FFF2-40B4-BE49-F238E27FC236}">
                          <a16:creationId xmlns:a16="http://schemas.microsoft.com/office/drawing/2014/main" id="{1F93A431-5326-D9CA-2E33-789DE61C81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2" name="Rectangle 196">
                      <a:extLst>
                        <a:ext uri="{FF2B5EF4-FFF2-40B4-BE49-F238E27FC236}">
                          <a16:creationId xmlns:a16="http://schemas.microsoft.com/office/drawing/2014/main" id="{497DBF1C-EDDF-05E0-3155-2B7FFA8B3F5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3" name="Rectangle 196">
                      <a:extLst>
                        <a:ext uri="{FF2B5EF4-FFF2-40B4-BE49-F238E27FC236}">
                          <a16:creationId xmlns:a16="http://schemas.microsoft.com/office/drawing/2014/main" id="{F769D506-0369-1762-CB58-F9FFC05689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4" name="Rectangle 196">
                      <a:extLst>
                        <a:ext uri="{FF2B5EF4-FFF2-40B4-BE49-F238E27FC236}">
                          <a16:creationId xmlns:a16="http://schemas.microsoft.com/office/drawing/2014/main" id="{FF5A7275-C85F-3644-052F-F89F516311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5" name="Rectangle 196">
                      <a:extLst>
                        <a:ext uri="{FF2B5EF4-FFF2-40B4-BE49-F238E27FC236}">
                          <a16:creationId xmlns:a16="http://schemas.microsoft.com/office/drawing/2014/main" id="{FA13FD7B-1CC6-FA68-1E3F-AD42FD5AA6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6" name="Rectangle 196">
                      <a:extLst>
                        <a:ext uri="{FF2B5EF4-FFF2-40B4-BE49-F238E27FC236}">
                          <a16:creationId xmlns:a16="http://schemas.microsoft.com/office/drawing/2014/main" id="{54752E08-2F84-8ECB-B64E-74B37F3EB3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7" name="Rectangle 196">
                      <a:extLst>
                        <a:ext uri="{FF2B5EF4-FFF2-40B4-BE49-F238E27FC236}">
                          <a16:creationId xmlns:a16="http://schemas.microsoft.com/office/drawing/2014/main" id="{61EB9B35-2392-2DB4-BCA8-A8F1B843B4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8" name="Rectangle 196">
                      <a:extLst>
                        <a:ext uri="{FF2B5EF4-FFF2-40B4-BE49-F238E27FC236}">
                          <a16:creationId xmlns:a16="http://schemas.microsoft.com/office/drawing/2014/main" id="{36064D37-730D-3D1E-45B1-C9916FADFE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" name="Rectangle 196">
                      <a:extLst>
                        <a:ext uri="{FF2B5EF4-FFF2-40B4-BE49-F238E27FC236}">
                          <a16:creationId xmlns:a16="http://schemas.microsoft.com/office/drawing/2014/main" id="{C54C9EEE-81CC-8F4D-A798-E67E99E16B5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" name="Rectangle 196">
                      <a:extLst>
                        <a:ext uri="{FF2B5EF4-FFF2-40B4-BE49-F238E27FC236}">
                          <a16:creationId xmlns:a16="http://schemas.microsoft.com/office/drawing/2014/main" id="{2119E7F9-6D1B-EE73-6A6B-9ADED1FB30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" name="Rectangle 196">
                      <a:extLst>
                        <a:ext uri="{FF2B5EF4-FFF2-40B4-BE49-F238E27FC236}">
                          <a16:creationId xmlns:a16="http://schemas.microsoft.com/office/drawing/2014/main" id="{2054249F-19D7-7024-0B1A-127AB5A203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3" name="Rectangle 196">
                      <a:extLst>
                        <a:ext uri="{FF2B5EF4-FFF2-40B4-BE49-F238E27FC236}">
                          <a16:creationId xmlns:a16="http://schemas.microsoft.com/office/drawing/2014/main" id="{61F3ACBE-4B3E-18EF-23B9-48E244D1E1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5" name="Rectangle 196">
                      <a:extLst>
                        <a:ext uri="{FF2B5EF4-FFF2-40B4-BE49-F238E27FC236}">
                          <a16:creationId xmlns:a16="http://schemas.microsoft.com/office/drawing/2014/main" id="{642F8B9E-3C6E-AE93-E8B9-DC832AEE22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" name="Rectangle 196">
                      <a:extLst>
                        <a:ext uri="{FF2B5EF4-FFF2-40B4-BE49-F238E27FC236}">
                          <a16:creationId xmlns:a16="http://schemas.microsoft.com/office/drawing/2014/main" id="{3029328F-B32D-A359-D732-7A67BC2E06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" name="Rectangle 196">
                      <a:extLst>
                        <a:ext uri="{FF2B5EF4-FFF2-40B4-BE49-F238E27FC236}">
                          <a16:creationId xmlns:a16="http://schemas.microsoft.com/office/drawing/2014/main" id="{9B2B0299-E32F-49A3-1CA6-C8A282147B8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" name="Rectangle 196">
                      <a:extLst>
                        <a:ext uri="{FF2B5EF4-FFF2-40B4-BE49-F238E27FC236}">
                          <a16:creationId xmlns:a16="http://schemas.microsoft.com/office/drawing/2014/main" id="{B214C4D0-B70C-1CCA-11DD-6C6E991F1D2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" name="Rectangle 196">
                      <a:extLst>
                        <a:ext uri="{FF2B5EF4-FFF2-40B4-BE49-F238E27FC236}">
                          <a16:creationId xmlns:a16="http://schemas.microsoft.com/office/drawing/2014/main" id="{DA9E04AF-B56B-7EF2-D1B0-C5309E7454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" name="Rectangle 196">
                      <a:extLst>
                        <a:ext uri="{FF2B5EF4-FFF2-40B4-BE49-F238E27FC236}">
                          <a16:creationId xmlns:a16="http://schemas.microsoft.com/office/drawing/2014/main" id="{FAD1CE61-0DC4-94CE-CBC1-C6080B4048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" name="Rectangle 196">
                      <a:extLst>
                        <a:ext uri="{FF2B5EF4-FFF2-40B4-BE49-F238E27FC236}">
                          <a16:creationId xmlns:a16="http://schemas.microsoft.com/office/drawing/2014/main" id="{716E478B-2094-C05B-6016-BECC0EEB9EA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" name="Rectangle 196">
                      <a:extLst>
                        <a:ext uri="{FF2B5EF4-FFF2-40B4-BE49-F238E27FC236}">
                          <a16:creationId xmlns:a16="http://schemas.microsoft.com/office/drawing/2014/main" id="{B420B168-3779-0F50-FD0D-348E2CE6BE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5" name="Rectangle 196">
                      <a:extLst>
                        <a:ext uri="{FF2B5EF4-FFF2-40B4-BE49-F238E27FC236}">
                          <a16:creationId xmlns:a16="http://schemas.microsoft.com/office/drawing/2014/main" id="{4D5127D5-09D8-3E85-1074-7BD07091EC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7" name="Rectangle 196">
                      <a:extLst>
                        <a:ext uri="{FF2B5EF4-FFF2-40B4-BE49-F238E27FC236}">
                          <a16:creationId xmlns:a16="http://schemas.microsoft.com/office/drawing/2014/main" id="{F8A1B028-70AD-5EF0-744F-3F2C4872FB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8" name="Rectangle 196">
                      <a:extLst>
                        <a:ext uri="{FF2B5EF4-FFF2-40B4-BE49-F238E27FC236}">
                          <a16:creationId xmlns:a16="http://schemas.microsoft.com/office/drawing/2014/main" id="{833CBB38-E299-1ED6-3DF7-4BC744EFB5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9" name="Rectangle 196">
                      <a:extLst>
                        <a:ext uri="{FF2B5EF4-FFF2-40B4-BE49-F238E27FC236}">
                          <a16:creationId xmlns:a16="http://schemas.microsoft.com/office/drawing/2014/main" id="{DC87CA6F-B5B8-6D22-BBBE-39E6013135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1" name="Rectangle 196">
                      <a:extLst>
                        <a:ext uri="{FF2B5EF4-FFF2-40B4-BE49-F238E27FC236}">
                          <a16:creationId xmlns:a16="http://schemas.microsoft.com/office/drawing/2014/main" id="{300A231A-F7B9-3E66-B969-750E88E1DF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2" name="Rectangle 196">
                      <a:extLst>
                        <a:ext uri="{FF2B5EF4-FFF2-40B4-BE49-F238E27FC236}">
                          <a16:creationId xmlns:a16="http://schemas.microsoft.com/office/drawing/2014/main" id="{8ED8F242-3758-264D-5EB0-8A9EC6DF0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3" name="Rectangle 196">
                      <a:extLst>
                        <a:ext uri="{FF2B5EF4-FFF2-40B4-BE49-F238E27FC236}">
                          <a16:creationId xmlns:a16="http://schemas.microsoft.com/office/drawing/2014/main" id="{D4E1FA88-C9C4-B765-6F7F-A90B57AA9A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5" name="Rectangle 196">
                      <a:extLst>
                        <a:ext uri="{FF2B5EF4-FFF2-40B4-BE49-F238E27FC236}">
                          <a16:creationId xmlns:a16="http://schemas.microsoft.com/office/drawing/2014/main" id="{BFF48980-D9D7-CEB2-4EE8-FD5A7B3535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6" name="Rectangle 196">
                      <a:extLst>
                        <a:ext uri="{FF2B5EF4-FFF2-40B4-BE49-F238E27FC236}">
                          <a16:creationId xmlns:a16="http://schemas.microsoft.com/office/drawing/2014/main" id="{2013F31F-C37F-59CA-B6B1-F7E334F0A6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7" name="Rectangle 196">
                      <a:extLst>
                        <a:ext uri="{FF2B5EF4-FFF2-40B4-BE49-F238E27FC236}">
                          <a16:creationId xmlns:a16="http://schemas.microsoft.com/office/drawing/2014/main" id="{B0DF7B20-68DC-1825-4498-4296350DDB8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9" name="Rectangle 196">
                      <a:extLst>
                        <a:ext uri="{FF2B5EF4-FFF2-40B4-BE49-F238E27FC236}">
                          <a16:creationId xmlns:a16="http://schemas.microsoft.com/office/drawing/2014/main" id="{7FFCE27E-2BB6-CBAD-98D2-D1614AD8466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0" name="Rectangle 196">
                      <a:extLst>
                        <a:ext uri="{FF2B5EF4-FFF2-40B4-BE49-F238E27FC236}">
                          <a16:creationId xmlns:a16="http://schemas.microsoft.com/office/drawing/2014/main" id="{673AA4B2-550D-F70B-FC51-92CBCDCA0B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cxnSp>
                <p:nvCxnSpPr>
                  <p:cNvPr id="22" name="Straight Connector 205">
                    <a:extLst>
                      <a:ext uri="{FF2B5EF4-FFF2-40B4-BE49-F238E27FC236}">
                        <a16:creationId xmlns:a16="http://schemas.microsoft.com/office/drawing/2014/main" id="{5046DF0E-175A-6C33-E5D4-FE4F729AA9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325199" y="3377134"/>
                    <a:ext cx="3397" cy="1896645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1" name="文本框 482">
                  <a:extLst>
                    <a:ext uri="{FF2B5EF4-FFF2-40B4-BE49-F238E27FC236}">
                      <a16:creationId xmlns:a16="http://schemas.microsoft.com/office/drawing/2014/main" id="{6E1FF504-C71E-13FE-0C8F-F02FD75D83EE}"/>
                    </a:ext>
                  </a:extLst>
                </p:cNvPr>
                <p:cNvSpPr txBox="1"/>
                <p:nvPr/>
              </p:nvSpPr>
              <p:spPr>
                <a:xfrm>
                  <a:off x="7433412" y="4491625"/>
                  <a:ext cx="75655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latin typeface="Trebuchet MS" panose="020B0703020202090204" pitchFamily="34" charset="0"/>
                    </a:rPr>
                    <a:t>Tensor A</a:t>
                  </a:r>
                  <a:endParaRPr lang="zh-CN" altLang="en-US" sz="1200" dirty="0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94" name="文本框 472">
                <a:extLst>
                  <a:ext uri="{FF2B5EF4-FFF2-40B4-BE49-F238E27FC236}">
                    <a16:creationId xmlns:a16="http://schemas.microsoft.com/office/drawing/2014/main" id="{038BCCDD-F05B-9B05-440C-EE2C95E12EAC}"/>
                  </a:ext>
                </a:extLst>
              </p:cNvPr>
              <p:cNvSpPr txBox="1"/>
              <p:nvPr/>
            </p:nvSpPr>
            <p:spPr>
              <a:xfrm>
                <a:off x="6865152" y="3074340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Core 0</a:t>
                </a:r>
                <a:endParaRPr lang="zh-CN" altLang="en-US" sz="1400" dirty="0">
                  <a:solidFill>
                    <a:schemeClr val="accent3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95" name="文本框 472">
                <a:extLst>
                  <a:ext uri="{FF2B5EF4-FFF2-40B4-BE49-F238E27FC236}">
                    <a16:creationId xmlns:a16="http://schemas.microsoft.com/office/drawing/2014/main" id="{A6273091-4202-AC16-2D3A-6910C24286A3}"/>
                  </a:ext>
                </a:extLst>
              </p:cNvPr>
              <p:cNvSpPr txBox="1"/>
              <p:nvPr/>
            </p:nvSpPr>
            <p:spPr>
              <a:xfrm>
                <a:off x="7817487" y="3074339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Core 1</a:t>
                </a:r>
                <a:endParaRPr lang="zh-CN" altLang="en-US" sz="1400" dirty="0">
                  <a:solidFill>
                    <a:schemeClr val="accent3"/>
                  </a:solidFill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97" name="文本框 7">
              <a:extLst>
                <a:ext uri="{FF2B5EF4-FFF2-40B4-BE49-F238E27FC236}">
                  <a16:creationId xmlns:a16="http://schemas.microsoft.com/office/drawing/2014/main" id="{78A44FB7-5D64-6E1D-ABE2-2CEF262B29EF}"/>
                </a:ext>
              </a:extLst>
            </p:cNvPr>
            <p:cNvSpPr txBox="1"/>
            <p:nvPr/>
          </p:nvSpPr>
          <p:spPr>
            <a:xfrm>
              <a:off x="8954205" y="3735846"/>
              <a:ext cx="27453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zh-CN" dirty="0">
                  <a:latin typeface="Trebuchet MS" panose="020B0703020202090204" pitchFamily="34" charset="0"/>
                </a:rPr>
                <a:t>…</a:t>
              </a:r>
              <a:endParaRPr lang="zh-CN" altLang="en-US" dirty="0">
                <a:solidFill>
                  <a:schemeClr val="accent4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1DE2AF9E-9D75-5D37-03BB-9CFB771CE9A9}"/>
              </a:ext>
            </a:extLst>
          </p:cNvPr>
          <p:cNvGrpSpPr/>
          <p:nvPr/>
        </p:nvGrpSpPr>
        <p:grpSpPr>
          <a:xfrm>
            <a:off x="7077634" y="4190045"/>
            <a:ext cx="2131332" cy="1694285"/>
            <a:chOff x="7097411" y="2400861"/>
            <a:chExt cx="2131332" cy="1694285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3509B8CE-FBB3-C663-B9BF-B65E058B4E55}"/>
                </a:ext>
              </a:extLst>
            </p:cNvPr>
            <p:cNvGrpSpPr/>
            <p:nvPr/>
          </p:nvGrpSpPr>
          <p:grpSpPr>
            <a:xfrm>
              <a:off x="7097411" y="2400861"/>
              <a:ext cx="1988311" cy="1694285"/>
              <a:chOff x="6821689" y="3074339"/>
              <a:chExt cx="1988311" cy="1694285"/>
            </a:xfrm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9EDD164F-11CB-A8BD-9618-0CE475D8BC99}"/>
                  </a:ext>
                </a:extLst>
              </p:cNvPr>
              <p:cNvGrpSpPr/>
              <p:nvPr/>
            </p:nvGrpSpPr>
            <p:grpSpPr>
              <a:xfrm>
                <a:off x="6821689" y="3297493"/>
                <a:ext cx="1980000" cy="1471131"/>
                <a:chOff x="6821689" y="3297493"/>
                <a:chExt cx="1980000" cy="1471131"/>
              </a:xfrm>
            </p:grpSpPr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D72D45AF-BCF9-08BA-EA19-56AA887387F5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821689" y="3297493"/>
                  <a:ext cx="1980000" cy="1244793"/>
                  <a:chOff x="6166210" y="3377134"/>
                  <a:chExt cx="3068118" cy="1928865"/>
                </a:xfrm>
              </p:grpSpPr>
              <p:grpSp>
                <p:nvGrpSpPr>
                  <p:cNvPr id="107" name="Group 106">
                    <a:extLst>
                      <a:ext uri="{FF2B5EF4-FFF2-40B4-BE49-F238E27FC236}">
                        <a16:creationId xmlns:a16="http://schemas.microsoft.com/office/drawing/2014/main" id="{178E33DA-8412-BE4B-A3F9-987E19B42C5E}"/>
                      </a:ext>
                    </a:extLst>
                  </p:cNvPr>
                  <p:cNvGrpSpPr/>
                  <p:nvPr/>
                </p:nvGrpSpPr>
                <p:grpSpPr>
                  <a:xfrm>
                    <a:off x="6166210" y="3388425"/>
                    <a:ext cx="3068118" cy="1917574"/>
                    <a:chOff x="6166210" y="3388425"/>
                    <a:chExt cx="3068118" cy="1917574"/>
                  </a:xfrm>
                </p:grpSpPr>
                <p:sp>
                  <p:nvSpPr>
                    <p:cNvPr id="109" name="Rectangle 196">
                      <a:extLst>
                        <a:ext uri="{FF2B5EF4-FFF2-40B4-BE49-F238E27FC236}">
                          <a16:creationId xmlns:a16="http://schemas.microsoft.com/office/drawing/2014/main" id="{B0854DE5-BFFB-B798-3352-B4F664E52A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0" name="Rectangle 196">
                      <a:extLst>
                        <a:ext uri="{FF2B5EF4-FFF2-40B4-BE49-F238E27FC236}">
                          <a16:creationId xmlns:a16="http://schemas.microsoft.com/office/drawing/2014/main" id="{2F1DA5E6-CE2C-2E38-4CAA-9FDBDF1F5E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1" name="Rectangle 196">
                      <a:extLst>
                        <a:ext uri="{FF2B5EF4-FFF2-40B4-BE49-F238E27FC236}">
                          <a16:creationId xmlns:a16="http://schemas.microsoft.com/office/drawing/2014/main" id="{4740D6BB-077E-AFF2-B017-7442FFF17C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2" name="Rectangle 196">
                      <a:extLst>
                        <a:ext uri="{FF2B5EF4-FFF2-40B4-BE49-F238E27FC236}">
                          <a16:creationId xmlns:a16="http://schemas.microsoft.com/office/drawing/2014/main" id="{9139D765-27F2-21EF-8AAC-32AA0A4E41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3" name="Rectangle 196">
                      <a:extLst>
                        <a:ext uri="{FF2B5EF4-FFF2-40B4-BE49-F238E27FC236}">
                          <a16:creationId xmlns:a16="http://schemas.microsoft.com/office/drawing/2014/main" id="{E0B31067-CFB1-C536-07D7-3BA9F89BB4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4" name="Rectangle 196">
                      <a:extLst>
                        <a:ext uri="{FF2B5EF4-FFF2-40B4-BE49-F238E27FC236}">
                          <a16:creationId xmlns:a16="http://schemas.microsoft.com/office/drawing/2014/main" id="{0A239441-7C65-6BFA-2B18-FF23F544FF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5" name="Rectangle 196">
                      <a:extLst>
                        <a:ext uri="{FF2B5EF4-FFF2-40B4-BE49-F238E27FC236}">
                          <a16:creationId xmlns:a16="http://schemas.microsoft.com/office/drawing/2014/main" id="{835F205F-6334-AB4A-32FA-F2F2830C56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6" name="Rectangle 196">
                      <a:extLst>
                        <a:ext uri="{FF2B5EF4-FFF2-40B4-BE49-F238E27FC236}">
                          <a16:creationId xmlns:a16="http://schemas.microsoft.com/office/drawing/2014/main" id="{552DB73E-3B59-45BF-9B52-25F4F332B6C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7" name="Rectangle 196">
                      <a:extLst>
                        <a:ext uri="{FF2B5EF4-FFF2-40B4-BE49-F238E27FC236}">
                          <a16:creationId xmlns:a16="http://schemas.microsoft.com/office/drawing/2014/main" id="{B17AE8B1-361B-4430-8819-E8F42A6CEA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8" name="Rectangle 196">
                      <a:extLst>
                        <a:ext uri="{FF2B5EF4-FFF2-40B4-BE49-F238E27FC236}">
                          <a16:creationId xmlns:a16="http://schemas.microsoft.com/office/drawing/2014/main" id="{85CC424C-F866-8EA6-95AD-47752D384D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9" name="Rectangle 196">
                      <a:extLst>
                        <a:ext uri="{FF2B5EF4-FFF2-40B4-BE49-F238E27FC236}">
                          <a16:creationId xmlns:a16="http://schemas.microsoft.com/office/drawing/2014/main" id="{00C05E5E-5760-E8AD-7EA2-C5DBD74474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0" name="Rectangle 196">
                      <a:extLst>
                        <a:ext uri="{FF2B5EF4-FFF2-40B4-BE49-F238E27FC236}">
                          <a16:creationId xmlns:a16="http://schemas.microsoft.com/office/drawing/2014/main" id="{BD02353F-FB3E-4BD3-CD59-CF4428F4F2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1" name="Rectangle 196">
                      <a:extLst>
                        <a:ext uri="{FF2B5EF4-FFF2-40B4-BE49-F238E27FC236}">
                          <a16:creationId xmlns:a16="http://schemas.microsoft.com/office/drawing/2014/main" id="{81AC516B-4AF4-7D13-BC4F-BC259C3B229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2" name="Rectangle 196">
                      <a:extLst>
                        <a:ext uri="{FF2B5EF4-FFF2-40B4-BE49-F238E27FC236}">
                          <a16:creationId xmlns:a16="http://schemas.microsoft.com/office/drawing/2014/main" id="{6F3896B3-C920-6BC7-0E81-49F329FBC8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3" name="Rectangle 196">
                      <a:extLst>
                        <a:ext uri="{FF2B5EF4-FFF2-40B4-BE49-F238E27FC236}">
                          <a16:creationId xmlns:a16="http://schemas.microsoft.com/office/drawing/2014/main" id="{A906B7B6-93C5-556D-98D9-F58262CEBB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4" name="Rectangle 196">
                      <a:extLst>
                        <a:ext uri="{FF2B5EF4-FFF2-40B4-BE49-F238E27FC236}">
                          <a16:creationId xmlns:a16="http://schemas.microsoft.com/office/drawing/2014/main" id="{8D5028DB-D525-E474-8799-D128BECFFE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5" name="Rectangle 196">
                      <a:extLst>
                        <a:ext uri="{FF2B5EF4-FFF2-40B4-BE49-F238E27FC236}">
                          <a16:creationId xmlns:a16="http://schemas.microsoft.com/office/drawing/2014/main" id="{3752C1C6-7977-E8EE-537C-8A155C40410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6" name="Rectangle 196">
                      <a:extLst>
                        <a:ext uri="{FF2B5EF4-FFF2-40B4-BE49-F238E27FC236}">
                          <a16:creationId xmlns:a16="http://schemas.microsoft.com/office/drawing/2014/main" id="{E2B392D2-A074-880A-91B3-8B5B615457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7" name="Rectangle 196">
                      <a:extLst>
                        <a:ext uri="{FF2B5EF4-FFF2-40B4-BE49-F238E27FC236}">
                          <a16:creationId xmlns:a16="http://schemas.microsoft.com/office/drawing/2014/main" id="{D7EBD10B-A5E8-EAB7-5D06-FD3028FFC5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8" name="Rectangle 196">
                      <a:extLst>
                        <a:ext uri="{FF2B5EF4-FFF2-40B4-BE49-F238E27FC236}">
                          <a16:creationId xmlns:a16="http://schemas.microsoft.com/office/drawing/2014/main" id="{21390F46-A8D0-F319-4B4D-22FD9B8947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9" name="Rectangle 196">
                      <a:extLst>
                        <a:ext uri="{FF2B5EF4-FFF2-40B4-BE49-F238E27FC236}">
                          <a16:creationId xmlns:a16="http://schemas.microsoft.com/office/drawing/2014/main" id="{43807C96-3161-6DF6-A734-F73E15945C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0" name="Rectangle 196">
                      <a:extLst>
                        <a:ext uri="{FF2B5EF4-FFF2-40B4-BE49-F238E27FC236}">
                          <a16:creationId xmlns:a16="http://schemas.microsoft.com/office/drawing/2014/main" id="{C13974F5-4F87-0681-D071-3CFBB5EAB2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1" name="Rectangle 196">
                      <a:extLst>
                        <a:ext uri="{FF2B5EF4-FFF2-40B4-BE49-F238E27FC236}">
                          <a16:creationId xmlns:a16="http://schemas.microsoft.com/office/drawing/2014/main" id="{6085E5E8-CD44-161F-DBAE-E6E2D6C4A7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2" name="Rectangle 196">
                      <a:extLst>
                        <a:ext uri="{FF2B5EF4-FFF2-40B4-BE49-F238E27FC236}">
                          <a16:creationId xmlns:a16="http://schemas.microsoft.com/office/drawing/2014/main" id="{367B35BA-CECD-8E06-215B-B11730967A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3" name="Rectangle 196">
                      <a:extLst>
                        <a:ext uri="{FF2B5EF4-FFF2-40B4-BE49-F238E27FC236}">
                          <a16:creationId xmlns:a16="http://schemas.microsoft.com/office/drawing/2014/main" id="{7693051C-C4E3-6A19-A106-48AE040098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4" name="Rectangle 196">
                      <a:extLst>
                        <a:ext uri="{FF2B5EF4-FFF2-40B4-BE49-F238E27FC236}">
                          <a16:creationId xmlns:a16="http://schemas.microsoft.com/office/drawing/2014/main" id="{BA465E48-F5DD-FE3A-9FE0-F5BE94F085E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5" name="Rectangle 196">
                      <a:extLst>
                        <a:ext uri="{FF2B5EF4-FFF2-40B4-BE49-F238E27FC236}">
                          <a16:creationId xmlns:a16="http://schemas.microsoft.com/office/drawing/2014/main" id="{A916EDE1-374C-0760-1999-F0E1183B98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6" name="Rectangle 196">
                      <a:extLst>
                        <a:ext uri="{FF2B5EF4-FFF2-40B4-BE49-F238E27FC236}">
                          <a16:creationId xmlns:a16="http://schemas.microsoft.com/office/drawing/2014/main" id="{688C514F-B35C-83CC-0D23-65FC999416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7" name="Rectangle 196">
                      <a:extLst>
                        <a:ext uri="{FF2B5EF4-FFF2-40B4-BE49-F238E27FC236}">
                          <a16:creationId xmlns:a16="http://schemas.microsoft.com/office/drawing/2014/main" id="{1E4CD758-75CF-DE54-100E-491E4BE984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8" name="Rectangle 196">
                      <a:extLst>
                        <a:ext uri="{FF2B5EF4-FFF2-40B4-BE49-F238E27FC236}">
                          <a16:creationId xmlns:a16="http://schemas.microsoft.com/office/drawing/2014/main" id="{F8E64B4A-1D59-0A9B-7F09-75C773C9681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9" name="Rectangle 196">
                      <a:extLst>
                        <a:ext uri="{FF2B5EF4-FFF2-40B4-BE49-F238E27FC236}">
                          <a16:creationId xmlns:a16="http://schemas.microsoft.com/office/drawing/2014/main" id="{EEC2BD45-776B-61DF-D9BA-AB9CE898A23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0" name="Rectangle 196">
                      <a:extLst>
                        <a:ext uri="{FF2B5EF4-FFF2-40B4-BE49-F238E27FC236}">
                          <a16:creationId xmlns:a16="http://schemas.microsoft.com/office/drawing/2014/main" id="{4688B456-99D4-CDEC-CD9D-2A43AB7CA27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1" name="Rectangle 196">
                      <a:extLst>
                        <a:ext uri="{FF2B5EF4-FFF2-40B4-BE49-F238E27FC236}">
                          <a16:creationId xmlns:a16="http://schemas.microsoft.com/office/drawing/2014/main" id="{67A04D53-BF5C-AA5E-6B64-EE01966CEB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2" name="Rectangle 196">
                      <a:extLst>
                        <a:ext uri="{FF2B5EF4-FFF2-40B4-BE49-F238E27FC236}">
                          <a16:creationId xmlns:a16="http://schemas.microsoft.com/office/drawing/2014/main" id="{68B7AA92-E30E-9C3D-DF90-8B5C1C06F69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3" name="Rectangle 196">
                      <a:extLst>
                        <a:ext uri="{FF2B5EF4-FFF2-40B4-BE49-F238E27FC236}">
                          <a16:creationId xmlns:a16="http://schemas.microsoft.com/office/drawing/2014/main" id="{6B1670AF-7332-15D9-D3CF-AFF8F6A9F0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4" name="Rectangle 196">
                      <a:extLst>
                        <a:ext uri="{FF2B5EF4-FFF2-40B4-BE49-F238E27FC236}">
                          <a16:creationId xmlns:a16="http://schemas.microsoft.com/office/drawing/2014/main" id="{B79E6386-25E2-2856-8236-94313EDD03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5" name="Rectangle 196">
                      <a:extLst>
                        <a:ext uri="{FF2B5EF4-FFF2-40B4-BE49-F238E27FC236}">
                          <a16:creationId xmlns:a16="http://schemas.microsoft.com/office/drawing/2014/main" id="{47F1AF5B-1EE8-03C9-CDB0-3BFE1E69E46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6" name="Rectangle 196">
                      <a:extLst>
                        <a:ext uri="{FF2B5EF4-FFF2-40B4-BE49-F238E27FC236}">
                          <a16:creationId xmlns:a16="http://schemas.microsoft.com/office/drawing/2014/main" id="{3D56C303-A69D-1BEB-A529-425AD67B8E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7" name="Rectangle 196">
                      <a:extLst>
                        <a:ext uri="{FF2B5EF4-FFF2-40B4-BE49-F238E27FC236}">
                          <a16:creationId xmlns:a16="http://schemas.microsoft.com/office/drawing/2014/main" id="{E2B03E6B-71B9-3427-1E49-77CED94594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8" name="Rectangle 196">
                      <a:extLst>
                        <a:ext uri="{FF2B5EF4-FFF2-40B4-BE49-F238E27FC236}">
                          <a16:creationId xmlns:a16="http://schemas.microsoft.com/office/drawing/2014/main" id="{8BFBCFE3-0055-1B9D-E9AA-876B699CC3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cxnSp>
                <p:nvCxnSpPr>
                  <p:cNvPr id="108" name="Straight Connector 205">
                    <a:extLst>
                      <a:ext uri="{FF2B5EF4-FFF2-40B4-BE49-F238E27FC236}">
                        <a16:creationId xmlns:a16="http://schemas.microsoft.com/office/drawing/2014/main" id="{D84DE03E-546D-8C4E-251D-9F8C783FDA1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075336" y="3377134"/>
                    <a:ext cx="3397" cy="1896645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06" name="文本框 482">
                  <a:extLst>
                    <a:ext uri="{FF2B5EF4-FFF2-40B4-BE49-F238E27FC236}">
                      <a16:creationId xmlns:a16="http://schemas.microsoft.com/office/drawing/2014/main" id="{0253677A-02D7-E217-FB3A-653CE9E52703}"/>
                    </a:ext>
                  </a:extLst>
                </p:cNvPr>
                <p:cNvSpPr txBox="1"/>
                <p:nvPr/>
              </p:nvSpPr>
              <p:spPr>
                <a:xfrm>
                  <a:off x="7433412" y="4491625"/>
                  <a:ext cx="75655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latin typeface="Trebuchet MS" panose="020B0703020202090204" pitchFamily="34" charset="0"/>
                    </a:rPr>
                    <a:t>Tensor A</a:t>
                  </a:r>
                  <a:endParaRPr lang="zh-CN" altLang="en-US" sz="1200" dirty="0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103" name="文本框 472">
                <a:extLst>
                  <a:ext uri="{FF2B5EF4-FFF2-40B4-BE49-F238E27FC236}">
                    <a16:creationId xmlns:a16="http://schemas.microsoft.com/office/drawing/2014/main" id="{17E23692-47C3-352C-2DA0-6CF0789F1C1C}"/>
                  </a:ext>
                </a:extLst>
              </p:cNvPr>
              <p:cNvSpPr txBox="1"/>
              <p:nvPr/>
            </p:nvSpPr>
            <p:spPr>
              <a:xfrm>
                <a:off x="7143057" y="3074340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5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Core 0</a:t>
                </a:r>
                <a:endParaRPr lang="zh-CN" altLang="en-US" sz="1400" dirty="0">
                  <a:solidFill>
                    <a:schemeClr val="accent5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104" name="文本框 472">
                <a:extLst>
                  <a:ext uri="{FF2B5EF4-FFF2-40B4-BE49-F238E27FC236}">
                    <a16:creationId xmlns:a16="http://schemas.microsoft.com/office/drawing/2014/main" id="{DD4D6DC7-1010-2E74-08F7-D38CB965E82F}"/>
                  </a:ext>
                </a:extLst>
              </p:cNvPr>
              <p:cNvSpPr txBox="1"/>
              <p:nvPr/>
            </p:nvSpPr>
            <p:spPr>
              <a:xfrm>
                <a:off x="8104358" y="3074339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5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Core 1</a:t>
                </a:r>
                <a:endParaRPr lang="zh-CN" altLang="en-US" sz="1400" dirty="0">
                  <a:solidFill>
                    <a:schemeClr val="accent5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101" name="文本框 7">
              <a:extLst>
                <a:ext uri="{FF2B5EF4-FFF2-40B4-BE49-F238E27FC236}">
                  <a16:creationId xmlns:a16="http://schemas.microsoft.com/office/drawing/2014/main" id="{CD319B39-E3D7-D937-D77A-76623C126258}"/>
                </a:ext>
              </a:extLst>
            </p:cNvPr>
            <p:cNvSpPr txBox="1"/>
            <p:nvPr/>
          </p:nvSpPr>
          <p:spPr>
            <a:xfrm>
              <a:off x="8954205" y="3744811"/>
              <a:ext cx="27453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zh-CN" dirty="0">
                  <a:latin typeface="Trebuchet MS" panose="020B0703020202090204" pitchFamily="34" charset="0"/>
                </a:rPr>
                <a:t>…</a:t>
              </a:r>
              <a:endParaRPr lang="zh-CN" altLang="en-US" dirty="0">
                <a:solidFill>
                  <a:schemeClr val="accent4"/>
                </a:solidFill>
                <a:latin typeface="Trebuchet MS" panose="020B0703020202090204" pitchFamily="34" charset="0"/>
              </a:endParaRPr>
            </a:p>
          </p:txBody>
        </p:sp>
      </p:grp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6C72B245-8A8C-B8BD-E447-6730F0A1CD32}"/>
              </a:ext>
            </a:extLst>
          </p:cNvPr>
          <p:cNvCxnSpPr>
            <a:cxnSpLocks/>
            <a:endCxn id="41" idx="1"/>
          </p:cNvCxnSpPr>
          <p:nvPr/>
        </p:nvCxnSpPr>
        <p:spPr>
          <a:xfrm>
            <a:off x="6321933" y="3492101"/>
            <a:ext cx="775478" cy="0"/>
          </a:xfrm>
          <a:prstGeom prst="straightConnector1">
            <a:avLst/>
          </a:prstGeom>
          <a:ln w="2857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FBE71CC7-C8CF-38CB-4FE2-87247C918532}"/>
              </a:ext>
            </a:extLst>
          </p:cNvPr>
          <p:cNvCxnSpPr>
            <a:cxnSpLocks/>
          </p:cNvCxnSpPr>
          <p:nvPr/>
        </p:nvCxnSpPr>
        <p:spPr>
          <a:xfrm>
            <a:off x="6312968" y="5007136"/>
            <a:ext cx="775478" cy="0"/>
          </a:xfrm>
          <a:prstGeom prst="straightConnector1">
            <a:avLst/>
          </a:prstGeom>
          <a:ln w="28575">
            <a:solidFill>
              <a:schemeClr val="accent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1822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7" grpId="0"/>
      <p:bldP spid="11" grpId="0" animBg="1"/>
      <p:bldP spid="19" grpId="0" animBg="1"/>
      <p:bldP spid="74" grpId="0"/>
      <p:bldP spid="75" grpId="0" animBg="1"/>
      <p:bldP spid="76" grpId="0"/>
      <p:bldP spid="79" grpId="0"/>
      <p:bldP spid="83" grpId="0" animBg="1"/>
      <p:bldP spid="84" grpId="0" animBg="1"/>
      <p:bldP spid="8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5D45B8-D953-7B66-C3C6-D599FA743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535FD5-B75B-739D-11D2-A5FD1D5964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8"/>
            <a:ext cx="11647192" cy="553777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400" dirty="0">
                <a:latin typeface="Trebuchet MS" panose="020B0703020202090204" pitchFamily="34" charset="0"/>
              </a:rPr>
              <a:t>Performance comparison on a PIM system: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Compute-centric</a:t>
            </a:r>
            <a:r>
              <a:rPr lang="en-US" sz="2000" dirty="0">
                <a:latin typeface="Trebuchet MS" panose="020B0703020202090204" pitchFamily="34" charset="0"/>
              </a:rPr>
              <a:t> TVM-based compiler (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TVM</a:t>
            </a:r>
            <a:r>
              <a:rPr lang="en-US" sz="2000" dirty="0">
                <a:latin typeface="Trebuchet MS" panose="020B0703020202090204" pitchFamily="34" charset="0"/>
              </a:rPr>
              <a:t>) (following </a:t>
            </a:r>
            <a:r>
              <a:rPr lang="en-US" sz="2000" dirty="0" err="1">
                <a:latin typeface="Trebuchet MS" panose="020B0703020202090204" pitchFamily="34" charset="0"/>
                <a:sym typeface="Wingdings" pitchFamily="2" charset="2"/>
              </a:rPr>
              <a:t>ATiM</a:t>
            </a:r>
            <a:r>
              <a:rPr lang="en-US" sz="2000" dirty="0">
                <a:latin typeface="Trebuchet MS" panose="020B0703020202090204" pitchFamily="34" charset="0"/>
                <a:sym typeface="Wingdings" pitchFamily="2" charset="2"/>
              </a:rPr>
              <a:t> [</a:t>
            </a:r>
            <a:r>
              <a:rPr lang="en-US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ISCA’24</a:t>
            </a:r>
            <a:r>
              <a:rPr lang="en-US" sz="2000" dirty="0">
                <a:latin typeface="Trebuchet MS" panose="020B0703020202090204" pitchFamily="34" charset="0"/>
                <a:sym typeface="Wingdings" pitchFamily="2" charset="2"/>
              </a:rPr>
              <a:t>])</a:t>
            </a:r>
            <a:r>
              <a:rPr lang="en-US" sz="2000" dirty="0">
                <a:latin typeface="Trebuchet MS" panose="020B0703020202090204" pitchFamily="34" charset="0"/>
              </a:rPr>
              <a:t> vs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DE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Manually-tuned</a:t>
            </a:r>
            <a:r>
              <a:rPr lang="en-DE" sz="2000" dirty="0">
                <a:latin typeface="Trebuchet MS" panose="020B0703020202090204" pitchFamily="34" charset="0"/>
              </a:rPr>
              <a:t> best-performing implementation (</a:t>
            </a:r>
            <a:r>
              <a:rPr lang="en-DE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Best</a:t>
            </a:r>
            <a:r>
              <a:rPr lang="en-DE" sz="2000" dirty="0">
                <a:latin typeface="Trebuchet MS" panose="020B0703020202090204" pitchFamily="34" charset="0"/>
              </a:rPr>
              <a:t>)</a:t>
            </a:r>
            <a:endParaRPr lang="en-US" sz="2000" dirty="0">
              <a:latin typeface="Trebuchet MS" panose="020B0703020202090204" pitchFamily="34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endParaRPr lang="en-US" sz="1800" dirty="0">
              <a:latin typeface="Trebuchet MS" panose="020B070302020209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B397335-247C-8937-9368-6D97668D5F7A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Limitations of Existing PIM Compilers (II)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5562536C-E9C0-4BED-AD6E-C4918B5DA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11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graphicFrame>
        <p:nvGraphicFramePr>
          <p:cNvPr id="13" name="Chart 6">
            <a:extLst>
              <a:ext uri="{FF2B5EF4-FFF2-40B4-BE49-F238E27FC236}">
                <a16:creationId xmlns:a16="http://schemas.microsoft.com/office/drawing/2014/main" id="{3CA81705-6E12-33F9-AE09-4D7AC4AAAA58}"/>
              </a:ext>
            </a:extLst>
          </p:cNvPr>
          <p:cNvGraphicFramePr>
            <a:graphicFrameLocks/>
          </p:cNvGraphicFramePr>
          <p:nvPr/>
        </p:nvGraphicFramePr>
        <p:xfrm>
          <a:off x="232920" y="2119607"/>
          <a:ext cx="11463337" cy="3833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0D14C332-9C7C-95D7-E41F-D9DBBDB19622}"/>
              </a:ext>
            </a:extLst>
          </p:cNvPr>
          <p:cNvSpPr/>
          <p:nvPr/>
        </p:nvSpPr>
        <p:spPr>
          <a:xfrm>
            <a:off x="593107" y="5982958"/>
            <a:ext cx="11005787" cy="7713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 cap="flat" cmpd="sng" algn="ctr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/>
        </p:spPr>
        <p:txBody>
          <a:bodyPr lIns="72000" rIns="72000" bIns="72000" rtlCol="0" anchor="ctr"/>
          <a:lstStyle/>
          <a:p>
            <a:pPr algn="ctr"/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Slightly </a:t>
            </a:r>
            <a:r>
              <a:rPr lang="en-GB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worse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B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compute time 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could achieve much </a:t>
            </a:r>
            <a:r>
              <a:rPr lang="en-US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better data rearrangement time</a:t>
            </a:r>
            <a:r>
              <a:rPr lang="en-US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, thus resulting much better end-to-end kernel performance </a:t>
            </a:r>
            <a:endParaRPr lang="en-GB" sz="2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466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0ACEF3-2299-F2B5-921B-F5B1ABC09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B8D9063B-BD2F-18B8-13C3-107A09024E54}"/>
              </a:ext>
            </a:extLst>
          </p:cNvPr>
          <p:cNvSpPr/>
          <p:nvPr/>
        </p:nvSpPr>
        <p:spPr>
          <a:xfrm>
            <a:off x="3296376" y="1897294"/>
            <a:ext cx="6005240" cy="4628979"/>
          </a:xfrm>
          <a:prstGeom prst="rect">
            <a:avLst/>
          </a:prstGeom>
          <a:noFill/>
          <a:ln w="28575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9920567-667C-92D4-01F1-F6785FCDCCDC}"/>
              </a:ext>
            </a:extLst>
          </p:cNvPr>
          <p:cNvSpPr txBox="1">
            <a:spLocks/>
          </p:cNvSpPr>
          <p:nvPr/>
        </p:nvSpPr>
        <p:spPr>
          <a:xfrm>
            <a:off x="-62756" y="58628"/>
            <a:ext cx="12326471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Co-Optimization of Compute-Loop and Data Partitioning is Needed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AD12F1BA-17C2-222F-7932-C4DF3B0E3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12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78" name="Group 77">
            <a:extLst>
              <a:ext uri="{FF2B5EF4-FFF2-40B4-BE49-F238E27FC236}">
                <a16:creationId xmlns:a16="http://schemas.microsoft.com/office/drawing/2014/main" id="{B473E843-CEAF-B1DE-50D2-E0C2369F1ACA}"/>
              </a:ext>
            </a:extLst>
          </p:cNvPr>
          <p:cNvGrpSpPr/>
          <p:nvPr/>
        </p:nvGrpSpPr>
        <p:grpSpPr>
          <a:xfrm>
            <a:off x="3527331" y="1941627"/>
            <a:ext cx="2891429" cy="1260230"/>
            <a:chOff x="3482509" y="2847077"/>
            <a:chExt cx="2891429" cy="1260230"/>
          </a:xfrm>
        </p:grpSpPr>
        <p:sp>
          <p:nvSpPr>
            <p:cNvPr id="15" name="Snip Single Corner of Rectangle 27">
              <a:extLst>
                <a:ext uri="{FF2B5EF4-FFF2-40B4-BE49-F238E27FC236}">
                  <a16:creationId xmlns:a16="http://schemas.microsoft.com/office/drawing/2014/main" id="{70FA3080-BC3C-5386-8910-6583A3687798}"/>
                </a:ext>
              </a:extLst>
            </p:cNvPr>
            <p:cNvSpPr/>
            <p:nvPr/>
          </p:nvSpPr>
          <p:spPr>
            <a:xfrm>
              <a:off x="3482509" y="2888788"/>
              <a:ext cx="2849118" cy="1218519"/>
            </a:xfrm>
            <a:prstGeom prst="snip1Rect">
              <a:avLst>
                <a:gd name="adj" fmla="val 0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0" bIns="72000" rtlCol="0" anchor="ctr"/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def </a:t>
              </a:r>
              <a:r>
                <a:rPr lang="en-GB" sz="1600" dirty="0" err="1">
                  <a:solidFill>
                    <a:schemeClr val="tx1"/>
                  </a:solidFill>
                </a:rPr>
                <a:t>PIM_kernel</a:t>
              </a:r>
              <a:r>
                <a:rPr lang="en-GB" sz="1600" dirty="0">
                  <a:solidFill>
                    <a:schemeClr val="tx1"/>
                  </a:solidFill>
                </a:rPr>
                <a:t>:</a:t>
              </a:r>
            </a:p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  for </a:t>
              </a:r>
              <a:r>
                <a:rPr lang="en-GB" sz="1600" b="1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B" sz="1600" dirty="0">
                  <a:solidFill>
                    <a:schemeClr val="tx1"/>
                  </a:solidFill>
                </a:rPr>
                <a:t> in range(N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B" sz="1600" dirty="0">
                  <a:solidFill>
                    <a:schemeClr val="tx1"/>
                  </a:solidFill>
                </a:rPr>
                <a:t>):</a:t>
              </a: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 </a:t>
              </a:r>
              <a:r>
                <a:rPr lang="en-GB" sz="1600" b="1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 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</a:t>
              </a:r>
              <a:r>
                <a:rPr lang="en-GR" sz="1600" b="1" dirty="0">
                  <a:solidFill>
                    <a:schemeClr val="accent1">
                      <a:lumMod val="75000"/>
                    </a:schemeClr>
                  </a:solidFill>
                </a:rPr>
                <a:t> k </a:t>
              </a:r>
              <a:r>
                <a:rPr lang="en-GR" sz="1600" dirty="0">
                  <a:solidFill>
                    <a:schemeClr val="tx1"/>
                  </a:solidFill>
                </a:rPr>
                <a:t>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A[</a:t>
              </a:r>
              <a:r>
                <a:rPr lang="en-US" sz="1600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R" sz="1600" dirty="0">
                  <a:solidFill>
                    <a:schemeClr val="tx1"/>
                  </a:solidFill>
                </a:rPr>
                <a:t>][</a:t>
              </a:r>
              <a:r>
                <a:rPr lang="en-US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] = A[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i+1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j*2</a:t>
              </a:r>
              <a:r>
                <a:rPr lang="en-GB" sz="1600" dirty="0">
                  <a:solidFill>
                    <a:schemeClr val="tx1"/>
                  </a:solidFill>
                </a:rPr>
                <a:t>] + B[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k</a:t>
              </a:r>
              <a:r>
                <a:rPr lang="en-GB" sz="1600" dirty="0">
                  <a:solidFill>
                    <a:schemeClr val="tx1"/>
                  </a:solidFill>
                </a:rPr>
                <a:t>]</a:t>
              </a:r>
              <a:endParaRPr lang="en-GR" sz="1600" dirty="0">
                <a:solidFill>
                  <a:schemeClr val="tx1"/>
                </a:solidFill>
              </a:endParaRPr>
            </a:p>
          </p:txBody>
        </p:sp>
        <p:sp>
          <p:nvSpPr>
            <p:cNvPr id="77" name="文本框 472">
              <a:extLst>
                <a:ext uri="{FF2B5EF4-FFF2-40B4-BE49-F238E27FC236}">
                  <a16:creationId xmlns:a16="http://schemas.microsoft.com/office/drawing/2014/main" id="{BF5DFE19-552A-6BBB-407C-6586D8B04C3E}"/>
                </a:ext>
              </a:extLst>
            </p:cNvPr>
            <p:cNvSpPr txBox="1"/>
            <p:nvPr/>
          </p:nvSpPr>
          <p:spPr>
            <a:xfrm>
              <a:off x="5668296" y="2847077"/>
              <a:ext cx="7056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accent3">
                      <a:lumMod val="75000"/>
                    </a:schemeClr>
                  </a:solidFill>
                  <a:latin typeface="Trebuchet MS" panose="020B0703020202090204" pitchFamily="34" charset="0"/>
                </a:rPr>
                <a:t>Core 1</a:t>
              </a:r>
              <a:endParaRPr lang="zh-CN" altLang="en-US" sz="14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2" name="Snip Single Corner of Rectangle 27">
            <a:extLst>
              <a:ext uri="{FF2B5EF4-FFF2-40B4-BE49-F238E27FC236}">
                <a16:creationId xmlns:a16="http://schemas.microsoft.com/office/drawing/2014/main" id="{BD1B6B8D-5CF5-138E-A58D-5FA33C2BD452}"/>
              </a:ext>
            </a:extLst>
          </p:cNvPr>
          <p:cNvSpPr/>
          <p:nvPr/>
        </p:nvSpPr>
        <p:spPr>
          <a:xfrm>
            <a:off x="93906" y="3365329"/>
            <a:ext cx="2788339" cy="925774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0" bIns="72000" rtlCol="0" anchor="ctr"/>
          <a:lstStyle/>
          <a:p>
            <a:pPr>
              <a:lnSpc>
                <a:spcPct val="80000"/>
              </a:lnSpc>
            </a:pPr>
            <a:r>
              <a:rPr lang="en-GB" sz="1600" dirty="0">
                <a:solidFill>
                  <a:schemeClr val="tx1"/>
                </a:solidFill>
              </a:rPr>
              <a:t>for </a:t>
            </a:r>
            <a:r>
              <a:rPr lang="en-GB" sz="1600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sz="1600" dirty="0">
                <a:solidFill>
                  <a:schemeClr val="tx1"/>
                </a:solidFill>
              </a:rPr>
              <a:t> in range(N):</a:t>
            </a:r>
          </a:p>
          <a:p>
            <a:pPr>
              <a:lnSpc>
                <a:spcPct val="80000"/>
              </a:lnSpc>
            </a:pPr>
            <a:r>
              <a:rPr lang="en-GR" sz="1600" dirty="0">
                <a:solidFill>
                  <a:schemeClr val="tx1"/>
                </a:solidFill>
              </a:rPr>
              <a:t>   for </a:t>
            </a:r>
            <a:r>
              <a:rPr lang="en-GB" sz="1600" b="1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sz="1600" dirty="0">
                <a:solidFill>
                  <a:schemeClr val="tx1"/>
                </a:solidFill>
              </a:rPr>
              <a:t> in range(</a:t>
            </a:r>
            <a:r>
              <a:rPr lang="en-US" sz="1600" dirty="0">
                <a:solidFill>
                  <a:schemeClr val="tx1"/>
                </a:solidFill>
              </a:rPr>
              <a:t>M</a:t>
            </a:r>
            <a:r>
              <a:rPr lang="en-GR" sz="1600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sz="1600" dirty="0">
                <a:solidFill>
                  <a:schemeClr val="tx1"/>
                </a:solidFill>
              </a:rPr>
              <a:t>      for</a:t>
            </a:r>
            <a:r>
              <a:rPr lang="en-GR" sz="1600" b="1" dirty="0">
                <a:solidFill>
                  <a:schemeClr val="accent1">
                    <a:lumMod val="75000"/>
                  </a:schemeClr>
                </a:solidFill>
              </a:rPr>
              <a:t> k </a:t>
            </a:r>
            <a:r>
              <a:rPr lang="en-GR" sz="1600" dirty="0">
                <a:solidFill>
                  <a:schemeClr val="tx1"/>
                </a:solidFill>
              </a:rPr>
              <a:t>in range(</a:t>
            </a:r>
            <a:r>
              <a:rPr lang="en-US" sz="1600" dirty="0">
                <a:solidFill>
                  <a:schemeClr val="tx1"/>
                </a:solidFill>
              </a:rPr>
              <a:t>K</a:t>
            </a:r>
            <a:r>
              <a:rPr lang="en-GR" sz="1600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sz="1600" dirty="0">
                <a:solidFill>
                  <a:schemeClr val="tx1"/>
                </a:solidFill>
              </a:rPr>
              <a:t>         A[</a:t>
            </a:r>
            <a:r>
              <a:rPr lang="en-US" sz="1600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R" sz="1600" dirty="0">
                <a:solidFill>
                  <a:schemeClr val="tx1"/>
                </a:solidFill>
              </a:rPr>
              <a:t>][</a:t>
            </a:r>
            <a:r>
              <a:rPr lang="en-US" sz="1600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sz="1600" dirty="0">
                <a:solidFill>
                  <a:schemeClr val="tx1"/>
                </a:solidFill>
              </a:rPr>
              <a:t>] = A[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i+1</a:t>
            </a:r>
            <a:r>
              <a:rPr lang="en-GB" sz="1600" dirty="0">
                <a:solidFill>
                  <a:schemeClr val="tx1"/>
                </a:solidFill>
              </a:rPr>
              <a:t>][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j*2</a:t>
            </a:r>
            <a:r>
              <a:rPr lang="en-GB" sz="1600" dirty="0">
                <a:solidFill>
                  <a:schemeClr val="tx1"/>
                </a:solidFill>
              </a:rPr>
              <a:t>] + B[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B" sz="1600" dirty="0">
                <a:solidFill>
                  <a:schemeClr val="tx1"/>
                </a:solidFill>
              </a:rPr>
              <a:t>][</a:t>
            </a:r>
            <a:r>
              <a:rPr lang="en-GB" sz="1600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GB" sz="1600" dirty="0">
                <a:solidFill>
                  <a:schemeClr val="tx1"/>
                </a:solidFill>
              </a:rPr>
              <a:t>]</a:t>
            </a:r>
            <a:endParaRPr lang="en-GR" sz="1600" dirty="0">
              <a:solidFill>
                <a:schemeClr val="tx1"/>
              </a:solidFill>
            </a:endParaRPr>
          </a:p>
        </p:txBody>
      </p:sp>
      <p:sp>
        <p:nvSpPr>
          <p:cNvPr id="4" name="文本框 7">
            <a:extLst>
              <a:ext uri="{FF2B5EF4-FFF2-40B4-BE49-F238E27FC236}">
                <a16:creationId xmlns:a16="http://schemas.microsoft.com/office/drawing/2014/main" id="{3BC3F3F7-6DEC-0C07-03DD-8C6C73BDB74E}"/>
              </a:ext>
            </a:extLst>
          </p:cNvPr>
          <p:cNvSpPr txBox="1"/>
          <p:nvPr/>
        </p:nvSpPr>
        <p:spPr>
          <a:xfrm>
            <a:off x="4749923" y="1260503"/>
            <a:ext cx="37182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Data-Centric</a:t>
            </a:r>
            <a:r>
              <a:rPr lang="en-US" altLang="zh-CN" dirty="0">
                <a:latin typeface="Trebuchet MS" panose="020B0703020202090204" pitchFamily="34" charset="0"/>
              </a:rPr>
              <a:t> Compiler </a:t>
            </a:r>
            <a:r>
              <a:rPr lang="en-US" altLang="zh-CN" dirty="0">
                <a:latin typeface="Trebuchet MS" panose="020B0703020202090204" pitchFamily="34" charset="0"/>
                <a:sym typeface="Wingdings" pitchFamily="2" charset="2"/>
              </a:rPr>
              <a:t> DCC</a:t>
            </a:r>
            <a:endParaRPr lang="zh-CN" altLang="en-US" dirty="0">
              <a:latin typeface="Trebuchet MS" panose="020B0703020202090204" pitchFamily="34" charset="0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B2AEC20-CFFD-BC79-F3C6-EE593F6B959B}"/>
              </a:ext>
            </a:extLst>
          </p:cNvPr>
          <p:cNvGrpSpPr/>
          <p:nvPr/>
        </p:nvGrpSpPr>
        <p:grpSpPr>
          <a:xfrm>
            <a:off x="3447493" y="2182393"/>
            <a:ext cx="2874440" cy="1246053"/>
            <a:chOff x="3402671" y="3087843"/>
            <a:chExt cx="2874440" cy="1246053"/>
          </a:xfrm>
        </p:grpSpPr>
        <p:sp>
          <p:nvSpPr>
            <p:cNvPr id="6" name="Snip Single Corner of Rectangle 27">
              <a:extLst>
                <a:ext uri="{FF2B5EF4-FFF2-40B4-BE49-F238E27FC236}">
                  <a16:creationId xmlns:a16="http://schemas.microsoft.com/office/drawing/2014/main" id="{6E01F629-528F-2A1C-7B40-35EA40E98B1B}"/>
                </a:ext>
              </a:extLst>
            </p:cNvPr>
            <p:cNvSpPr/>
            <p:nvPr/>
          </p:nvSpPr>
          <p:spPr>
            <a:xfrm>
              <a:off x="3402671" y="3115377"/>
              <a:ext cx="2849118" cy="1218519"/>
            </a:xfrm>
            <a:prstGeom prst="snip1Rect">
              <a:avLst>
                <a:gd name="adj" fmla="val 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0" bIns="72000" rtlCol="0" anchor="ctr"/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def </a:t>
              </a:r>
              <a:r>
                <a:rPr lang="en-GB" sz="1600" dirty="0" err="1">
                  <a:solidFill>
                    <a:schemeClr val="tx1"/>
                  </a:solidFill>
                </a:rPr>
                <a:t>PIM_kernel</a:t>
              </a:r>
              <a:r>
                <a:rPr lang="en-GB" sz="1600" dirty="0">
                  <a:solidFill>
                    <a:schemeClr val="tx1"/>
                  </a:solidFill>
                </a:rPr>
                <a:t>:</a:t>
              </a:r>
            </a:p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  for </a:t>
              </a:r>
              <a:r>
                <a:rPr lang="en-GB" sz="1600" b="1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B" sz="1600" dirty="0">
                  <a:solidFill>
                    <a:schemeClr val="tx1"/>
                  </a:solidFill>
                </a:rPr>
                <a:t> in range(N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B" sz="1600" dirty="0">
                  <a:solidFill>
                    <a:schemeClr val="tx1"/>
                  </a:solidFill>
                </a:rPr>
                <a:t>):</a:t>
              </a: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 </a:t>
              </a:r>
              <a:r>
                <a:rPr lang="en-GB" sz="1600" b="1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 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</a:t>
              </a:r>
              <a:r>
                <a:rPr lang="en-GR" sz="1600" b="1" dirty="0">
                  <a:solidFill>
                    <a:schemeClr val="accent1">
                      <a:lumMod val="75000"/>
                    </a:schemeClr>
                  </a:solidFill>
                </a:rPr>
                <a:t> k </a:t>
              </a:r>
              <a:r>
                <a:rPr lang="en-GR" sz="1600" dirty="0">
                  <a:solidFill>
                    <a:schemeClr val="tx1"/>
                  </a:solidFill>
                </a:rPr>
                <a:t>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A[</a:t>
              </a:r>
              <a:r>
                <a:rPr lang="en-US" sz="1600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R" sz="1600" dirty="0">
                  <a:solidFill>
                    <a:schemeClr val="tx1"/>
                  </a:solidFill>
                </a:rPr>
                <a:t>][</a:t>
              </a:r>
              <a:r>
                <a:rPr lang="en-US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] = A[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i+1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j*2</a:t>
              </a:r>
              <a:r>
                <a:rPr lang="en-GB" sz="1600" dirty="0">
                  <a:solidFill>
                    <a:schemeClr val="tx1"/>
                  </a:solidFill>
                </a:rPr>
                <a:t>] + B[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k</a:t>
              </a:r>
              <a:r>
                <a:rPr lang="en-GB" sz="1600" dirty="0">
                  <a:solidFill>
                    <a:schemeClr val="tx1"/>
                  </a:solidFill>
                </a:rPr>
                <a:t>]</a:t>
              </a:r>
              <a:endParaRPr lang="en-GR" sz="1600" dirty="0">
                <a:solidFill>
                  <a:schemeClr val="tx1"/>
                </a:solidFill>
              </a:endParaRPr>
            </a:p>
          </p:txBody>
        </p:sp>
        <p:sp>
          <p:nvSpPr>
            <p:cNvPr id="8" name="文本框 472">
              <a:extLst>
                <a:ext uri="{FF2B5EF4-FFF2-40B4-BE49-F238E27FC236}">
                  <a16:creationId xmlns:a16="http://schemas.microsoft.com/office/drawing/2014/main" id="{42A9E6E5-1FB9-F9C3-43EA-7B7AB39A447D}"/>
                </a:ext>
              </a:extLst>
            </p:cNvPr>
            <p:cNvSpPr txBox="1"/>
            <p:nvPr/>
          </p:nvSpPr>
          <p:spPr>
            <a:xfrm>
              <a:off x="5571469" y="3087843"/>
              <a:ext cx="7056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accent3"/>
                  </a:solidFill>
                  <a:latin typeface="Trebuchet MS" panose="020B0703020202090204" pitchFamily="34" charset="0"/>
                </a:rPr>
                <a:t>Core 0</a:t>
              </a:r>
              <a:endParaRPr lang="zh-CN" altLang="en-US" sz="1400" dirty="0">
                <a:solidFill>
                  <a:schemeClr val="accent3"/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10" name="箭头: 右 6">
            <a:extLst>
              <a:ext uri="{FF2B5EF4-FFF2-40B4-BE49-F238E27FC236}">
                <a16:creationId xmlns:a16="http://schemas.microsoft.com/office/drawing/2014/main" id="{44CF75C0-9B04-78D2-9663-1D6484734517}"/>
              </a:ext>
            </a:extLst>
          </p:cNvPr>
          <p:cNvSpPr/>
          <p:nvPr/>
        </p:nvSpPr>
        <p:spPr>
          <a:xfrm>
            <a:off x="2914518" y="3664781"/>
            <a:ext cx="324000" cy="22101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文本框 7">
            <a:extLst>
              <a:ext uri="{FF2B5EF4-FFF2-40B4-BE49-F238E27FC236}">
                <a16:creationId xmlns:a16="http://schemas.microsoft.com/office/drawing/2014/main" id="{000043BE-8A39-E717-20DF-6085E9E92447}"/>
              </a:ext>
            </a:extLst>
          </p:cNvPr>
          <p:cNvSpPr txBox="1"/>
          <p:nvPr/>
        </p:nvSpPr>
        <p:spPr>
          <a:xfrm>
            <a:off x="5791476" y="1543229"/>
            <a:ext cx="1836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5"/>
                </a:solidFill>
                <a:latin typeface="Trebuchet MS" panose="020B0703020202090204" pitchFamily="34" charset="0"/>
              </a:rPr>
              <a:t>Single Phase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83" name="箭头: 右 6">
            <a:extLst>
              <a:ext uri="{FF2B5EF4-FFF2-40B4-BE49-F238E27FC236}">
                <a16:creationId xmlns:a16="http://schemas.microsoft.com/office/drawing/2014/main" id="{C2870A3D-F5ED-359B-4AE4-4B9C0DD6F8F3}"/>
              </a:ext>
            </a:extLst>
          </p:cNvPr>
          <p:cNvSpPr/>
          <p:nvPr/>
        </p:nvSpPr>
        <p:spPr>
          <a:xfrm>
            <a:off x="9301616" y="4068735"/>
            <a:ext cx="324000" cy="221018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52D6F54F-3BEE-8EA5-042A-5F7EF6ABAF02}"/>
              </a:ext>
            </a:extLst>
          </p:cNvPr>
          <p:cNvSpPr/>
          <p:nvPr/>
        </p:nvSpPr>
        <p:spPr>
          <a:xfrm>
            <a:off x="9660386" y="3292198"/>
            <a:ext cx="2281732" cy="18906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selects the 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best-performing</a:t>
            </a:r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 configuration within </a:t>
            </a:r>
            <a:r>
              <a:rPr lang="en-US" altLang="zh-CN" b="1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jointly optimized </a:t>
            </a:r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compute-loop and data partition strategy </a:t>
            </a: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combinations</a:t>
            </a:r>
            <a:endParaRPr lang="zh-CN" altLang="en-US" b="1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57A3F0E2-62BD-5130-0754-4D3726D64059}"/>
              </a:ext>
            </a:extLst>
          </p:cNvPr>
          <p:cNvGrpSpPr/>
          <p:nvPr/>
        </p:nvGrpSpPr>
        <p:grpSpPr>
          <a:xfrm>
            <a:off x="3527331" y="3438561"/>
            <a:ext cx="2891429" cy="1260230"/>
            <a:chOff x="3482509" y="2847077"/>
            <a:chExt cx="2891429" cy="1260230"/>
          </a:xfrm>
        </p:grpSpPr>
        <p:sp>
          <p:nvSpPr>
            <p:cNvPr id="88" name="Snip Single Corner of Rectangle 27">
              <a:extLst>
                <a:ext uri="{FF2B5EF4-FFF2-40B4-BE49-F238E27FC236}">
                  <a16:creationId xmlns:a16="http://schemas.microsoft.com/office/drawing/2014/main" id="{80A42781-55F2-ACFA-A0FC-CA1B7EB7975C}"/>
                </a:ext>
              </a:extLst>
            </p:cNvPr>
            <p:cNvSpPr/>
            <p:nvPr/>
          </p:nvSpPr>
          <p:spPr>
            <a:xfrm>
              <a:off x="3482509" y="2888788"/>
              <a:ext cx="2849118" cy="1218519"/>
            </a:xfrm>
            <a:prstGeom prst="snip1Rect">
              <a:avLst>
                <a:gd name="adj" fmla="val 0"/>
              </a:avLst>
            </a:prstGeom>
            <a:solidFill>
              <a:schemeClr val="accent5">
                <a:lumMod val="40000"/>
                <a:lumOff val="60000"/>
              </a:schemeClr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0" bIns="72000" rtlCol="0" anchor="ctr"/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def </a:t>
              </a:r>
              <a:r>
                <a:rPr lang="en-GB" sz="1600" dirty="0" err="1">
                  <a:solidFill>
                    <a:schemeClr val="tx1"/>
                  </a:solidFill>
                </a:rPr>
                <a:t>PIM_kernel</a:t>
              </a:r>
              <a:r>
                <a:rPr lang="en-GB" sz="1600" dirty="0">
                  <a:solidFill>
                    <a:schemeClr val="tx1"/>
                  </a:solidFill>
                </a:rPr>
                <a:t>:</a:t>
              </a:r>
            </a:p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  for </a:t>
              </a:r>
              <a:r>
                <a:rPr lang="en-GB" sz="1600" b="1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B" sz="1600" dirty="0">
                  <a:solidFill>
                    <a:schemeClr val="tx1"/>
                  </a:solidFill>
                </a:rPr>
                <a:t> in range(N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B" sz="1600" dirty="0">
                  <a:solidFill>
                    <a:schemeClr val="tx1"/>
                  </a:solidFill>
                </a:rPr>
                <a:t>):</a:t>
              </a: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 </a:t>
              </a:r>
              <a:r>
                <a:rPr lang="en-GB" sz="1600" b="1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 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</a:t>
              </a:r>
              <a:r>
                <a:rPr lang="en-GR" sz="1600" b="1" dirty="0">
                  <a:solidFill>
                    <a:schemeClr val="accent1">
                      <a:lumMod val="75000"/>
                    </a:schemeClr>
                  </a:solidFill>
                </a:rPr>
                <a:t> k </a:t>
              </a:r>
              <a:r>
                <a:rPr lang="en-GR" sz="1600" dirty="0">
                  <a:solidFill>
                    <a:schemeClr val="tx1"/>
                  </a:solidFill>
                </a:rPr>
                <a:t>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A[</a:t>
              </a:r>
              <a:r>
                <a:rPr lang="en-US" sz="1600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R" sz="1600" dirty="0">
                  <a:solidFill>
                    <a:schemeClr val="tx1"/>
                  </a:solidFill>
                </a:rPr>
                <a:t>][</a:t>
              </a:r>
              <a:r>
                <a:rPr lang="en-US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] = A[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i+1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j*2</a:t>
              </a:r>
              <a:r>
                <a:rPr lang="en-GB" sz="1600" dirty="0">
                  <a:solidFill>
                    <a:schemeClr val="tx1"/>
                  </a:solidFill>
                </a:rPr>
                <a:t>] + B[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k</a:t>
              </a:r>
              <a:r>
                <a:rPr lang="en-GB" sz="1600" dirty="0">
                  <a:solidFill>
                    <a:schemeClr val="tx1"/>
                  </a:solidFill>
                </a:rPr>
                <a:t>]</a:t>
              </a:r>
              <a:endParaRPr lang="en-GR" sz="1600" dirty="0">
                <a:solidFill>
                  <a:schemeClr val="tx1"/>
                </a:solidFill>
              </a:endParaRPr>
            </a:p>
          </p:txBody>
        </p:sp>
        <p:sp>
          <p:nvSpPr>
            <p:cNvPr id="89" name="文本框 472">
              <a:extLst>
                <a:ext uri="{FF2B5EF4-FFF2-40B4-BE49-F238E27FC236}">
                  <a16:creationId xmlns:a16="http://schemas.microsoft.com/office/drawing/2014/main" id="{63E8A88C-3D80-1820-4118-AAE61E0E1192}"/>
                </a:ext>
              </a:extLst>
            </p:cNvPr>
            <p:cNvSpPr txBox="1"/>
            <p:nvPr/>
          </p:nvSpPr>
          <p:spPr>
            <a:xfrm>
              <a:off x="5668296" y="2847077"/>
              <a:ext cx="7056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accent5">
                      <a:lumMod val="75000"/>
                    </a:schemeClr>
                  </a:solidFill>
                  <a:latin typeface="Trebuchet MS" panose="020B0703020202090204" pitchFamily="34" charset="0"/>
                </a:rPr>
                <a:t>Core 1</a:t>
              </a:r>
              <a:endParaRPr lang="zh-CN" altLang="en-US" sz="1400" dirty="0">
                <a:solidFill>
                  <a:schemeClr val="accent5">
                    <a:lumMod val="7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193CD19-2E4A-B1C2-0AEC-AEA785E13751}"/>
              </a:ext>
            </a:extLst>
          </p:cNvPr>
          <p:cNvGrpSpPr/>
          <p:nvPr/>
        </p:nvGrpSpPr>
        <p:grpSpPr>
          <a:xfrm>
            <a:off x="3447493" y="3679327"/>
            <a:ext cx="2874440" cy="1246053"/>
            <a:chOff x="3402671" y="3087843"/>
            <a:chExt cx="2874440" cy="1246053"/>
          </a:xfrm>
        </p:grpSpPr>
        <p:sp>
          <p:nvSpPr>
            <p:cNvPr id="91" name="Snip Single Corner of Rectangle 27">
              <a:extLst>
                <a:ext uri="{FF2B5EF4-FFF2-40B4-BE49-F238E27FC236}">
                  <a16:creationId xmlns:a16="http://schemas.microsoft.com/office/drawing/2014/main" id="{B7E050D6-C7BC-C303-4925-2D33E4A1512A}"/>
                </a:ext>
              </a:extLst>
            </p:cNvPr>
            <p:cNvSpPr/>
            <p:nvPr/>
          </p:nvSpPr>
          <p:spPr>
            <a:xfrm>
              <a:off x="3402671" y="3115377"/>
              <a:ext cx="2849118" cy="1218519"/>
            </a:xfrm>
            <a:prstGeom prst="snip1Rect">
              <a:avLst>
                <a:gd name="adj" fmla="val 0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0" bIns="72000" rtlCol="0" anchor="ctr"/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def </a:t>
              </a:r>
              <a:r>
                <a:rPr lang="en-GB" sz="1600" dirty="0" err="1">
                  <a:solidFill>
                    <a:schemeClr val="tx1"/>
                  </a:solidFill>
                </a:rPr>
                <a:t>PIM_kernel</a:t>
              </a:r>
              <a:r>
                <a:rPr lang="en-GB" sz="1600" dirty="0">
                  <a:solidFill>
                    <a:schemeClr val="tx1"/>
                  </a:solidFill>
                </a:rPr>
                <a:t>:</a:t>
              </a:r>
            </a:p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  for </a:t>
              </a:r>
              <a:r>
                <a:rPr lang="en-GB" sz="1600" b="1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B" sz="1600" dirty="0">
                  <a:solidFill>
                    <a:schemeClr val="tx1"/>
                  </a:solidFill>
                </a:rPr>
                <a:t> in range(N’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N’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B" sz="1600" dirty="0">
                  <a:solidFill>
                    <a:schemeClr val="tx1"/>
                  </a:solidFill>
                </a:rPr>
                <a:t>):</a:t>
              </a: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 </a:t>
              </a:r>
              <a:r>
                <a:rPr lang="en-GB" sz="1600" b="1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 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M’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M’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</a:t>
              </a:r>
              <a:r>
                <a:rPr lang="en-GR" sz="1600" b="1" dirty="0">
                  <a:solidFill>
                    <a:schemeClr val="accent1">
                      <a:lumMod val="75000"/>
                    </a:schemeClr>
                  </a:solidFill>
                </a:rPr>
                <a:t> k </a:t>
              </a:r>
              <a:r>
                <a:rPr lang="en-GR" sz="1600" dirty="0">
                  <a:solidFill>
                    <a:schemeClr val="tx1"/>
                  </a:solidFill>
                </a:rPr>
                <a:t>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K’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K’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A[</a:t>
              </a:r>
              <a:r>
                <a:rPr lang="en-US" sz="1600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R" sz="1600" dirty="0">
                  <a:solidFill>
                    <a:schemeClr val="tx1"/>
                  </a:solidFill>
                </a:rPr>
                <a:t>][</a:t>
              </a:r>
              <a:r>
                <a:rPr lang="en-US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] = A[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i+1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j*2</a:t>
              </a:r>
              <a:r>
                <a:rPr lang="en-GB" sz="1600" dirty="0">
                  <a:solidFill>
                    <a:schemeClr val="tx1"/>
                  </a:solidFill>
                </a:rPr>
                <a:t>] + B[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k</a:t>
              </a:r>
              <a:r>
                <a:rPr lang="en-GB" sz="1600" dirty="0">
                  <a:solidFill>
                    <a:schemeClr val="tx1"/>
                  </a:solidFill>
                </a:rPr>
                <a:t>]</a:t>
              </a:r>
              <a:endParaRPr lang="en-GR" sz="1600" dirty="0">
                <a:solidFill>
                  <a:schemeClr val="tx1"/>
                </a:solidFill>
              </a:endParaRPr>
            </a:p>
          </p:txBody>
        </p:sp>
        <p:sp>
          <p:nvSpPr>
            <p:cNvPr id="92" name="文本框 472">
              <a:extLst>
                <a:ext uri="{FF2B5EF4-FFF2-40B4-BE49-F238E27FC236}">
                  <a16:creationId xmlns:a16="http://schemas.microsoft.com/office/drawing/2014/main" id="{AD20BA1C-2275-BFDC-AB3F-0011DC8C2741}"/>
                </a:ext>
              </a:extLst>
            </p:cNvPr>
            <p:cNvSpPr txBox="1"/>
            <p:nvPr/>
          </p:nvSpPr>
          <p:spPr>
            <a:xfrm>
              <a:off x="5571469" y="3087843"/>
              <a:ext cx="7056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accent5">
                      <a:lumMod val="75000"/>
                    </a:schemeClr>
                  </a:solidFill>
                  <a:latin typeface="Trebuchet MS" panose="020B0703020202090204" pitchFamily="34" charset="0"/>
                </a:rPr>
                <a:t>Core 0</a:t>
              </a:r>
              <a:endParaRPr lang="zh-CN" altLang="en-US" sz="1400" dirty="0">
                <a:solidFill>
                  <a:schemeClr val="accent5">
                    <a:lumMod val="7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98" name="Group 97">
            <a:extLst>
              <a:ext uri="{FF2B5EF4-FFF2-40B4-BE49-F238E27FC236}">
                <a16:creationId xmlns:a16="http://schemas.microsoft.com/office/drawing/2014/main" id="{33A46F26-7BC5-1A1E-7270-7E588696E791}"/>
              </a:ext>
            </a:extLst>
          </p:cNvPr>
          <p:cNvGrpSpPr/>
          <p:nvPr/>
        </p:nvGrpSpPr>
        <p:grpSpPr>
          <a:xfrm>
            <a:off x="7097411" y="1845043"/>
            <a:ext cx="2131332" cy="1694285"/>
            <a:chOff x="7097411" y="2400861"/>
            <a:chExt cx="2131332" cy="1694285"/>
          </a:xfrm>
        </p:grpSpPr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90F87126-19D5-057B-A3D0-2ECCBEF0C60E}"/>
                </a:ext>
              </a:extLst>
            </p:cNvPr>
            <p:cNvGrpSpPr/>
            <p:nvPr/>
          </p:nvGrpSpPr>
          <p:grpSpPr>
            <a:xfrm>
              <a:off x="7097411" y="2400861"/>
              <a:ext cx="1980000" cy="1694285"/>
              <a:chOff x="6821689" y="3074339"/>
              <a:chExt cx="1980000" cy="1694285"/>
            </a:xfrm>
          </p:grpSpPr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48A78795-50D3-AA50-F450-8FA85FC8FE38}"/>
                  </a:ext>
                </a:extLst>
              </p:cNvPr>
              <p:cNvGrpSpPr/>
              <p:nvPr/>
            </p:nvGrpSpPr>
            <p:grpSpPr>
              <a:xfrm>
                <a:off x="6821689" y="3297493"/>
                <a:ext cx="1980000" cy="1471131"/>
                <a:chOff x="6821689" y="3297493"/>
                <a:chExt cx="1980000" cy="1471131"/>
              </a:xfrm>
            </p:grpSpPr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DF44F3BA-C435-9906-5FB5-8725B9C78617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821689" y="3297493"/>
                  <a:ext cx="1980000" cy="1244793"/>
                  <a:chOff x="6166210" y="3377134"/>
                  <a:chExt cx="3068118" cy="1928865"/>
                </a:xfrm>
              </p:grpSpPr>
              <p:grpSp>
                <p:nvGrpSpPr>
                  <p:cNvPr id="21" name="Group 20">
                    <a:extLst>
                      <a:ext uri="{FF2B5EF4-FFF2-40B4-BE49-F238E27FC236}">
                        <a16:creationId xmlns:a16="http://schemas.microsoft.com/office/drawing/2014/main" id="{16709D91-9D20-0E04-BA24-EF46359E21F4}"/>
                      </a:ext>
                    </a:extLst>
                  </p:cNvPr>
                  <p:cNvGrpSpPr/>
                  <p:nvPr/>
                </p:nvGrpSpPr>
                <p:grpSpPr>
                  <a:xfrm>
                    <a:off x="6166210" y="3388425"/>
                    <a:ext cx="3068118" cy="1917574"/>
                    <a:chOff x="6166210" y="3388425"/>
                    <a:chExt cx="3068118" cy="1917574"/>
                  </a:xfrm>
                </p:grpSpPr>
                <p:sp>
                  <p:nvSpPr>
                    <p:cNvPr id="23" name="Rectangle 196">
                      <a:extLst>
                        <a:ext uri="{FF2B5EF4-FFF2-40B4-BE49-F238E27FC236}">
                          <a16:creationId xmlns:a16="http://schemas.microsoft.com/office/drawing/2014/main" id="{5CA69D01-C1E8-0EC6-DE5F-297041ED97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" name="Rectangle 196">
                      <a:extLst>
                        <a:ext uri="{FF2B5EF4-FFF2-40B4-BE49-F238E27FC236}">
                          <a16:creationId xmlns:a16="http://schemas.microsoft.com/office/drawing/2014/main" id="{D3E4561C-E054-DF61-3487-3B1674825B6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" name="Rectangle 196">
                      <a:extLst>
                        <a:ext uri="{FF2B5EF4-FFF2-40B4-BE49-F238E27FC236}">
                          <a16:creationId xmlns:a16="http://schemas.microsoft.com/office/drawing/2014/main" id="{A3E6801E-7B9A-D8FC-DB8B-F979E2C405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" name="Rectangle 196">
                      <a:extLst>
                        <a:ext uri="{FF2B5EF4-FFF2-40B4-BE49-F238E27FC236}">
                          <a16:creationId xmlns:a16="http://schemas.microsoft.com/office/drawing/2014/main" id="{668A078C-3082-F9E9-FC13-D7FBA203EF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7" name="Rectangle 196">
                      <a:extLst>
                        <a:ext uri="{FF2B5EF4-FFF2-40B4-BE49-F238E27FC236}">
                          <a16:creationId xmlns:a16="http://schemas.microsoft.com/office/drawing/2014/main" id="{F5CCE0FB-A02E-EF8E-ED93-6B236D80367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" name="Rectangle 196">
                      <a:extLst>
                        <a:ext uri="{FF2B5EF4-FFF2-40B4-BE49-F238E27FC236}">
                          <a16:creationId xmlns:a16="http://schemas.microsoft.com/office/drawing/2014/main" id="{4091C535-CAF8-F6CA-3CDC-B3D420C6DA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9" name="Rectangle 196">
                      <a:extLst>
                        <a:ext uri="{FF2B5EF4-FFF2-40B4-BE49-F238E27FC236}">
                          <a16:creationId xmlns:a16="http://schemas.microsoft.com/office/drawing/2014/main" id="{0DC6BE63-F2D8-3B4A-565B-7CD719ACCD3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" name="Rectangle 196">
                      <a:extLst>
                        <a:ext uri="{FF2B5EF4-FFF2-40B4-BE49-F238E27FC236}">
                          <a16:creationId xmlns:a16="http://schemas.microsoft.com/office/drawing/2014/main" id="{B58AEA29-41DC-1A28-EB53-13111FD517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" name="Rectangle 196">
                      <a:extLst>
                        <a:ext uri="{FF2B5EF4-FFF2-40B4-BE49-F238E27FC236}">
                          <a16:creationId xmlns:a16="http://schemas.microsoft.com/office/drawing/2014/main" id="{FC1B069A-1E22-3E53-A528-0A543565A36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2" name="Rectangle 196">
                      <a:extLst>
                        <a:ext uri="{FF2B5EF4-FFF2-40B4-BE49-F238E27FC236}">
                          <a16:creationId xmlns:a16="http://schemas.microsoft.com/office/drawing/2014/main" id="{852795F9-57DD-7D21-FE13-F2518A32DE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3" name="Rectangle 196">
                      <a:extLst>
                        <a:ext uri="{FF2B5EF4-FFF2-40B4-BE49-F238E27FC236}">
                          <a16:creationId xmlns:a16="http://schemas.microsoft.com/office/drawing/2014/main" id="{7C496457-1F3B-99D7-C88B-7B858229AD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4" name="Rectangle 196">
                      <a:extLst>
                        <a:ext uri="{FF2B5EF4-FFF2-40B4-BE49-F238E27FC236}">
                          <a16:creationId xmlns:a16="http://schemas.microsoft.com/office/drawing/2014/main" id="{C0CDBC96-DD28-2D85-C783-4CBB5361CD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5" name="Rectangle 196">
                      <a:extLst>
                        <a:ext uri="{FF2B5EF4-FFF2-40B4-BE49-F238E27FC236}">
                          <a16:creationId xmlns:a16="http://schemas.microsoft.com/office/drawing/2014/main" id="{4DFBA16E-C9FA-5557-4935-24199D6265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6" name="Rectangle 196">
                      <a:extLst>
                        <a:ext uri="{FF2B5EF4-FFF2-40B4-BE49-F238E27FC236}">
                          <a16:creationId xmlns:a16="http://schemas.microsoft.com/office/drawing/2014/main" id="{FC7A750E-4C87-85A5-916E-A1FF90F8E8A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7" name="Rectangle 196">
                      <a:extLst>
                        <a:ext uri="{FF2B5EF4-FFF2-40B4-BE49-F238E27FC236}">
                          <a16:creationId xmlns:a16="http://schemas.microsoft.com/office/drawing/2014/main" id="{54FB5CDF-A918-F590-104A-2DEA8B3450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8" name="Rectangle 196">
                      <a:extLst>
                        <a:ext uri="{FF2B5EF4-FFF2-40B4-BE49-F238E27FC236}">
                          <a16:creationId xmlns:a16="http://schemas.microsoft.com/office/drawing/2014/main" id="{1D70EF6F-F977-A77E-CD6D-4A2E09E92A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9" name="Rectangle 196">
                      <a:extLst>
                        <a:ext uri="{FF2B5EF4-FFF2-40B4-BE49-F238E27FC236}">
                          <a16:creationId xmlns:a16="http://schemas.microsoft.com/office/drawing/2014/main" id="{77757AE1-DE1C-9548-EB9B-A6EF1CEE371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" name="Rectangle 196">
                      <a:extLst>
                        <a:ext uri="{FF2B5EF4-FFF2-40B4-BE49-F238E27FC236}">
                          <a16:creationId xmlns:a16="http://schemas.microsoft.com/office/drawing/2014/main" id="{4843DC90-7A56-58F7-3B9F-A19CBF0EDB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2" name="Rectangle 196">
                      <a:extLst>
                        <a:ext uri="{FF2B5EF4-FFF2-40B4-BE49-F238E27FC236}">
                          <a16:creationId xmlns:a16="http://schemas.microsoft.com/office/drawing/2014/main" id="{25E63144-0E04-04C0-B454-5F1692F6A3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3" name="Rectangle 196">
                      <a:extLst>
                        <a:ext uri="{FF2B5EF4-FFF2-40B4-BE49-F238E27FC236}">
                          <a16:creationId xmlns:a16="http://schemas.microsoft.com/office/drawing/2014/main" id="{A701C659-152D-6070-A836-AE5A563427E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5" name="Rectangle 196">
                      <a:extLst>
                        <a:ext uri="{FF2B5EF4-FFF2-40B4-BE49-F238E27FC236}">
                          <a16:creationId xmlns:a16="http://schemas.microsoft.com/office/drawing/2014/main" id="{1B18FA31-B318-A5A9-95D4-9AC7EE34F8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6" name="Rectangle 196">
                      <a:extLst>
                        <a:ext uri="{FF2B5EF4-FFF2-40B4-BE49-F238E27FC236}">
                          <a16:creationId xmlns:a16="http://schemas.microsoft.com/office/drawing/2014/main" id="{527E51C6-E18A-EB36-64FE-1BD8D5901B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7" name="Rectangle 196">
                      <a:extLst>
                        <a:ext uri="{FF2B5EF4-FFF2-40B4-BE49-F238E27FC236}">
                          <a16:creationId xmlns:a16="http://schemas.microsoft.com/office/drawing/2014/main" id="{CBC0AA13-24E9-3C87-4941-92482995DF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9" name="Rectangle 196">
                      <a:extLst>
                        <a:ext uri="{FF2B5EF4-FFF2-40B4-BE49-F238E27FC236}">
                          <a16:creationId xmlns:a16="http://schemas.microsoft.com/office/drawing/2014/main" id="{515D207D-D771-9957-78EA-3038A179A5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0" name="Rectangle 196">
                      <a:extLst>
                        <a:ext uri="{FF2B5EF4-FFF2-40B4-BE49-F238E27FC236}">
                          <a16:creationId xmlns:a16="http://schemas.microsoft.com/office/drawing/2014/main" id="{F8D76D42-432A-6E23-70C8-90C7C6980B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1" name="Rectangle 196">
                      <a:extLst>
                        <a:ext uri="{FF2B5EF4-FFF2-40B4-BE49-F238E27FC236}">
                          <a16:creationId xmlns:a16="http://schemas.microsoft.com/office/drawing/2014/main" id="{F6AA52CE-2BCD-8BBD-330B-9549BE4A549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" name="Rectangle 196">
                      <a:extLst>
                        <a:ext uri="{FF2B5EF4-FFF2-40B4-BE49-F238E27FC236}">
                          <a16:creationId xmlns:a16="http://schemas.microsoft.com/office/drawing/2014/main" id="{066CA1C7-05FA-F6F4-52F4-1EC34D8280D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" name="Rectangle 196">
                      <a:extLst>
                        <a:ext uri="{FF2B5EF4-FFF2-40B4-BE49-F238E27FC236}">
                          <a16:creationId xmlns:a16="http://schemas.microsoft.com/office/drawing/2014/main" id="{9D3F5CF0-8275-702E-2899-C2F9E037DA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5" name="Rectangle 196">
                      <a:extLst>
                        <a:ext uri="{FF2B5EF4-FFF2-40B4-BE49-F238E27FC236}">
                          <a16:creationId xmlns:a16="http://schemas.microsoft.com/office/drawing/2014/main" id="{9021C4EE-5845-6CA9-D9FC-524399576EC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7" name="Rectangle 196">
                      <a:extLst>
                        <a:ext uri="{FF2B5EF4-FFF2-40B4-BE49-F238E27FC236}">
                          <a16:creationId xmlns:a16="http://schemas.microsoft.com/office/drawing/2014/main" id="{5877B155-9C56-3EC3-E17E-DD9EA22558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8" name="Rectangle 196">
                      <a:extLst>
                        <a:ext uri="{FF2B5EF4-FFF2-40B4-BE49-F238E27FC236}">
                          <a16:creationId xmlns:a16="http://schemas.microsoft.com/office/drawing/2014/main" id="{780D47A4-5738-CE7F-F53D-14E7BA7622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9" name="Rectangle 196">
                      <a:extLst>
                        <a:ext uri="{FF2B5EF4-FFF2-40B4-BE49-F238E27FC236}">
                          <a16:creationId xmlns:a16="http://schemas.microsoft.com/office/drawing/2014/main" id="{ED3A7337-3132-22D5-C381-B85049D584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1" name="Rectangle 196">
                      <a:extLst>
                        <a:ext uri="{FF2B5EF4-FFF2-40B4-BE49-F238E27FC236}">
                          <a16:creationId xmlns:a16="http://schemas.microsoft.com/office/drawing/2014/main" id="{0DB85117-8F99-037C-4778-E9A5D110483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2" name="Rectangle 196">
                      <a:extLst>
                        <a:ext uri="{FF2B5EF4-FFF2-40B4-BE49-F238E27FC236}">
                          <a16:creationId xmlns:a16="http://schemas.microsoft.com/office/drawing/2014/main" id="{53C3C147-7B7C-64B5-968F-B89691DC5A2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3" name="Rectangle 196">
                      <a:extLst>
                        <a:ext uri="{FF2B5EF4-FFF2-40B4-BE49-F238E27FC236}">
                          <a16:creationId xmlns:a16="http://schemas.microsoft.com/office/drawing/2014/main" id="{F05D5377-D636-CE36-B5D0-165C1CA004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5" name="Rectangle 196">
                      <a:extLst>
                        <a:ext uri="{FF2B5EF4-FFF2-40B4-BE49-F238E27FC236}">
                          <a16:creationId xmlns:a16="http://schemas.microsoft.com/office/drawing/2014/main" id="{BA5E6D58-1D13-8E54-81F9-4B2B2713A9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6" name="Rectangle 196">
                      <a:extLst>
                        <a:ext uri="{FF2B5EF4-FFF2-40B4-BE49-F238E27FC236}">
                          <a16:creationId xmlns:a16="http://schemas.microsoft.com/office/drawing/2014/main" id="{EB1C161D-E1A5-4CA1-C9BF-FADB514A18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7" name="Rectangle 196">
                      <a:extLst>
                        <a:ext uri="{FF2B5EF4-FFF2-40B4-BE49-F238E27FC236}">
                          <a16:creationId xmlns:a16="http://schemas.microsoft.com/office/drawing/2014/main" id="{560CF461-BFB2-8DF1-4365-DD95F15688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9" name="Rectangle 196">
                      <a:extLst>
                        <a:ext uri="{FF2B5EF4-FFF2-40B4-BE49-F238E27FC236}">
                          <a16:creationId xmlns:a16="http://schemas.microsoft.com/office/drawing/2014/main" id="{6FFD9790-D654-3CF7-DBC0-3AAB2C5337F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70" name="Rectangle 196">
                      <a:extLst>
                        <a:ext uri="{FF2B5EF4-FFF2-40B4-BE49-F238E27FC236}">
                          <a16:creationId xmlns:a16="http://schemas.microsoft.com/office/drawing/2014/main" id="{480E1187-20C0-41F4-231F-53A1E6AAAC5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3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cxnSp>
                <p:nvCxnSpPr>
                  <p:cNvPr id="22" name="Straight Connector 205">
                    <a:extLst>
                      <a:ext uri="{FF2B5EF4-FFF2-40B4-BE49-F238E27FC236}">
                        <a16:creationId xmlns:a16="http://schemas.microsoft.com/office/drawing/2014/main" id="{C3DE8FC0-D749-5B39-263F-0BE4800A65D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325199" y="3377134"/>
                    <a:ext cx="3397" cy="1896645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71" name="文本框 482">
                  <a:extLst>
                    <a:ext uri="{FF2B5EF4-FFF2-40B4-BE49-F238E27FC236}">
                      <a16:creationId xmlns:a16="http://schemas.microsoft.com/office/drawing/2014/main" id="{8B163FB5-DCFE-2F4B-7754-219639F75DCD}"/>
                    </a:ext>
                  </a:extLst>
                </p:cNvPr>
                <p:cNvSpPr txBox="1"/>
                <p:nvPr/>
              </p:nvSpPr>
              <p:spPr>
                <a:xfrm>
                  <a:off x="7433412" y="4491625"/>
                  <a:ext cx="75655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latin typeface="Trebuchet MS" panose="020B0703020202090204" pitchFamily="34" charset="0"/>
                    </a:rPr>
                    <a:t>Tensor A</a:t>
                  </a:r>
                  <a:endParaRPr lang="zh-CN" altLang="en-US" sz="1200" dirty="0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94" name="文本框 472">
                <a:extLst>
                  <a:ext uri="{FF2B5EF4-FFF2-40B4-BE49-F238E27FC236}">
                    <a16:creationId xmlns:a16="http://schemas.microsoft.com/office/drawing/2014/main" id="{7937EC60-C4A3-5F06-3E3E-B03B8CD372DD}"/>
                  </a:ext>
                </a:extLst>
              </p:cNvPr>
              <p:cNvSpPr txBox="1"/>
              <p:nvPr/>
            </p:nvSpPr>
            <p:spPr>
              <a:xfrm>
                <a:off x="6865152" y="3074340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Core 0</a:t>
                </a:r>
                <a:endParaRPr lang="zh-CN" altLang="en-US" sz="1400" dirty="0">
                  <a:solidFill>
                    <a:schemeClr val="accent3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95" name="文本框 472">
                <a:extLst>
                  <a:ext uri="{FF2B5EF4-FFF2-40B4-BE49-F238E27FC236}">
                    <a16:creationId xmlns:a16="http://schemas.microsoft.com/office/drawing/2014/main" id="{6AC0E42E-8CCD-2FB2-E4A8-94FD5DDC43BB}"/>
                  </a:ext>
                </a:extLst>
              </p:cNvPr>
              <p:cNvSpPr txBox="1"/>
              <p:nvPr/>
            </p:nvSpPr>
            <p:spPr>
              <a:xfrm>
                <a:off x="7817487" y="3074339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Core 1</a:t>
                </a:r>
                <a:endParaRPr lang="zh-CN" altLang="en-US" sz="1400" dirty="0">
                  <a:solidFill>
                    <a:schemeClr val="accent3"/>
                  </a:solidFill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97" name="文本框 7">
              <a:extLst>
                <a:ext uri="{FF2B5EF4-FFF2-40B4-BE49-F238E27FC236}">
                  <a16:creationId xmlns:a16="http://schemas.microsoft.com/office/drawing/2014/main" id="{1AB34B97-0F1E-E54E-5D5A-52FAE21C2827}"/>
                </a:ext>
              </a:extLst>
            </p:cNvPr>
            <p:cNvSpPr txBox="1"/>
            <p:nvPr/>
          </p:nvSpPr>
          <p:spPr>
            <a:xfrm>
              <a:off x="8954205" y="3735846"/>
              <a:ext cx="27453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zh-CN" dirty="0">
                  <a:latin typeface="Trebuchet MS" panose="020B0703020202090204" pitchFamily="34" charset="0"/>
                </a:rPr>
                <a:t>…</a:t>
              </a:r>
              <a:endParaRPr lang="zh-CN" altLang="en-US" dirty="0">
                <a:solidFill>
                  <a:schemeClr val="accent4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9CF743B1-DCBD-AB6C-C459-703685655383}"/>
              </a:ext>
            </a:extLst>
          </p:cNvPr>
          <p:cNvGrpSpPr/>
          <p:nvPr/>
        </p:nvGrpSpPr>
        <p:grpSpPr>
          <a:xfrm>
            <a:off x="7077634" y="3356321"/>
            <a:ext cx="2131332" cy="1694285"/>
            <a:chOff x="7097411" y="2400861"/>
            <a:chExt cx="2131332" cy="1694285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77EF5F73-E7F1-DC17-79D8-36CC70CAD686}"/>
                </a:ext>
              </a:extLst>
            </p:cNvPr>
            <p:cNvGrpSpPr/>
            <p:nvPr/>
          </p:nvGrpSpPr>
          <p:grpSpPr>
            <a:xfrm>
              <a:off x="7097411" y="2400861"/>
              <a:ext cx="1988311" cy="1694285"/>
              <a:chOff x="6821689" y="3074339"/>
              <a:chExt cx="1988311" cy="1694285"/>
            </a:xfrm>
          </p:grpSpPr>
          <p:grpSp>
            <p:nvGrpSpPr>
              <p:cNvPr id="102" name="Group 101">
                <a:extLst>
                  <a:ext uri="{FF2B5EF4-FFF2-40B4-BE49-F238E27FC236}">
                    <a16:creationId xmlns:a16="http://schemas.microsoft.com/office/drawing/2014/main" id="{14DDBFC8-DEC4-9A07-6CF9-0FC7A00370D9}"/>
                  </a:ext>
                </a:extLst>
              </p:cNvPr>
              <p:cNvGrpSpPr/>
              <p:nvPr/>
            </p:nvGrpSpPr>
            <p:grpSpPr>
              <a:xfrm>
                <a:off x="6821689" y="3297493"/>
                <a:ext cx="1980000" cy="1471131"/>
                <a:chOff x="6821689" y="3297493"/>
                <a:chExt cx="1980000" cy="1471131"/>
              </a:xfrm>
            </p:grpSpPr>
            <p:grpSp>
              <p:nvGrpSpPr>
                <p:cNvPr id="105" name="Group 104">
                  <a:extLst>
                    <a:ext uri="{FF2B5EF4-FFF2-40B4-BE49-F238E27FC236}">
                      <a16:creationId xmlns:a16="http://schemas.microsoft.com/office/drawing/2014/main" id="{6DE15E85-CD12-DF8E-B1BC-BAA8B8AF9BF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821689" y="3297493"/>
                  <a:ext cx="1980000" cy="1244793"/>
                  <a:chOff x="6166210" y="3377134"/>
                  <a:chExt cx="3068118" cy="1928865"/>
                </a:xfrm>
              </p:grpSpPr>
              <p:grpSp>
                <p:nvGrpSpPr>
                  <p:cNvPr id="107" name="Group 106">
                    <a:extLst>
                      <a:ext uri="{FF2B5EF4-FFF2-40B4-BE49-F238E27FC236}">
                        <a16:creationId xmlns:a16="http://schemas.microsoft.com/office/drawing/2014/main" id="{88B72AD9-B380-3817-1FC5-AD1F36FE5F01}"/>
                      </a:ext>
                    </a:extLst>
                  </p:cNvPr>
                  <p:cNvGrpSpPr/>
                  <p:nvPr/>
                </p:nvGrpSpPr>
                <p:grpSpPr>
                  <a:xfrm>
                    <a:off x="6166210" y="3388425"/>
                    <a:ext cx="3068118" cy="1917574"/>
                    <a:chOff x="6166210" y="3388425"/>
                    <a:chExt cx="3068118" cy="1917574"/>
                  </a:xfrm>
                </p:grpSpPr>
                <p:sp>
                  <p:nvSpPr>
                    <p:cNvPr id="109" name="Rectangle 196">
                      <a:extLst>
                        <a:ext uri="{FF2B5EF4-FFF2-40B4-BE49-F238E27FC236}">
                          <a16:creationId xmlns:a16="http://schemas.microsoft.com/office/drawing/2014/main" id="{22A74B8C-97FE-DEBE-FFC7-828E766A098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0" name="Rectangle 196">
                      <a:extLst>
                        <a:ext uri="{FF2B5EF4-FFF2-40B4-BE49-F238E27FC236}">
                          <a16:creationId xmlns:a16="http://schemas.microsoft.com/office/drawing/2014/main" id="{E8F8156E-878D-6478-AF4E-BE77D933E35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1" name="Rectangle 196">
                      <a:extLst>
                        <a:ext uri="{FF2B5EF4-FFF2-40B4-BE49-F238E27FC236}">
                          <a16:creationId xmlns:a16="http://schemas.microsoft.com/office/drawing/2014/main" id="{E8B742AA-F12E-F259-0DB8-A4048688257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2" name="Rectangle 196">
                      <a:extLst>
                        <a:ext uri="{FF2B5EF4-FFF2-40B4-BE49-F238E27FC236}">
                          <a16:creationId xmlns:a16="http://schemas.microsoft.com/office/drawing/2014/main" id="{234C5FEC-5FF0-22A0-C8B4-73E8664A40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3" name="Rectangle 196">
                      <a:extLst>
                        <a:ext uri="{FF2B5EF4-FFF2-40B4-BE49-F238E27FC236}">
                          <a16:creationId xmlns:a16="http://schemas.microsoft.com/office/drawing/2014/main" id="{711FEC14-AC32-8170-A259-4DDACD0D74B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4" name="Rectangle 196">
                      <a:extLst>
                        <a:ext uri="{FF2B5EF4-FFF2-40B4-BE49-F238E27FC236}">
                          <a16:creationId xmlns:a16="http://schemas.microsoft.com/office/drawing/2014/main" id="{36C7DF85-7322-CA24-57F6-C453E8FF19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5" name="Rectangle 196">
                      <a:extLst>
                        <a:ext uri="{FF2B5EF4-FFF2-40B4-BE49-F238E27FC236}">
                          <a16:creationId xmlns:a16="http://schemas.microsoft.com/office/drawing/2014/main" id="{55B05ED8-659E-7FC6-178C-2F528C0A03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6" name="Rectangle 196">
                      <a:extLst>
                        <a:ext uri="{FF2B5EF4-FFF2-40B4-BE49-F238E27FC236}">
                          <a16:creationId xmlns:a16="http://schemas.microsoft.com/office/drawing/2014/main" id="{545C1F23-6B36-C015-5E90-71BE610D0BA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7" name="Rectangle 196">
                      <a:extLst>
                        <a:ext uri="{FF2B5EF4-FFF2-40B4-BE49-F238E27FC236}">
                          <a16:creationId xmlns:a16="http://schemas.microsoft.com/office/drawing/2014/main" id="{B1E26B8A-F203-BC3F-2A9D-25D62684AB4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8" name="Rectangle 196">
                      <a:extLst>
                        <a:ext uri="{FF2B5EF4-FFF2-40B4-BE49-F238E27FC236}">
                          <a16:creationId xmlns:a16="http://schemas.microsoft.com/office/drawing/2014/main" id="{93FE8966-5A88-7142-A3BB-CFF4E8D66F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19" name="Rectangle 196">
                      <a:extLst>
                        <a:ext uri="{FF2B5EF4-FFF2-40B4-BE49-F238E27FC236}">
                          <a16:creationId xmlns:a16="http://schemas.microsoft.com/office/drawing/2014/main" id="{B2A88112-9859-997D-451F-A9A4D95B04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0" name="Rectangle 196">
                      <a:extLst>
                        <a:ext uri="{FF2B5EF4-FFF2-40B4-BE49-F238E27FC236}">
                          <a16:creationId xmlns:a16="http://schemas.microsoft.com/office/drawing/2014/main" id="{5F658B0E-E30A-EBF5-86F0-0010C6E5DD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1" name="Rectangle 196">
                      <a:extLst>
                        <a:ext uri="{FF2B5EF4-FFF2-40B4-BE49-F238E27FC236}">
                          <a16:creationId xmlns:a16="http://schemas.microsoft.com/office/drawing/2014/main" id="{21C92162-2EF0-3219-ABF4-D31E8FFEB41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2" name="Rectangle 196">
                      <a:extLst>
                        <a:ext uri="{FF2B5EF4-FFF2-40B4-BE49-F238E27FC236}">
                          <a16:creationId xmlns:a16="http://schemas.microsoft.com/office/drawing/2014/main" id="{EC6D1152-B153-C8B9-ACCE-FD45E7381F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3" name="Rectangle 196">
                      <a:extLst>
                        <a:ext uri="{FF2B5EF4-FFF2-40B4-BE49-F238E27FC236}">
                          <a16:creationId xmlns:a16="http://schemas.microsoft.com/office/drawing/2014/main" id="{0AA62BD0-D479-B34C-CB48-AF980F92C9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4" name="Rectangle 196">
                      <a:extLst>
                        <a:ext uri="{FF2B5EF4-FFF2-40B4-BE49-F238E27FC236}">
                          <a16:creationId xmlns:a16="http://schemas.microsoft.com/office/drawing/2014/main" id="{05BDA0E0-6BD5-901C-DB5F-0AE750A05D3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5" name="Rectangle 196">
                      <a:extLst>
                        <a:ext uri="{FF2B5EF4-FFF2-40B4-BE49-F238E27FC236}">
                          <a16:creationId xmlns:a16="http://schemas.microsoft.com/office/drawing/2014/main" id="{1249668B-22FE-30CA-975D-0B0570B862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6" name="Rectangle 196">
                      <a:extLst>
                        <a:ext uri="{FF2B5EF4-FFF2-40B4-BE49-F238E27FC236}">
                          <a16:creationId xmlns:a16="http://schemas.microsoft.com/office/drawing/2014/main" id="{83C1F0CC-602A-19B3-D24A-A11D92E5A1F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7" name="Rectangle 196">
                      <a:extLst>
                        <a:ext uri="{FF2B5EF4-FFF2-40B4-BE49-F238E27FC236}">
                          <a16:creationId xmlns:a16="http://schemas.microsoft.com/office/drawing/2014/main" id="{7C5BD9DF-5664-C57A-66BA-EA0A4DB73E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8" name="Rectangle 196">
                      <a:extLst>
                        <a:ext uri="{FF2B5EF4-FFF2-40B4-BE49-F238E27FC236}">
                          <a16:creationId xmlns:a16="http://schemas.microsoft.com/office/drawing/2014/main" id="{D8CEBE67-C60F-C070-856C-02237B0D55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29" name="Rectangle 196">
                      <a:extLst>
                        <a:ext uri="{FF2B5EF4-FFF2-40B4-BE49-F238E27FC236}">
                          <a16:creationId xmlns:a16="http://schemas.microsoft.com/office/drawing/2014/main" id="{761CEB0E-7C05-62C1-9797-81F53CE183A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0" name="Rectangle 196">
                      <a:extLst>
                        <a:ext uri="{FF2B5EF4-FFF2-40B4-BE49-F238E27FC236}">
                          <a16:creationId xmlns:a16="http://schemas.microsoft.com/office/drawing/2014/main" id="{C5037BCA-3722-97D6-E68C-E77A79ABFE1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1" name="Rectangle 196">
                      <a:extLst>
                        <a:ext uri="{FF2B5EF4-FFF2-40B4-BE49-F238E27FC236}">
                          <a16:creationId xmlns:a16="http://schemas.microsoft.com/office/drawing/2014/main" id="{2F84B9EC-D50B-29A0-5A05-015DEC21237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2" name="Rectangle 196">
                      <a:extLst>
                        <a:ext uri="{FF2B5EF4-FFF2-40B4-BE49-F238E27FC236}">
                          <a16:creationId xmlns:a16="http://schemas.microsoft.com/office/drawing/2014/main" id="{1198BA07-F58D-A872-005A-85DA1470B5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3" name="Rectangle 196">
                      <a:extLst>
                        <a:ext uri="{FF2B5EF4-FFF2-40B4-BE49-F238E27FC236}">
                          <a16:creationId xmlns:a16="http://schemas.microsoft.com/office/drawing/2014/main" id="{CC2E6FC6-7AC6-0D6C-2FAF-7FCFA55587B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4" name="Rectangle 196">
                      <a:extLst>
                        <a:ext uri="{FF2B5EF4-FFF2-40B4-BE49-F238E27FC236}">
                          <a16:creationId xmlns:a16="http://schemas.microsoft.com/office/drawing/2014/main" id="{2825C482-DE17-999A-BB7F-F755977394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5" name="Rectangle 196">
                      <a:extLst>
                        <a:ext uri="{FF2B5EF4-FFF2-40B4-BE49-F238E27FC236}">
                          <a16:creationId xmlns:a16="http://schemas.microsoft.com/office/drawing/2014/main" id="{649B9CD0-C6DB-E65D-DBC6-A18017FF8F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6" name="Rectangle 196">
                      <a:extLst>
                        <a:ext uri="{FF2B5EF4-FFF2-40B4-BE49-F238E27FC236}">
                          <a16:creationId xmlns:a16="http://schemas.microsoft.com/office/drawing/2014/main" id="{CDB43A5A-D035-D2FA-94F5-28A5AF06E6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7" name="Rectangle 196">
                      <a:extLst>
                        <a:ext uri="{FF2B5EF4-FFF2-40B4-BE49-F238E27FC236}">
                          <a16:creationId xmlns:a16="http://schemas.microsoft.com/office/drawing/2014/main" id="{A31C909C-7937-4303-9DC0-9600BBDA96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8" name="Rectangle 196">
                      <a:extLst>
                        <a:ext uri="{FF2B5EF4-FFF2-40B4-BE49-F238E27FC236}">
                          <a16:creationId xmlns:a16="http://schemas.microsoft.com/office/drawing/2014/main" id="{8A2B408D-785D-3A07-0ED2-8E501B38C4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39" name="Rectangle 196">
                      <a:extLst>
                        <a:ext uri="{FF2B5EF4-FFF2-40B4-BE49-F238E27FC236}">
                          <a16:creationId xmlns:a16="http://schemas.microsoft.com/office/drawing/2014/main" id="{94BEAB3A-2CBA-00D4-D58C-D9D3D496E7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0" name="Rectangle 196">
                      <a:extLst>
                        <a:ext uri="{FF2B5EF4-FFF2-40B4-BE49-F238E27FC236}">
                          <a16:creationId xmlns:a16="http://schemas.microsoft.com/office/drawing/2014/main" id="{B769C44D-D473-3CD3-0800-BB84E46016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1" name="Rectangle 196">
                      <a:extLst>
                        <a:ext uri="{FF2B5EF4-FFF2-40B4-BE49-F238E27FC236}">
                          <a16:creationId xmlns:a16="http://schemas.microsoft.com/office/drawing/2014/main" id="{CD5BC77D-ADCC-E398-A16C-303585AAE26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2" name="Rectangle 196">
                      <a:extLst>
                        <a:ext uri="{FF2B5EF4-FFF2-40B4-BE49-F238E27FC236}">
                          <a16:creationId xmlns:a16="http://schemas.microsoft.com/office/drawing/2014/main" id="{001BC079-EE3A-92AF-2127-B6BC5BAFE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3" name="Rectangle 196">
                      <a:extLst>
                        <a:ext uri="{FF2B5EF4-FFF2-40B4-BE49-F238E27FC236}">
                          <a16:creationId xmlns:a16="http://schemas.microsoft.com/office/drawing/2014/main" id="{76DB2906-3F5B-8805-7D80-5FC845AB0E1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4" name="Rectangle 196">
                      <a:extLst>
                        <a:ext uri="{FF2B5EF4-FFF2-40B4-BE49-F238E27FC236}">
                          <a16:creationId xmlns:a16="http://schemas.microsoft.com/office/drawing/2014/main" id="{EF9DC585-B004-20B0-047C-74ED8087D7A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5" name="Rectangle 196">
                      <a:extLst>
                        <a:ext uri="{FF2B5EF4-FFF2-40B4-BE49-F238E27FC236}">
                          <a16:creationId xmlns:a16="http://schemas.microsoft.com/office/drawing/2014/main" id="{D8FAF593-69CB-7DD1-FF82-1D57BC846A1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6" name="Rectangle 196">
                      <a:extLst>
                        <a:ext uri="{FF2B5EF4-FFF2-40B4-BE49-F238E27FC236}">
                          <a16:creationId xmlns:a16="http://schemas.microsoft.com/office/drawing/2014/main" id="{DBCBC888-9E0D-125B-E2AD-B21471BD597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7" name="Rectangle 196">
                      <a:extLst>
                        <a:ext uri="{FF2B5EF4-FFF2-40B4-BE49-F238E27FC236}">
                          <a16:creationId xmlns:a16="http://schemas.microsoft.com/office/drawing/2014/main" id="{D481F35E-BD26-9149-6C76-83245A1CF05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48" name="Rectangle 196">
                      <a:extLst>
                        <a:ext uri="{FF2B5EF4-FFF2-40B4-BE49-F238E27FC236}">
                          <a16:creationId xmlns:a16="http://schemas.microsoft.com/office/drawing/2014/main" id="{DD094AA1-BC4F-69D3-CF72-9E2A0BD105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5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cxnSp>
                <p:nvCxnSpPr>
                  <p:cNvPr id="108" name="Straight Connector 205">
                    <a:extLst>
                      <a:ext uri="{FF2B5EF4-FFF2-40B4-BE49-F238E27FC236}">
                        <a16:creationId xmlns:a16="http://schemas.microsoft.com/office/drawing/2014/main" id="{CBB958BD-A694-F367-E55B-EDFE2E4F658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8075336" y="3377134"/>
                    <a:ext cx="3397" cy="1896645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06" name="文本框 482">
                  <a:extLst>
                    <a:ext uri="{FF2B5EF4-FFF2-40B4-BE49-F238E27FC236}">
                      <a16:creationId xmlns:a16="http://schemas.microsoft.com/office/drawing/2014/main" id="{D855230C-4FBA-BFDF-CC17-30BD17747906}"/>
                    </a:ext>
                  </a:extLst>
                </p:cNvPr>
                <p:cNvSpPr txBox="1"/>
                <p:nvPr/>
              </p:nvSpPr>
              <p:spPr>
                <a:xfrm>
                  <a:off x="7433412" y="4491625"/>
                  <a:ext cx="75655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latin typeface="Trebuchet MS" panose="020B0703020202090204" pitchFamily="34" charset="0"/>
                    </a:rPr>
                    <a:t>Tensor A</a:t>
                  </a:r>
                  <a:endParaRPr lang="zh-CN" altLang="en-US" sz="1200" dirty="0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103" name="文本框 472">
                <a:extLst>
                  <a:ext uri="{FF2B5EF4-FFF2-40B4-BE49-F238E27FC236}">
                    <a16:creationId xmlns:a16="http://schemas.microsoft.com/office/drawing/2014/main" id="{1FB146C4-7E75-A1D0-43F1-2919391DEEEB}"/>
                  </a:ext>
                </a:extLst>
              </p:cNvPr>
              <p:cNvSpPr txBox="1"/>
              <p:nvPr/>
            </p:nvSpPr>
            <p:spPr>
              <a:xfrm>
                <a:off x="7143057" y="3074340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5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Core 0</a:t>
                </a:r>
                <a:endParaRPr lang="zh-CN" altLang="en-US" sz="1400" dirty="0">
                  <a:solidFill>
                    <a:schemeClr val="accent5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104" name="文本框 472">
                <a:extLst>
                  <a:ext uri="{FF2B5EF4-FFF2-40B4-BE49-F238E27FC236}">
                    <a16:creationId xmlns:a16="http://schemas.microsoft.com/office/drawing/2014/main" id="{E7D18CE9-A3FC-776B-A674-8746E5C2244D}"/>
                  </a:ext>
                </a:extLst>
              </p:cNvPr>
              <p:cNvSpPr txBox="1"/>
              <p:nvPr/>
            </p:nvSpPr>
            <p:spPr>
              <a:xfrm>
                <a:off x="8104358" y="3074339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5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Core 1</a:t>
                </a:r>
                <a:endParaRPr lang="zh-CN" altLang="en-US" sz="1400" dirty="0">
                  <a:solidFill>
                    <a:schemeClr val="accent5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101" name="文本框 7">
              <a:extLst>
                <a:ext uri="{FF2B5EF4-FFF2-40B4-BE49-F238E27FC236}">
                  <a16:creationId xmlns:a16="http://schemas.microsoft.com/office/drawing/2014/main" id="{39920355-F008-7DF9-0421-A7D1AEFC7360}"/>
                </a:ext>
              </a:extLst>
            </p:cNvPr>
            <p:cNvSpPr txBox="1"/>
            <p:nvPr/>
          </p:nvSpPr>
          <p:spPr>
            <a:xfrm>
              <a:off x="8954205" y="3744811"/>
              <a:ext cx="27453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zh-CN" dirty="0">
                  <a:latin typeface="Trebuchet MS" panose="020B0703020202090204" pitchFamily="34" charset="0"/>
                </a:rPr>
                <a:t>…</a:t>
              </a:r>
              <a:endParaRPr lang="zh-CN" altLang="en-US" dirty="0">
                <a:solidFill>
                  <a:schemeClr val="accent4"/>
                </a:solidFill>
                <a:latin typeface="Trebuchet MS" panose="020B0703020202090204" pitchFamily="34" charset="0"/>
              </a:endParaRPr>
            </a:p>
          </p:txBody>
        </p:sp>
      </p:grp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84F49941-5823-0000-0F5A-B50D91DB258A}"/>
              </a:ext>
            </a:extLst>
          </p:cNvPr>
          <p:cNvCxnSpPr>
            <a:cxnSpLocks/>
            <a:endCxn id="41" idx="1"/>
          </p:cNvCxnSpPr>
          <p:nvPr/>
        </p:nvCxnSpPr>
        <p:spPr>
          <a:xfrm>
            <a:off x="6321933" y="2694237"/>
            <a:ext cx="775478" cy="0"/>
          </a:xfrm>
          <a:prstGeom prst="straightConnector1">
            <a:avLst/>
          </a:prstGeom>
          <a:ln w="28575">
            <a:solidFill>
              <a:schemeClr val="accent3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297E3532-5CE2-666F-B246-749684378A3B}"/>
              </a:ext>
            </a:extLst>
          </p:cNvPr>
          <p:cNvCxnSpPr>
            <a:cxnSpLocks/>
          </p:cNvCxnSpPr>
          <p:nvPr/>
        </p:nvCxnSpPr>
        <p:spPr>
          <a:xfrm>
            <a:off x="6312968" y="4173412"/>
            <a:ext cx="775478" cy="0"/>
          </a:xfrm>
          <a:prstGeom prst="straightConnector1">
            <a:avLst/>
          </a:prstGeom>
          <a:ln w="28575">
            <a:solidFill>
              <a:schemeClr val="accent5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3">
            <a:extLst>
              <a:ext uri="{FF2B5EF4-FFF2-40B4-BE49-F238E27FC236}">
                <a16:creationId xmlns:a16="http://schemas.microsoft.com/office/drawing/2014/main" id="{08318DBC-2B4E-6051-66F8-B7D607157F61}"/>
              </a:ext>
            </a:extLst>
          </p:cNvPr>
          <p:cNvSpPr/>
          <p:nvPr/>
        </p:nvSpPr>
        <p:spPr>
          <a:xfrm>
            <a:off x="1273686" y="792475"/>
            <a:ext cx="9644628" cy="454049"/>
          </a:xfrm>
          <a:prstGeom prst="rect">
            <a:avLst/>
          </a:prstGeom>
          <a:solidFill>
            <a:schemeClr val="bg2"/>
          </a:solidFill>
          <a:ln w="3175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  <p:txBody>
          <a:bodyPr lIns="72000" rIns="72000" rtlCol="0" anchor="ctr"/>
          <a:lstStyle/>
          <a:p>
            <a:pPr algn="ctr"/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Data rearrangement and compute code optimization are </a:t>
            </a:r>
            <a:r>
              <a:rPr lang="en-GB" sz="2200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interdependent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A3E74AA-E877-C19B-94AF-575772E032E2}"/>
              </a:ext>
            </a:extLst>
          </p:cNvPr>
          <p:cNvGrpSpPr/>
          <p:nvPr/>
        </p:nvGrpSpPr>
        <p:grpSpPr>
          <a:xfrm>
            <a:off x="3506166" y="4965334"/>
            <a:ext cx="2891429" cy="1260230"/>
            <a:chOff x="3482509" y="2847077"/>
            <a:chExt cx="2891429" cy="1260230"/>
          </a:xfrm>
        </p:grpSpPr>
        <p:sp>
          <p:nvSpPr>
            <p:cNvPr id="16" name="Snip Single Corner of Rectangle 27">
              <a:extLst>
                <a:ext uri="{FF2B5EF4-FFF2-40B4-BE49-F238E27FC236}">
                  <a16:creationId xmlns:a16="http://schemas.microsoft.com/office/drawing/2014/main" id="{99E99CC3-4EB8-0CAF-6D34-797272861353}"/>
                </a:ext>
              </a:extLst>
            </p:cNvPr>
            <p:cNvSpPr/>
            <p:nvPr/>
          </p:nvSpPr>
          <p:spPr>
            <a:xfrm>
              <a:off x="3482509" y="2888788"/>
              <a:ext cx="2849118" cy="1218519"/>
            </a:xfrm>
            <a:prstGeom prst="snip1Rect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0" bIns="72000" rtlCol="0" anchor="ctr"/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def </a:t>
              </a:r>
              <a:r>
                <a:rPr lang="en-GB" sz="1600" dirty="0" err="1">
                  <a:solidFill>
                    <a:schemeClr val="tx1"/>
                  </a:solidFill>
                </a:rPr>
                <a:t>PIM_kernel</a:t>
              </a:r>
              <a:r>
                <a:rPr lang="en-GB" sz="1600" dirty="0">
                  <a:solidFill>
                    <a:schemeClr val="tx1"/>
                  </a:solidFill>
                </a:rPr>
                <a:t>:</a:t>
              </a:r>
            </a:p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  for </a:t>
              </a:r>
              <a:r>
                <a:rPr lang="en-GB" sz="1600" b="1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B" sz="1600" dirty="0">
                  <a:solidFill>
                    <a:schemeClr val="tx1"/>
                  </a:solidFill>
                </a:rPr>
                <a:t> in range(N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N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B" sz="1600" dirty="0">
                  <a:solidFill>
                    <a:schemeClr val="tx1"/>
                  </a:solidFill>
                </a:rPr>
                <a:t>):</a:t>
              </a: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 </a:t>
              </a:r>
              <a:r>
                <a:rPr lang="en-GB" sz="1600" b="1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 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M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</a:t>
              </a:r>
              <a:r>
                <a:rPr lang="en-GR" sz="1600" b="1" dirty="0">
                  <a:solidFill>
                    <a:schemeClr val="accent1">
                      <a:lumMod val="75000"/>
                    </a:schemeClr>
                  </a:solidFill>
                </a:rPr>
                <a:t> k </a:t>
              </a:r>
              <a:r>
                <a:rPr lang="en-GR" sz="1600" dirty="0">
                  <a:solidFill>
                    <a:schemeClr val="tx1"/>
                  </a:solidFill>
                </a:rPr>
                <a:t>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K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A[</a:t>
              </a:r>
              <a:r>
                <a:rPr lang="en-US" sz="1600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R" sz="1600" dirty="0">
                  <a:solidFill>
                    <a:schemeClr val="tx1"/>
                  </a:solidFill>
                </a:rPr>
                <a:t>][</a:t>
              </a:r>
              <a:r>
                <a:rPr lang="en-US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] = A[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i+1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j*2</a:t>
              </a:r>
              <a:r>
                <a:rPr lang="en-GB" sz="1600" dirty="0">
                  <a:solidFill>
                    <a:schemeClr val="tx1"/>
                  </a:solidFill>
                </a:rPr>
                <a:t>] + B[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k</a:t>
              </a:r>
              <a:r>
                <a:rPr lang="en-GB" sz="1600" dirty="0">
                  <a:solidFill>
                    <a:schemeClr val="tx1"/>
                  </a:solidFill>
                </a:rPr>
                <a:t>]</a:t>
              </a:r>
              <a:endParaRPr lang="en-GR" sz="1600" dirty="0">
                <a:solidFill>
                  <a:schemeClr val="tx1"/>
                </a:solidFill>
              </a:endParaRPr>
            </a:p>
          </p:txBody>
        </p:sp>
        <p:sp>
          <p:nvSpPr>
            <p:cNvPr id="40" name="文本框 472">
              <a:extLst>
                <a:ext uri="{FF2B5EF4-FFF2-40B4-BE49-F238E27FC236}">
                  <a16:creationId xmlns:a16="http://schemas.microsoft.com/office/drawing/2014/main" id="{992E0ED1-FC1C-6985-E5F7-0518E7159CB0}"/>
                </a:ext>
              </a:extLst>
            </p:cNvPr>
            <p:cNvSpPr txBox="1"/>
            <p:nvPr/>
          </p:nvSpPr>
          <p:spPr>
            <a:xfrm>
              <a:off x="5668296" y="2847077"/>
              <a:ext cx="7056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rPr>
                <a:t>Core 1</a:t>
              </a:r>
              <a:endParaRPr lang="zh-CN" altLang="en-US" sz="14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76F967B-FD41-E81B-5D8B-90BFD30A7DEA}"/>
              </a:ext>
            </a:extLst>
          </p:cNvPr>
          <p:cNvGrpSpPr/>
          <p:nvPr/>
        </p:nvGrpSpPr>
        <p:grpSpPr>
          <a:xfrm>
            <a:off x="3426328" y="5206100"/>
            <a:ext cx="2874440" cy="1246053"/>
            <a:chOff x="3402671" y="3087843"/>
            <a:chExt cx="2874440" cy="1246053"/>
          </a:xfrm>
        </p:grpSpPr>
        <p:sp>
          <p:nvSpPr>
            <p:cNvPr id="48" name="Snip Single Corner of Rectangle 27">
              <a:extLst>
                <a:ext uri="{FF2B5EF4-FFF2-40B4-BE49-F238E27FC236}">
                  <a16:creationId xmlns:a16="http://schemas.microsoft.com/office/drawing/2014/main" id="{3EFD1809-10B9-1683-1A3E-164703216984}"/>
                </a:ext>
              </a:extLst>
            </p:cNvPr>
            <p:cNvSpPr/>
            <p:nvPr/>
          </p:nvSpPr>
          <p:spPr>
            <a:xfrm>
              <a:off x="3402671" y="3115377"/>
              <a:ext cx="2849118" cy="1218519"/>
            </a:xfrm>
            <a:prstGeom prst="snip1Rect">
              <a:avLst>
                <a:gd name="adj" fmla="val 0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tIns="36000" rIns="0" bIns="72000" rtlCol="0" anchor="ctr"/>
            <a:lstStyle/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def </a:t>
              </a:r>
              <a:r>
                <a:rPr lang="en-GB" sz="1600" dirty="0" err="1">
                  <a:solidFill>
                    <a:schemeClr val="tx1"/>
                  </a:solidFill>
                </a:rPr>
                <a:t>PIM_kernel</a:t>
              </a:r>
              <a:r>
                <a:rPr lang="en-GB" sz="1600" dirty="0">
                  <a:solidFill>
                    <a:schemeClr val="tx1"/>
                  </a:solidFill>
                </a:rPr>
                <a:t>:</a:t>
              </a:r>
            </a:p>
            <a:p>
              <a:pPr>
                <a:lnSpc>
                  <a:spcPct val="80000"/>
                </a:lnSpc>
              </a:pPr>
              <a:r>
                <a:rPr lang="en-GB" sz="1600" dirty="0">
                  <a:solidFill>
                    <a:schemeClr val="tx1"/>
                  </a:solidFill>
                </a:rPr>
                <a:t>  for </a:t>
              </a:r>
              <a:r>
                <a:rPr lang="en-GB" sz="1600" b="1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B" sz="1600" dirty="0">
                  <a:solidFill>
                    <a:schemeClr val="tx1"/>
                  </a:solidFill>
                </a:rPr>
                <a:t> in range(N’’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N’’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B" sz="1600" dirty="0">
                  <a:solidFill>
                    <a:schemeClr val="tx1"/>
                  </a:solidFill>
                </a:rPr>
                <a:t>):</a:t>
              </a: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 </a:t>
              </a:r>
              <a:r>
                <a:rPr lang="en-GB" sz="1600" b="1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 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M’’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M’’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for</a:t>
              </a:r>
              <a:r>
                <a:rPr lang="en-GR" sz="1600" b="1" dirty="0">
                  <a:solidFill>
                    <a:schemeClr val="accent1">
                      <a:lumMod val="75000"/>
                    </a:schemeClr>
                  </a:solidFill>
                </a:rPr>
                <a:t> k </a:t>
              </a:r>
              <a:r>
                <a:rPr lang="en-GR" sz="1600" dirty="0">
                  <a:solidFill>
                    <a:schemeClr val="tx1"/>
                  </a:solidFill>
                </a:rPr>
                <a:t>in </a:t>
              </a:r>
              <a:r>
                <a:rPr lang="en-GR" sz="1600">
                  <a:solidFill>
                    <a:schemeClr val="tx1"/>
                  </a:solidFill>
                </a:rPr>
                <a:t>range(</a:t>
              </a:r>
              <a:r>
                <a:rPr lang="en-GB" sz="1600" dirty="0">
                  <a:solidFill>
                    <a:schemeClr val="tx1"/>
                  </a:solidFill>
                </a:rPr>
                <a:t>K’’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1</a:t>
              </a:r>
              <a:r>
                <a:rPr lang="en-GB" sz="1600" dirty="0">
                  <a:solidFill>
                    <a:schemeClr val="tx1"/>
                  </a:solidFill>
                </a:rPr>
                <a:t>, K’’</a:t>
              </a:r>
              <a:r>
                <a:rPr lang="en-GB" sz="1600" baseline="-25000" dirty="0">
                  <a:solidFill>
                    <a:schemeClr val="tx1"/>
                  </a:solidFill>
                </a:rPr>
                <a:t>2</a:t>
              </a:r>
              <a:r>
                <a:rPr lang="en-GR" sz="1600">
                  <a:solidFill>
                    <a:schemeClr val="tx1"/>
                  </a:solidFill>
                </a:rPr>
                <a:t>):</a:t>
              </a:r>
              <a:endParaRPr lang="en-GR" sz="1600" dirty="0">
                <a:solidFill>
                  <a:schemeClr val="tx1"/>
                </a:solidFill>
              </a:endParaRPr>
            </a:p>
            <a:p>
              <a:pPr>
                <a:lnSpc>
                  <a:spcPct val="80000"/>
                </a:lnSpc>
              </a:pPr>
              <a:r>
                <a:rPr lang="en-GR" sz="1600" dirty="0">
                  <a:solidFill>
                    <a:schemeClr val="tx1"/>
                  </a:solidFill>
                </a:rPr>
                <a:t>         </a:t>
              </a:r>
              <a:r>
                <a:rPr lang="en-US" sz="1600" dirty="0">
                  <a:solidFill>
                    <a:schemeClr val="tx1"/>
                  </a:solidFill>
                </a:rPr>
                <a:t>  </a:t>
              </a:r>
              <a:r>
                <a:rPr lang="en-GR" sz="1600" dirty="0">
                  <a:solidFill>
                    <a:schemeClr val="tx1"/>
                  </a:solidFill>
                </a:rPr>
                <a:t>A[</a:t>
              </a:r>
              <a:r>
                <a:rPr lang="en-US" sz="1600" dirty="0" err="1">
                  <a:solidFill>
                    <a:schemeClr val="accent1">
                      <a:lumMod val="75000"/>
                    </a:schemeClr>
                  </a:solidFill>
                </a:rPr>
                <a:t>i</a:t>
              </a:r>
              <a:r>
                <a:rPr lang="en-GR" sz="1600" dirty="0">
                  <a:solidFill>
                    <a:schemeClr val="tx1"/>
                  </a:solidFill>
                </a:rPr>
                <a:t>][</a:t>
              </a:r>
              <a:r>
                <a:rPr lang="en-US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R" sz="1600" dirty="0">
                  <a:solidFill>
                    <a:schemeClr val="tx1"/>
                  </a:solidFill>
                </a:rPr>
                <a:t>] = A[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i+1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j*2</a:t>
              </a:r>
              <a:r>
                <a:rPr lang="en-GB" sz="1600" dirty="0">
                  <a:solidFill>
                    <a:schemeClr val="tx1"/>
                  </a:solidFill>
                </a:rPr>
                <a:t>] + B[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j</a:t>
              </a:r>
              <a:r>
                <a:rPr lang="en-GB" sz="1600" dirty="0">
                  <a:solidFill>
                    <a:schemeClr val="tx1"/>
                  </a:solidFill>
                </a:rPr>
                <a:t>][</a:t>
              </a:r>
              <a:r>
                <a:rPr lang="en-GB" sz="1600" dirty="0">
                  <a:solidFill>
                    <a:schemeClr val="accent1">
                      <a:lumMod val="75000"/>
                    </a:schemeClr>
                  </a:solidFill>
                </a:rPr>
                <a:t>k</a:t>
              </a:r>
              <a:r>
                <a:rPr lang="en-GB" sz="1600" dirty="0">
                  <a:solidFill>
                    <a:schemeClr val="tx1"/>
                  </a:solidFill>
                </a:rPr>
                <a:t>]</a:t>
              </a:r>
              <a:endParaRPr lang="en-GR" sz="1600" dirty="0">
                <a:solidFill>
                  <a:schemeClr val="tx1"/>
                </a:solidFill>
              </a:endParaRPr>
            </a:p>
          </p:txBody>
        </p:sp>
        <p:sp>
          <p:nvSpPr>
            <p:cNvPr id="52" name="文本框 472">
              <a:extLst>
                <a:ext uri="{FF2B5EF4-FFF2-40B4-BE49-F238E27FC236}">
                  <a16:creationId xmlns:a16="http://schemas.microsoft.com/office/drawing/2014/main" id="{18340720-2662-8BAC-0C37-AF63D28D1406}"/>
                </a:ext>
              </a:extLst>
            </p:cNvPr>
            <p:cNvSpPr txBox="1"/>
            <p:nvPr/>
          </p:nvSpPr>
          <p:spPr>
            <a:xfrm>
              <a:off x="5571469" y="3087843"/>
              <a:ext cx="70564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1400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rPr>
                <a:t>Core 0</a:t>
              </a:r>
              <a:endParaRPr lang="zh-CN" altLang="en-US" sz="14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15B4ECED-5C1E-9595-2AE0-15C09C1111C7}"/>
              </a:ext>
            </a:extLst>
          </p:cNvPr>
          <p:cNvGrpSpPr/>
          <p:nvPr/>
        </p:nvGrpSpPr>
        <p:grpSpPr>
          <a:xfrm>
            <a:off x="7088446" y="4895929"/>
            <a:ext cx="2131332" cy="1694285"/>
            <a:chOff x="7097411" y="2400861"/>
            <a:chExt cx="2131332" cy="1694285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E3D9837D-1C47-8803-A712-1F574497F609}"/>
                </a:ext>
              </a:extLst>
            </p:cNvPr>
            <p:cNvGrpSpPr/>
            <p:nvPr/>
          </p:nvGrpSpPr>
          <p:grpSpPr>
            <a:xfrm>
              <a:off x="7097411" y="2400861"/>
              <a:ext cx="1988311" cy="1694285"/>
              <a:chOff x="6821689" y="3074339"/>
              <a:chExt cx="1988311" cy="1694285"/>
            </a:xfrm>
          </p:grpSpPr>
          <p:grpSp>
            <p:nvGrpSpPr>
              <p:cNvPr id="68" name="Group 67">
                <a:extLst>
                  <a:ext uri="{FF2B5EF4-FFF2-40B4-BE49-F238E27FC236}">
                    <a16:creationId xmlns:a16="http://schemas.microsoft.com/office/drawing/2014/main" id="{60DF0177-5AA7-CE89-3A9E-BA5FBB1EDA7C}"/>
                  </a:ext>
                </a:extLst>
              </p:cNvPr>
              <p:cNvGrpSpPr/>
              <p:nvPr/>
            </p:nvGrpSpPr>
            <p:grpSpPr>
              <a:xfrm>
                <a:off x="6821689" y="3297493"/>
                <a:ext cx="1980000" cy="1471131"/>
                <a:chOff x="6821689" y="3297493"/>
                <a:chExt cx="1980000" cy="1471131"/>
              </a:xfrm>
            </p:grpSpPr>
            <p:grpSp>
              <p:nvGrpSpPr>
                <p:cNvPr id="149" name="Group 148">
                  <a:extLst>
                    <a:ext uri="{FF2B5EF4-FFF2-40B4-BE49-F238E27FC236}">
                      <a16:creationId xmlns:a16="http://schemas.microsoft.com/office/drawing/2014/main" id="{1E285658-9376-4374-04FF-6F1B7A0B2AB2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821689" y="3297493"/>
                  <a:ext cx="1980000" cy="1244793"/>
                  <a:chOff x="6166210" y="3377134"/>
                  <a:chExt cx="3068118" cy="1928865"/>
                </a:xfrm>
              </p:grpSpPr>
              <p:grpSp>
                <p:nvGrpSpPr>
                  <p:cNvPr id="153" name="Group 152">
                    <a:extLst>
                      <a:ext uri="{FF2B5EF4-FFF2-40B4-BE49-F238E27FC236}">
                        <a16:creationId xmlns:a16="http://schemas.microsoft.com/office/drawing/2014/main" id="{34B1F30F-2386-122E-04C5-E42EA22C033B}"/>
                      </a:ext>
                    </a:extLst>
                  </p:cNvPr>
                  <p:cNvGrpSpPr/>
                  <p:nvPr/>
                </p:nvGrpSpPr>
                <p:grpSpPr>
                  <a:xfrm>
                    <a:off x="6166210" y="3388425"/>
                    <a:ext cx="3068118" cy="1917574"/>
                    <a:chOff x="6166210" y="3388425"/>
                    <a:chExt cx="3068118" cy="1917574"/>
                  </a:xfrm>
                </p:grpSpPr>
                <p:sp>
                  <p:nvSpPr>
                    <p:cNvPr id="155" name="Rectangle 196">
                      <a:extLst>
                        <a:ext uri="{FF2B5EF4-FFF2-40B4-BE49-F238E27FC236}">
                          <a16:creationId xmlns:a16="http://schemas.microsoft.com/office/drawing/2014/main" id="{2F891C6C-02C4-F3DE-3080-52B7E1D4067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6" name="Rectangle 196">
                      <a:extLst>
                        <a:ext uri="{FF2B5EF4-FFF2-40B4-BE49-F238E27FC236}">
                          <a16:creationId xmlns:a16="http://schemas.microsoft.com/office/drawing/2014/main" id="{7988F688-8292-AA7F-4C7C-AA62A63A174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7" name="Rectangle 196">
                      <a:extLst>
                        <a:ext uri="{FF2B5EF4-FFF2-40B4-BE49-F238E27FC236}">
                          <a16:creationId xmlns:a16="http://schemas.microsoft.com/office/drawing/2014/main" id="{318B1A9C-3B57-2C5E-83E7-5CE84A41CE7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8" name="Rectangle 196">
                      <a:extLst>
                        <a:ext uri="{FF2B5EF4-FFF2-40B4-BE49-F238E27FC236}">
                          <a16:creationId xmlns:a16="http://schemas.microsoft.com/office/drawing/2014/main" id="{572C7076-9DD0-6F15-1045-37A83427F52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59" name="Rectangle 196">
                      <a:extLst>
                        <a:ext uri="{FF2B5EF4-FFF2-40B4-BE49-F238E27FC236}">
                          <a16:creationId xmlns:a16="http://schemas.microsoft.com/office/drawing/2014/main" id="{BF0AFE99-7355-5D9E-2785-4B9AB07D801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0" name="Rectangle 196">
                      <a:extLst>
                        <a:ext uri="{FF2B5EF4-FFF2-40B4-BE49-F238E27FC236}">
                          <a16:creationId xmlns:a16="http://schemas.microsoft.com/office/drawing/2014/main" id="{544CCF7C-8EA1-9D5F-A675-2340B33191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1" name="Rectangle 196">
                      <a:extLst>
                        <a:ext uri="{FF2B5EF4-FFF2-40B4-BE49-F238E27FC236}">
                          <a16:creationId xmlns:a16="http://schemas.microsoft.com/office/drawing/2014/main" id="{E730F6F9-0FFD-18EA-DC74-8B6D2F6294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2" name="Rectangle 196">
                      <a:extLst>
                        <a:ext uri="{FF2B5EF4-FFF2-40B4-BE49-F238E27FC236}">
                          <a16:creationId xmlns:a16="http://schemas.microsoft.com/office/drawing/2014/main" id="{FC9D8BCF-9899-6269-C6CE-790DB2FFA4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3" name="Rectangle 196">
                      <a:extLst>
                        <a:ext uri="{FF2B5EF4-FFF2-40B4-BE49-F238E27FC236}">
                          <a16:creationId xmlns:a16="http://schemas.microsoft.com/office/drawing/2014/main" id="{7F9D9658-7AF8-07DC-815A-60738158A91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4" name="Rectangle 196">
                      <a:extLst>
                        <a:ext uri="{FF2B5EF4-FFF2-40B4-BE49-F238E27FC236}">
                          <a16:creationId xmlns:a16="http://schemas.microsoft.com/office/drawing/2014/main" id="{27FC2BA9-E587-F25A-6C0F-B2A1B489EE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5" name="Rectangle 196">
                      <a:extLst>
                        <a:ext uri="{FF2B5EF4-FFF2-40B4-BE49-F238E27FC236}">
                          <a16:creationId xmlns:a16="http://schemas.microsoft.com/office/drawing/2014/main" id="{71165E22-9A06-B19A-0FF2-4CA2B2A02D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6" name="Rectangle 196">
                      <a:extLst>
                        <a:ext uri="{FF2B5EF4-FFF2-40B4-BE49-F238E27FC236}">
                          <a16:creationId xmlns:a16="http://schemas.microsoft.com/office/drawing/2014/main" id="{BC47F14F-7DB1-1C58-1249-64AADFE92B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7" name="Rectangle 196">
                      <a:extLst>
                        <a:ext uri="{FF2B5EF4-FFF2-40B4-BE49-F238E27FC236}">
                          <a16:creationId xmlns:a16="http://schemas.microsoft.com/office/drawing/2014/main" id="{D43B0977-087E-B569-FCB2-15A9972776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8" name="Rectangle 196">
                      <a:extLst>
                        <a:ext uri="{FF2B5EF4-FFF2-40B4-BE49-F238E27FC236}">
                          <a16:creationId xmlns:a16="http://schemas.microsoft.com/office/drawing/2014/main" id="{E49EAA31-6B01-EF29-6BF9-E5DAC17A4FA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9" name="Rectangle 196">
                      <a:extLst>
                        <a:ext uri="{FF2B5EF4-FFF2-40B4-BE49-F238E27FC236}">
                          <a16:creationId xmlns:a16="http://schemas.microsoft.com/office/drawing/2014/main" id="{4EEFD787-58FB-355A-9C8E-4AC94474566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3388425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0" name="Rectangle 196">
                      <a:extLst>
                        <a:ext uri="{FF2B5EF4-FFF2-40B4-BE49-F238E27FC236}">
                          <a16:creationId xmlns:a16="http://schemas.microsoft.com/office/drawing/2014/main" id="{14E1B86D-1605-5003-D441-EF8B68F6A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3771940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1" name="Rectangle 196">
                      <a:extLst>
                        <a:ext uri="{FF2B5EF4-FFF2-40B4-BE49-F238E27FC236}">
                          <a16:creationId xmlns:a16="http://schemas.microsoft.com/office/drawing/2014/main" id="{F2FBC299-D8B1-A7CE-0C08-FB29993B44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2" name="Rectangle 196">
                      <a:extLst>
                        <a:ext uri="{FF2B5EF4-FFF2-40B4-BE49-F238E27FC236}">
                          <a16:creationId xmlns:a16="http://schemas.microsoft.com/office/drawing/2014/main" id="{F17D8612-D359-868D-6BCF-7E2A1E9E484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3" name="Rectangle 196">
                      <a:extLst>
                        <a:ext uri="{FF2B5EF4-FFF2-40B4-BE49-F238E27FC236}">
                          <a16:creationId xmlns:a16="http://schemas.microsoft.com/office/drawing/2014/main" id="{2F31655B-A97E-5006-7BC3-80476B2746D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66210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4" name="Rectangle 196">
                      <a:extLst>
                        <a:ext uri="{FF2B5EF4-FFF2-40B4-BE49-F238E27FC236}">
                          <a16:creationId xmlns:a16="http://schemas.microsoft.com/office/drawing/2014/main" id="{1297FECD-02B2-4FAC-C7F1-FF6271BBED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5" name="Rectangle 196">
                      <a:extLst>
                        <a:ext uri="{FF2B5EF4-FFF2-40B4-BE49-F238E27FC236}">
                          <a16:creationId xmlns:a16="http://schemas.microsoft.com/office/drawing/2014/main" id="{1B9B0200-8B29-D6AD-9939-1D18D8751EE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6" name="Rectangle 196">
                      <a:extLst>
                        <a:ext uri="{FF2B5EF4-FFF2-40B4-BE49-F238E27FC236}">
                          <a16:creationId xmlns:a16="http://schemas.microsoft.com/office/drawing/2014/main" id="{E98590F8-9B02-3981-7FF1-2A61C530A7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49725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7" name="Rectangle 196">
                      <a:extLst>
                        <a:ext uri="{FF2B5EF4-FFF2-40B4-BE49-F238E27FC236}">
                          <a16:creationId xmlns:a16="http://schemas.microsoft.com/office/drawing/2014/main" id="{8A3BF303-7254-E7C1-4AC5-E5F3B22E48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8" name="Rectangle 196">
                      <a:extLst>
                        <a:ext uri="{FF2B5EF4-FFF2-40B4-BE49-F238E27FC236}">
                          <a16:creationId xmlns:a16="http://schemas.microsoft.com/office/drawing/2014/main" id="{6F91556F-D289-9244-708C-51747DC4D0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9" name="Rectangle 196">
                      <a:extLst>
                        <a:ext uri="{FF2B5EF4-FFF2-40B4-BE49-F238E27FC236}">
                          <a16:creationId xmlns:a16="http://schemas.microsoft.com/office/drawing/2014/main" id="{438E03D1-22B8-BE00-F122-682EA93B9E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933239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0" name="Rectangle 196">
                      <a:extLst>
                        <a:ext uri="{FF2B5EF4-FFF2-40B4-BE49-F238E27FC236}">
                          <a16:creationId xmlns:a16="http://schemas.microsoft.com/office/drawing/2014/main" id="{D0B2618A-75BD-EA84-2369-C51B4DDBC8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1" name="Rectangle 196">
                      <a:extLst>
                        <a:ext uri="{FF2B5EF4-FFF2-40B4-BE49-F238E27FC236}">
                          <a16:creationId xmlns:a16="http://schemas.microsoft.com/office/drawing/2014/main" id="{78CFD01D-FD91-FA11-9BA3-46EB792B03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2" name="Rectangle 196">
                      <a:extLst>
                        <a:ext uri="{FF2B5EF4-FFF2-40B4-BE49-F238E27FC236}">
                          <a16:creationId xmlns:a16="http://schemas.microsoft.com/office/drawing/2014/main" id="{464D1A46-F53F-3A33-9BFF-05FEE207CE4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6754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20000"/>
                        <a:lumOff val="8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3" name="Rectangle 196">
                      <a:extLst>
                        <a:ext uri="{FF2B5EF4-FFF2-40B4-BE49-F238E27FC236}">
                          <a16:creationId xmlns:a16="http://schemas.microsoft.com/office/drawing/2014/main" id="{88E90D76-FD71-7053-CAB0-C1BF1CB3420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4" name="Rectangle 196">
                      <a:extLst>
                        <a:ext uri="{FF2B5EF4-FFF2-40B4-BE49-F238E27FC236}">
                          <a16:creationId xmlns:a16="http://schemas.microsoft.com/office/drawing/2014/main" id="{9D2E8EB9-E073-FE21-06B2-1F7FF69B5F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5" name="Rectangle 196">
                      <a:extLst>
                        <a:ext uri="{FF2B5EF4-FFF2-40B4-BE49-F238E27FC236}">
                          <a16:creationId xmlns:a16="http://schemas.microsoft.com/office/drawing/2014/main" id="{BB598BFF-E204-DFF9-C2DF-A7416E57CB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00269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6" name="Rectangle 196">
                      <a:extLst>
                        <a:ext uri="{FF2B5EF4-FFF2-40B4-BE49-F238E27FC236}">
                          <a16:creationId xmlns:a16="http://schemas.microsoft.com/office/drawing/2014/main" id="{3A168CD4-5068-DACD-E336-4FE44622DFB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7" name="Rectangle 196">
                      <a:extLst>
                        <a:ext uri="{FF2B5EF4-FFF2-40B4-BE49-F238E27FC236}">
                          <a16:creationId xmlns:a16="http://schemas.microsoft.com/office/drawing/2014/main" id="{E554674E-8830-2E6A-257F-0962DC40106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8" name="Rectangle 196">
                      <a:extLst>
                        <a:ext uri="{FF2B5EF4-FFF2-40B4-BE49-F238E27FC236}">
                          <a16:creationId xmlns:a16="http://schemas.microsoft.com/office/drawing/2014/main" id="{84CB30EA-B304-816E-EA47-B7BE7038A17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83784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9" name="Rectangle 196">
                      <a:extLst>
                        <a:ext uri="{FF2B5EF4-FFF2-40B4-BE49-F238E27FC236}">
                          <a16:creationId xmlns:a16="http://schemas.microsoft.com/office/drawing/2014/main" id="{4ABB3C9B-1F74-F575-AD49-20E1207448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0" name="Rectangle 196">
                      <a:extLst>
                        <a:ext uri="{FF2B5EF4-FFF2-40B4-BE49-F238E27FC236}">
                          <a16:creationId xmlns:a16="http://schemas.microsoft.com/office/drawing/2014/main" id="{40633849-6731-C2E2-FE2E-043462AAA96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1" name="Rectangle 196">
                      <a:extLst>
                        <a:ext uri="{FF2B5EF4-FFF2-40B4-BE49-F238E27FC236}">
                          <a16:creationId xmlns:a16="http://schemas.microsoft.com/office/drawing/2014/main" id="{4EF81BFD-7211-21E1-E8D1-E8D1D81BD1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467298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2" name="Rectangle 196">
                      <a:extLst>
                        <a:ext uri="{FF2B5EF4-FFF2-40B4-BE49-F238E27FC236}">
                          <a16:creationId xmlns:a16="http://schemas.microsoft.com/office/drawing/2014/main" id="{D3CC3B6B-E727-79CA-D21D-20D4793FEE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92248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3" name="Rectangle 196">
                      <a:extLst>
                        <a:ext uri="{FF2B5EF4-FFF2-40B4-BE49-F238E27FC236}">
                          <a16:creationId xmlns:a16="http://schemas.microsoft.com/office/drawing/2014/main" id="{2E8DB2E7-9E27-6E75-DAF7-507BECE8C1E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155454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4" name="Rectangle 196">
                      <a:extLst>
                        <a:ext uri="{FF2B5EF4-FFF2-40B4-BE49-F238E27FC236}">
                          <a16:creationId xmlns:a16="http://schemas.microsoft.com/office/drawing/2014/main" id="{093E685A-7354-0784-050A-520E0020895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50813" y="4538969"/>
                      <a:ext cx="383515" cy="383515"/>
                    </a:xfrm>
                    <a:prstGeom prst="rect">
                      <a:avLst/>
                    </a:prstGeom>
                    <a:solidFill>
                      <a:schemeClr val="accent4">
                        <a:lumMod val="40000"/>
                        <a:lumOff val="60000"/>
                      </a:schemeClr>
                    </a:solidFill>
                    <a:ln>
                      <a:solidFill>
                        <a:schemeClr val="tx2">
                          <a:lumMod val="75000"/>
                          <a:lumOff val="25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cxnSp>
                <p:nvCxnSpPr>
                  <p:cNvPr id="154" name="Straight Connector 205">
                    <a:extLst>
                      <a:ext uri="{FF2B5EF4-FFF2-40B4-BE49-F238E27FC236}">
                        <a16:creationId xmlns:a16="http://schemas.microsoft.com/office/drawing/2014/main" id="{DE93655F-EB91-4F0D-0DAF-74BE77D2196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7686379" y="3377134"/>
                    <a:ext cx="3397" cy="1896645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  <a:prstDash val="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151" name="文本框 482">
                  <a:extLst>
                    <a:ext uri="{FF2B5EF4-FFF2-40B4-BE49-F238E27FC236}">
                      <a16:creationId xmlns:a16="http://schemas.microsoft.com/office/drawing/2014/main" id="{9AAF6CCB-5433-C2A9-E381-E29FD84C15DF}"/>
                    </a:ext>
                  </a:extLst>
                </p:cNvPr>
                <p:cNvSpPr txBox="1"/>
                <p:nvPr/>
              </p:nvSpPr>
              <p:spPr>
                <a:xfrm>
                  <a:off x="7433412" y="4491625"/>
                  <a:ext cx="75655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200" dirty="0">
                      <a:latin typeface="Trebuchet MS" panose="020B0703020202090204" pitchFamily="34" charset="0"/>
                    </a:rPr>
                    <a:t>Tensor A</a:t>
                  </a:r>
                  <a:endParaRPr lang="zh-CN" altLang="en-US" sz="1200" dirty="0"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72" name="文本框 472">
                <a:extLst>
                  <a:ext uri="{FF2B5EF4-FFF2-40B4-BE49-F238E27FC236}">
                    <a16:creationId xmlns:a16="http://schemas.microsoft.com/office/drawing/2014/main" id="{EF084A5F-DD0E-7AD3-182A-79A8C3A9FE92}"/>
                  </a:ext>
                </a:extLst>
              </p:cNvPr>
              <p:cNvSpPr txBox="1"/>
              <p:nvPr/>
            </p:nvSpPr>
            <p:spPr>
              <a:xfrm>
                <a:off x="7143057" y="3074340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4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Core 0</a:t>
                </a:r>
                <a:endParaRPr lang="zh-CN" altLang="en-US" sz="1400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73" name="文本框 472">
                <a:extLst>
                  <a:ext uri="{FF2B5EF4-FFF2-40B4-BE49-F238E27FC236}">
                    <a16:creationId xmlns:a16="http://schemas.microsoft.com/office/drawing/2014/main" id="{F2E4E28B-DAF6-59A1-2998-C4246519D3C8}"/>
                  </a:ext>
                </a:extLst>
              </p:cNvPr>
              <p:cNvSpPr txBox="1"/>
              <p:nvPr/>
            </p:nvSpPr>
            <p:spPr>
              <a:xfrm>
                <a:off x="8104358" y="3074339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4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Core 1</a:t>
                </a:r>
                <a:endParaRPr lang="zh-CN" altLang="en-US" sz="1400" dirty="0">
                  <a:solidFill>
                    <a:schemeClr val="accent4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64" name="文本框 7">
              <a:extLst>
                <a:ext uri="{FF2B5EF4-FFF2-40B4-BE49-F238E27FC236}">
                  <a16:creationId xmlns:a16="http://schemas.microsoft.com/office/drawing/2014/main" id="{DDDCB548-AD92-430D-BA35-6260352DBC9B}"/>
                </a:ext>
              </a:extLst>
            </p:cNvPr>
            <p:cNvSpPr txBox="1"/>
            <p:nvPr/>
          </p:nvSpPr>
          <p:spPr>
            <a:xfrm>
              <a:off x="8954205" y="3744811"/>
              <a:ext cx="274538" cy="31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zh-CN" dirty="0">
                  <a:latin typeface="Trebuchet MS" panose="020B0703020202090204" pitchFamily="34" charset="0"/>
                </a:rPr>
                <a:t>…</a:t>
              </a:r>
              <a:endParaRPr lang="zh-CN" altLang="en-US" dirty="0">
                <a:solidFill>
                  <a:schemeClr val="accent4"/>
                </a:solidFill>
                <a:latin typeface="Trebuchet MS" panose="020B0703020202090204" pitchFamily="34" charset="0"/>
              </a:endParaRPr>
            </a:p>
          </p:txBody>
        </p:sp>
      </p:grpSp>
      <p:cxnSp>
        <p:nvCxnSpPr>
          <p:cNvPr id="195" name="Straight Arrow Connector 194">
            <a:extLst>
              <a:ext uri="{FF2B5EF4-FFF2-40B4-BE49-F238E27FC236}">
                <a16:creationId xmlns:a16="http://schemas.microsoft.com/office/drawing/2014/main" id="{50D91FBB-D78A-1ED8-CDA6-23FCCB050C53}"/>
              </a:ext>
            </a:extLst>
          </p:cNvPr>
          <p:cNvCxnSpPr>
            <a:cxnSpLocks/>
          </p:cNvCxnSpPr>
          <p:nvPr/>
        </p:nvCxnSpPr>
        <p:spPr>
          <a:xfrm>
            <a:off x="6296611" y="5731083"/>
            <a:ext cx="775478" cy="0"/>
          </a:xfrm>
          <a:prstGeom prst="straightConnector1">
            <a:avLst/>
          </a:prstGeom>
          <a:ln w="28575">
            <a:solidFill>
              <a:schemeClr val="accent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文本框 7">
            <a:extLst>
              <a:ext uri="{FF2B5EF4-FFF2-40B4-BE49-F238E27FC236}">
                <a16:creationId xmlns:a16="http://schemas.microsoft.com/office/drawing/2014/main" id="{C2994F40-3279-CEAF-1F42-D491CC726D70}"/>
              </a:ext>
            </a:extLst>
          </p:cNvPr>
          <p:cNvSpPr txBox="1"/>
          <p:nvPr/>
        </p:nvSpPr>
        <p:spPr>
          <a:xfrm>
            <a:off x="234393" y="5287827"/>
            <a:ext cx="28490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dirty="0">
                <a:latin typeface="Trebuchet MS" panose="020B0703020202090204" pitchFamily="34" charset="0"/>
              </a:rPr>
              <a:t>generates and </a:t>
            </a:r>
            <a:r>
              <a:rPr lang="en-US" altLang="zh-CN" b="1" dirty="0">
                <a:solidFill>
                  <a:schemeClr val="accent4"/>
                </a:solidFill>
                <a:latin typeface="Trebuchet MS" panose="020B0703020202090204" pitchFamily="34" charset="0"/>
              </a:rPr>
              <a:t>optimizes</a:t>
            </a:r>
            <a:r>
              <a:rPr lang="en-US" altLang="zh-CN" dirty="0">
                <a:latin typeface="Trebuchet MS" panose="020B0703020202090204" pitchFamily="34" charset="0"/>
              </a:rPr>
              <a:t> </a:t>
            </a:r>
            <a:r>
              <a:rPr lang="en-US" altLang="zh-CN" b="1" i="1" dirty="0">
                <a:solidFill>
                  <a:schemeClr val="accent4"/>
                </a:solidFill>
                <a:latin typeface="Trebuchet MS" panose="020B0703020202090204" pitchFamily="34" charset="0"/>
              </a:rPr>
              <a:t>combinations</a:t>
            </a:r>
            <a:r>
              <a:rPr lang="en-US" altLang="zh-CN" dirty="0">
                <a:latin typeface="Trebuchet MS" panose="020B0703020202090204" pitchFamily="34" charset="0"/>
              </a:rPr>
              <a:t> of compute-loop and data partition strategies for all </a:t>
            </a:r>
            <a:r>
              <a:rPr lang="en-US" altLang="zh-CN" dirty="0">
                <a:solidFill>
                  <a:schemeClr val="accent4"/>
                </a:solidFill>
                <a:latin typeface="Trebuchet MS" panose="020B0703020202090204" pitchFamily="34" charset="0"/>
              </a:rPr>
              <a:t>steps</a:t>
            </a:r>
            <a:endParaRPr lang="zh-CN" altLang="en-US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826B7795-5DC5-905D-DD15-59DC6AE57BEE}"/>
              </a:ext>
            </a:extLst>
          </p:cNvPr>
          <p:cNvGrpSpPr/>
          <p:nvPr/>
        </p:nvGrpSpPr>
        <p:grpSpPr>
          <a:xfrm>
            <a:off x="2013615" y="6196719"/>
            <a:ext cx="849250" cy="251266"/>
            <a:chOff x="8713124" y="6443164"/>
            <a:chExt cx="849250" cy="251266"/>
          </a:xfrm>
        </p:grpSpPr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7EA381D0-5FCA-F0D0-C204-B2A7001F127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011749" y="6443164"/>
              <a:ext cx="252000" cy="251266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R" b="1" dirty="0">
                  <a:latin typeface="Trebuchet MS" panose="020B0703020202090204" pitchFamily="34" charset="0"/>
                </a:rPr>
                <a:t>2</a:t>
              </a:r>
            </a:p>
          </p:txBody>
        </p:sp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36670668-658A-FB05-ED7E-2B698BAB21DD}"/>
                </a:ext>
              </a:extLst>
            </p:cNvPr>
            <p:cNvGrpSpPr/>
            <p:nvPr/>
          </p:nvGrpSpPr>
          <p:grpSpPr>
            <a:xfrm>
              <a:off x="8713124" y="6443164"/>
              <a:ext cx="849250" cy="251266"/>
              <a:chOff x="7184818" y="6768620"/>
              <a:chExt cx="849250" cy="251266"/>
            </a:xfrm>
          </p:grpSpPr>
          <p:sp>
            <p:nvSpPr>
              <p:cNvPr id="199" name="Oval 198">
                <a:extLst>
                  <a:ext uri="{FF2B5EF4-FFF2-40B4-BE49-F238E27FC236}">
                    <a16:creationId xmlns:a16="http://schemas.microsoft.com/office/drawing/2014/main" id="{BF9488FF-C26C-A4A2-8024-488ED3ED643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184818" y="6768620"/>
                <a:ext cx="252000" cy="251266"/>
              </a:xfrm>
              <a:prstGeom prst="ellipse">
                <a:avLst/>
              </a:prstGeom>
              <a:solidFill>
                <a:srgbClr val="FF40FF"/>
              </a:solidFill>
              <a:ln>
                <a:solidFill>
                  <a:srgbClr val="FF40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latin typeface="Trebuchet MS" panose="020B0703020202090204" pitchFamily="34" charset="0"/>
                  </a:rPr>
                  <a:t>1</a:t>
                </a:r>
                <a:endParaRPr lang="en-GR" b="1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00" name="Oval 199">
                <a:extLst>
                  <a:ext uri="{FF2B5EF4-FFF2-40B4-BE49-F238E27FC236}">
                    <a16:creationId xmlns:a16="http://schemas.microsoft.com/office/drawing/2014/main" id="{944A8F29-DD7C-4257-0324-EE9FD490D0F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782068" y="6768620"/>
                <a:ext cx="252000" cy="251266"/>
              </a:xfrm>
              <a:prstGeom prst="ellipse">
                <a:avLst/>
              </a:prstGeom>
              <a:solidFill>
                <a:srgbClr val="0431FF"/>
              </a:solidFill>
              <a:ln>
                <a:solidFill>
                  <a:srgbClr val="0431FF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latin typeface="Trebuchet MS" panose="020B0703020202090204" pitchFamily="34" charset="0"/>
                  </a:rPr>
                  <a:t>3</a:t>
                </a:r>
                <a:endParaRPr lang="en-GR" b="1" dirty="0">
                  <a:latin typeface="Trebuchet MS" panose="020B0703020202090204" pitchFamily="34" charset="0"/>
                </a:endParaRPr>
              </a:p>
            </p:txBody>
          </p:sp>
        </p:grpSp>
      </p:grpSp>
      <p:cxnSp>
        <p:nvCxnSpPr>
          <p:cNvPr id="203" name="Straight Arrow Connector 202">
            <a:extLst>
              <a:ext uri="{FF2B5EF4-FFF2-40B4-BE49-F238E27FC236}">
                <a16:creationId xmlns:a16="http://schemas.microsoft.com/office/drawing/2014/main" id="{E77698E0-2D89-D188-A4E4-8FB143690898}"/>
              </a:ext>
            </a:extLst>
          </p:cNvPr>
          <p:cNvCxnSpPr>
            <a:cxnSpLocks/>
          </p:cNvCxnSpPr>
          <p:nvPr/>
        </p:nvCxnSpPr>
        <p:spPr>
          <a:xfrm flipH="1" flipV="1">
            <a:off x="2711492" y="4833805"/>
            <a:ext cx="735355" cy="349084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TextBox 203">
            <a:extLst>
              <a:ext uri="{FF2B5EF4-FFF2-40B4-BE49-F238E27FC236}">
                <a16:creationId xmlns:a16="http://schemas.microsoft.com/office/drawing/2014/main" id="{C07F16A6-FD8E-5894-0807-3E036C79464D}"/>
              </a:ext>
            </a:extLst>
          </p:cNvPr>
          <p:cNvSpPr txBox="1"/>
          <p:nvPr/>
        </p:nvSpPr>
        <p:spPr>
          <a:xfrm>
            <a:off x="1318746" y="4722190"/>
            <a:ext cx="1800377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less efficient compute strategy </a:t>
            </a:r>
            <a:endParaRPr lang="en-DE" sz="16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cxnSp>
        <p:nvCxnSpPr>
          <p:cNvPr id="208" name="Straight Arrow Connector 207">
            <a:extLst>
              <a:ext uri="{FF2B5EF4-FFF2-40B4-BE49-F238E27FC236}">
                <a16:creationId xmlns:a16="http://schemas.microsoft.com/office/drawing/2014/main" id="{0746C82F-70D8-06CB-41CF-50FCF6C2C67F}"/>
              </a:ext>
            </a:extLst>
          </p:cNvPr>
          <p:cNvCxnSpPr>
            <a:cxnSpLocks/>
            <a:stCxn id="210" idx="3"/>
          </p:cNvCxnSpPr>
          <p:nvPr/>
        </p:nvCxnSpPr>
        <p:spPr>
          <a:xfrm>
            <a:off x="9301616" y="5745804"/>
            <a:ext cx="324000" cy="0"/>
          </a:xfrm>
          <a:prstGeom prst="straightConnector1">
            <a:avLst/>
          </a:prstGeom>
          <a:ln w="28575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>
            <a:extLst>
              <a:ext uri="{FF2B5EF4-FFF2-40B4-BE49-F238E27FC236}">
                <a16:creationId xmlns:a16="http://schemas.microsoft.com/office/drawing/2014/main" id="{CE27B390-5A7C-22BB-5D85-4FEB20D8CADD}"/>
              </a:ext>
            </a:extLst>
          </p:cNvPr>
          <p:cNvSpPr txBox="1"/>
          <p:nvPr/>
        </p:nvSpPr>
        <p:spPr>
          <a:xfrm>
            <a:off x="9661957" y="5584008"/>
            <a:ext cx="18133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best performance</a:t>
            </a:r>
            <a:endParaRPr lang="en-DE" sz="1600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10" name="Rounded Rectangle 209">
            <a:extLst>
              <a:ext uri="{FF2B5EF4-FFF2-40B4-BE49-F238E27FC236}">
                <a16:creationId xmlns:a16="http://schemas.microsoft.com/office/drawing/2014/main" id="{BE6473FD-39FC-45A7-76AA-1DDE31EEB303}"/>
              </a:ext>
            </a:extLst>
          </p:cNvPr>
          <p:cNvSpPr/>
          <p:nvPr/>
        </p:nvSpPr>
        <p:spPr>
          <a:xfrm>
            <a:off x="3296376" y="4965334"/>
            <a:ext cx="6005240" cy="1560939"/>
          </a:xfrm>
          <a:prstGeom prst="roundRect">
            <a:avLst>
              <a:gd name="adj" fmla="val 4606"/>
            </a:avLst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B9E70CD-7FE5-182E-7370-A0DDF8A7FB90}"/>
              </a:ext>
            </a:extLst>
          </p:cNvPr>
          <p:cNvCxnSpPr>
            <a:cxnSpLocks/>
            <a:stCxn id="191" idx="3"/>
          </p:cNvCxnSpPr>
          <p:nvPr/>
        </p:nvCxnSpPr>
        <p:spPr>
          <a:xfrm>
            <a:off x="8820946" y="5992624"/>
            <a:ext cx="894801" cy="195001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40015B08-DD33-22B3-6527-DC34CB76DFE9}"/>
              </a:ext>
            </a:extLst>
          </p:cNvPr>
          <p:cNvSpPr txBox="1"/>
          <p:nvPr/>
        </p:nvSpPr>
        <p:spPr>
          <a:xfrm>
            <a:off x="9359474" y="6188276"/>
            <a:ext cx="2437427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sz="1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cheaper data rearrangement strategy </a:t>
            </a:r>
            <a:endParaRPr lang="en-DE" sz="16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20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/>
      <p:bldP spid="74" grpId="0"/>
      <p:bldP spid="83" grpId="0" animBg="1"/>
      <p:bldP spid="84" grpId="0" animBg="1"/>
      <p:bldP spid="196" grpId="0"/>
      <p:bldP spid="204" grpId="0"/>
      <p:bldP spid="209" grpId="0"/>
      <p:bldP spid="210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6C013CE-FBBF-5BD1-B85A-5D676BAA6720}"/>
              </a:ext>
            </a:extLst>
          </p:cNvPr>
          <p:cNvSpPr/>
          <p:nvPr/>
        </p:nvSpPr>
        <p:spPr>
          <a:xfrm>
            <a:off x="676446" y="5081352"/>
            <a:ext cx="7270912" cy="1116000"/>
          </a:xfrm>
          <a:prstGeom prst="roundRect">
            <a:avLst/>
          </a:prstGeom>
          <a:solidFill>
            <a:srgbClr val="D9EAD5">
              <a:alpha val="56078"/>
            </a:srgb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Evaluation</a:t>
            </a:r>
          </a:p>
        </p:txBody>
      </p:sp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661500CD-9116-BC47-9C88-59E158CAA2FC}"/>
              </a:ext>
            </a:extLst>
          </p:cNvPr>
          <p:cNvSpPr/>
          <p:nvPr/>
        </p:nvSpPr>
        <p:spPr>
          <a:xfrm>
            <a:off x="676446" y="1091610"/>
            <a:ext cx="7270912" cy="1116000"/>
          </a:xfrm>
          <a:prstGeom prst="roundRect">
            <a:avLst/>
          </a:prstGeom>
          <a:solidFill>
            <a:srgbClr val="D9EAD5">
              <a:alpha val="56078"/>
            </a:srgb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Background</a:t>
            </a:r>
            <a:endParaRPr lang="en-GR" sz="4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  <a:lumOff val="25000"/>
                </a:schemeClr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5F8DC68-F83F-08BE-F9BA-F8068FA37D18}"/>
              </a:ext>
            </a:extLst>
          </p:cNvPr>
          <p:cNvSpPr/>
          <p:nvPr/>
        </p:nvSpPr>
        <p:spPr>
          <a:xfrm>
            <a:off x="676446" y="2435488"/>
            <a:ext cx="7270912" cy="1116000"/>
          </a:xfrm>
          <a:prstGeom prst="roundRect">
            <a:avLst/>
          </a:prstGeom>
          <a:solidFill>
            <a:srgbClr val="D9EAD5">
              <a:alpha val="56078"/>
            </a:srgb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Motivation</a:t>
            </a:r>
            <a:endParaRPr lang="en-GR" sz="4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  <a:lumOff val="25000"/>
                </a:schemeClr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4650CA1B-3239-C323-8998-ABB470A33BA8}"/>
              </a:ext>
            </a:extLst>
          </p:cNvPr>
          <p:cNvSpPr/>
          <p:nvPr/>
        </p:nvSpPr>
        <p:spPr>
          <a:xfrm>
            <a:off x="676446" y="3758420"/>
            <a:ext cx="7270912" cy="1116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4000" b="1" dirty="0">
                <a:ln w="12700">
                  <a:solidFill>
                    <a:schemeClr val="accent4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DCC</a:t>
            </a:r>
            <a:r>
              <a:rPr lang="en-GR" sz="4000" b="1" dirty="0">
                <a:ln w="12700">
                  <a:solidFill>
                    <a:schemeClr val="accent4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 Design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86CA3F6-46B7-8C2B-628B-C01C7FA47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13</a:t>
            </a:fld>
            <a:endParaRPr lang="en-GR" sz="2000" dirty="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53AA2C-B265-ADBA-059B-15875BC96AF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Talk Outline</a:t>
            </a:r>
          </a:p>
        </p:txBody>
      </p:sp>
    </p:spTree>
    <p:extLst>
      <p:ext uri="{BB962C8B-B14F-4D97-AF65-F5344CB8AC3E}">
        <p14:creationId xmlns:p14="http://schemas.microsoft.com/office/powerpoint/2010/main" val="2738496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6035EA-5696-D961-64BB-729F26DDF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7917D0-CA0A-C93E-0EF6-A74468791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758368"/>
            <a:ext cx="11647192" cy="584228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à"/>
            </a:pPr>
            <a:r>
              <a:rPr lang="en-US" sz="2200" dirty="0">
                <a:latin typeface="Trebuchet MS" panose="020B0703020202090204" pitchFamily="34" charset="0"/>
              </a:rPr>
              <a:t>The first </a:t>
            </a:r>
            <a:r>
              <a:rPr lang="en-US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data-centric</a:t>
            </a:r>
            <a:r>
              <a:rPr lang="en-US" sz="2200" dirty="0">
                <a:latin typeface="Trebuchet MS" panose="020B0703020202090204" pitchFamily="34" charset="0"/>
              </a:rPr>
              <a:t> ML compiler for PIM systems that </a:t>
            </a:r>
            <a:r>
              <a:rPr lang="en-US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jointly co-optimizes </a:t>
            </a:r>
            <a:r>
              <a:rPr lang="en-US" sz="2200" dirty="0">
                <a:latin typeface="Trebuchet MS" panose="020B0703020202090204" pitchFamily="34" charset="0"/>
              </a:rPr>
              <a:t>compute-loop and data partition strategies into a unified tuning process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9617282-BB60-381D-70C6-9E2C653DAAED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 Overview &amp;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5</a:t>
            </a:r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 Key Components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BE79E8F-A62F-FF6D-7DEC-B6E934D50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14</a:t>
            </a:fld>
            <a:endParaRPr lang="en-GR" sz="2000" dirty="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D662A7A-8810-FF59-62B7-36925E261827}"/>
              </a:ext>
            </a:extLst>
          </p:cNvPr>
          <p:cNvGrpSpPr/>
          <p:nvPr/>
        </p:nvGrpSpPr>
        <p:grpSpPr>
          <a:xfrm>
            <a:off x="665833" y="1806757"/>
            <a:ext cx="5500377" cy="4473429"/>
            <a:chOff x="5515771" y="1594420"/>
            <a:chExt cx="5500377" cy="4473429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08FCBE1E-D328-4A3A-CC68-C34A16D000DC}"/>
                </a:ext>
              </a:extLst>
            </p:cNvPr>
            <p:cNvSpPr/>
            <p:nvPr/>
          </p:nvSpPr>
          <p:spPr>
            <a:xfrm flipH="1">
              <a:off x="5515771" y="1913770"/>
              <a:ext cx="5500377" cy="3366741"/>
            </a:xfrm>
            <a:prstGeom prst="roundRect">
              <a:avLst>
                <a:gd name="adj" fmla="val 2645"/>
              </a:avLst>
            </a:prstGeom>
            <a:solidFill>
              <a:srgbClr val="FDE5CD">
                <a:alpha val="56078"/>
              </a:srgbClr>
            </a:solidFill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t"/>
            <a:lstStyle/>
            <a:p>
              <a:pPr algn="ctr">
                <a:lnSpc>
                  <a:spcPct val="74000"/>
                </a:lnSpc>
              </a:pPr>
              <a:r>
                <a:rPr lang="en-GR" sz="2800" b="1" dirty="0">
                  <a:solidFill>
                    <a:schemeClr val="accent1">
                      <a:lumMod val="75000"/>
                    </a:schemeClr>
                  </a:solidFill>
                  <a:latin typeface="Trebuchet MS" panose="020B0703020202090204" pitchFamily="34" charset="0"/>
                </a:rPr>
                <a:t>DCC</a:t>
              </a:r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FFB8CDC0-FC38-27AF-B9AF-A9B2F296D219}"/>
                </a:ext>
              </a:extLst>
            </p:cNvPr>
            <p:cNvSpPr/>
            <p:nvPr/>
          </p:nvSpPr>
          <p:spPr>
            <a:xfrm flipH="1">
              <a:off x="6038765" y="1594420"/>
              <a:ext cx="1587449" cy="612000"/>
            </a:xfrm>
            <a:prstGeom prst="roundRect">
              <a:avLst>
                <a:gd name="adj" fmla="val 11408"/>
              </a:avLst>
            </a:prstGeom>
            <a:solidFill>
              <a:srgbClr val="FBCC9A"/>
            </a:solidFill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8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ML Kernel with DCC API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4EB49A74-68C0-55E1-522C-5661470BA849}"/>
                </a:ext>
              </a:extLst>
            </p:cNvPr>
            <p:cNvGrpSpPr/>
            <p:nvPr/>
          </p:nvGrpSpPr>
          <p:grpSpPr>
            <a:xfrm>
              <a:off x="5552460" y="5342213"/>
              <a:ext cx="5463688" cy="725636"/>
              <a:chOff x="856526" y="4629763"/>
              <a:chExt cx="5463688" cy="725636"/>
            </a:xfrm>
          </p:grpSpPr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F9809F06-8F00-7E8B-102E-2E67080BE29F}"/>
                  </a:ext>
                </a:extLst>
              </p:cNvPr>
              <p:cNvSpPr/>
              <p:nvPr/>
            </p:nvSpPr>
            <p:spPr>
              <a:xfrm flipH="1">
                <a:off x="964509" y="4711335"/>
                <a:ext cx="1190243" cy="576000"/>
              </a:xfrm>
              <a:prstGeom prst="roundRect">
                <a:avLst>
                  <a:gd name="adj" fmla="val 11408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ct val="74000"/>
                  </a:lnSpc>
                </a:pPr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HBM-PIM</a:t>
                </a:r>
                <a:endPara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93D05524-8094-984C-F289-2974736CDBC8}"/>
                  </a:ext>
                </a:extLst>
              </p:cNvPr>
              <p:cNvSpPr/>
              <p:nvPr/>
            </p:nvSpPr>
            <p:spPr>
              <a:xfrm flipH="1">
                <a:off x="2266893" y="4711335"/>
                <a:ext cx="1188000" cy="576000"/>
              </a:xfrm>
              <a:prstGeom prst="roundRect">
                <a:avLst>
                  <a:gd name="adj" fmla="val 11408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72000" rIns="0" bIns="0" rtlCol="0" anchor="ctr"/>
              <a:lstStyle/>
              <a:p>
                <a:pPr algn="ctr">
                  <a:lnSpc>
                    <a:spcPct val="74000"/>
                  </a:lnSpc>
                </a:pPr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SK Hynix AiM</a:t>
                </a:r>
                <a:endPara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8" name="Rounded Rectangle 37">
                <a:extLst>
                  <a:ext uri="{FF2B5EF4-FFF2-40B4-BE49-F238E27FC236}">
                    <a16:creationId xmlns:a16="http://schemas.microsoft.com/office/drawing/2014/main" id="{859F832A-8E95-5567-BCD7-6D4D8F0CD6A9}"/>
                  </a:ext>
                </a:extLst>
              </p:cNvPr>
              <p:cNvSpPr/>
              <p:nvPr/>
            </p:nvSpPr>
            <p:spPr>
              <a:xfrm flipH="1">
                <a:off x="3567034" y="4711335"/>
                <a:ext cx="1188000" cy="576000"/>
              </a:xfrm>
              <a:prstGeom prst="roundRect">
                <a:avLst>
                  <a:gd name="adj" fmla="val 11408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ct val="74000"/>
                  </a:lnSpc>
                </a:pPr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AttAcc</a:t>
                </a:r>
                <a:endPara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1A1A1553-F73D-692F-85D8-1FDD0984CBAB}"/>
                  </a:ext>
                </a:extLst>
              </p:cNvPr>
              <p:cNvSpPr/>
              <p:nvPr/>
            </p:nvSpPr>
            <p:spPr>
              <a:xfrm flipH="1">
                <a:off x="4867174" y="4711335"/>
                <a:ext cx="1372415" cy="576000"/>
              </a:xfrm>
              <a:prstGeom prst="roundRect">
                <a:avLst>
                  <a:gd name="adj" fmla="val 11408"/>
                </a:avLst>
              </a:prstGeom>
              <a:solidFill>
                <a:schemeClr val="bg2"/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72000" rIns="0" bIns="0" rtlCol="0" anchor="ctr"/>
              <a:lstStyle/>
              <a:p>
                <a:pPr algn="ctr">
                  <a:lnSpc>
                    <a:spcPct val="74000"/>
                  </a:lnSpc>
                </a:pPr>
                <a:r>
                  <a: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Other PIM Backend …</a:t>
                </a:r>
                <a:endPara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7BF4A903-5B25-BB98-7134-0FA5DFA2A845}"/>
                  </a:ext>
                </a:extLst>
              </p:cNvPr>
              <p:cNvSpPr/>
              <p:nvPr/>
            </p:nvSpPr>
            <p:spPr>
              <a:xfrm flipH="1">
                <a:off x="856526" y="4629763"/>
                <a:ext cx="5463688" cy="725636"/>
              </a:xfrm>
              <a:prstGeom prst="roundRect">
                <a:avLst>
                  <a:gd name="adj" fmla="val 11408"/>
                </a:avLst>
              </a:prstGeom>
              <a:noFill/>
              <a:ln w="25400">
                <a:solidFill>
                  <a:schemeClr val="tx1">
                    <a:lumMod val="75000"/>
                    <a:lumOff val="25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>
                  <a:lnSpc>
                    <a:spcPct val="74000"/>
                  </a:lnSpc>
                </a:pPr>
                <a:endPara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</p:grpSp>
        <p:cxnSp>
          <p:nvCxnSpPr>
            <p:cNvPr id="42" name="Straight Arrow Connector 41">
              <a:extLst>
                <a:ext uri="{FF2B5EF4-FFF2-40B4-BE49-F238E27FC236}">
                  <a16:creationId xmlns:a16="http://schemas.microsoft.com/office/drawing/2014/main" id="{B18CCA75-1EAF-704B-792B-25A86B7EC542}"/>
                </a:ext>
              </a:extLst>
            </p:cNvPr>
            <p:cNvCxnSpPr>
              <a:cxnSpLocks/>
              <a:stCxn id="46" idx="2"/>
              <a:endCxn id="36" idx="0"/>
            </p:cNvCxnSpPr>
            <p:nvPr/>
          </p:nvCxnSpPr>
          <p:spPr>
            <a:xfrm flipH="1">
              <a:off x="6255564" y="5244710"/>
              <a:ext cx="2007959" cy="179075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EEBD3423-452B-05F0-F6FA-C5EFF1965FEE}"/>
                </a:ext>
              </a:extLst>
            </p:cNvPr>
            <p:cNvCxnSpPr>
              <a:cxnSpLocks/>
              <a:stCxn id="46" idx="2"/>
              <a:endCxn id="37" idx="0"/>
            </p:cNvCxnSpPr>
            <p:nvPr/>
          </p:nvCxnSpPr>
          <p:spPr>
            <a:xfrm flipH="1">
              <a:off x="7556827" y="5244710"/>
              <a:ext cx="706696" cy="179075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610378FA-377A-DB35-A071-EE100483556A}"/>
                </a:ext>
              </a:extLst>
            </p:cNvPr>
            <p:cNvCxnSpPr>
              <a:cxnSpLocks/>
              <a:stCxn id="46" idx="2"/>
              <a:endCxn id="38" idx="0"/>
            </p:cNvCxnSpPr>
            <p:nvPr/>
          </p:nvCxnSpPr>
          <p:spPr>
            <a:xfrm>
              <a:off x="8263523" y="5244710"/>
              <a:ext cx="593445" cy="179075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D806B086-5B57-BDCD-EF3E-685A8FA944BA}"/>
                </a:ext>
              </a:extLst>
            </p:cNvPr>
            <p:cNvCxnSpPr>
              <a:cxnSpLocks/>
              <a:stCxn id="46" idx="2"/>
              <a:endCxn id="39" idx="0"/>
            </p:cNvCxnSpPr>
            <p:nvPr/>
          </p:nvCxnSpPr>
          <p:spPr>
            <a:xfrm>
              <a:off x="8263523" y="5244710"/>
              <a:ext cx="1985792" cy="179075"/>
            </a:xfrm>
            <a:prstGeom prst="straightConnector1">
              <a:avLst/>
            </a:prstGeom>
            <a:ln w="19050">
              <a:solidFill>
                <a:schemeClr val="tx1">
                  <a:lumMod val="85000"/>
                  <a:lumOff val="1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D3C373E3-F8C0-5373-E94F-93229CE3BD3D}"/>
                </a:ext>
              </a:extLst>
            </p:cNvPr>
            <p:cNvSpPr/>
            <p:nvPr/>
          </p:nvSpPr>
          <p:spPr>
            <a:xfrm flipH="1">
              <a:off x="5654334" y="4886143"/>
              <a:ext cx="5218379" cy="358567"/>
            </a:xfrm>
            <a:prstGeom prst="roundRect">
              <a:avLst>
                <a:gd name="adj" fmla="val 11408"/>
              </a:avLst>
            </a:prstGeom>
            <a:solidFill>
              <a:srgbClr val="FBCC9A">
                <a:alpha val="58039"/>
              </a:srgbClr>
            </a:solidFill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1. Multi-Layer Abstraction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C30C4202-8D02-3FB5-6DEC-D5FD0F5FB377}"/>
                </a:ext>
              </a:extLst>
            </p:cNvPr>
            <p:cNvSpPr/>
            <p:nvPr/>
          </p:nvSpPr>
          <p:spPr>
            <a:xfrm flipH="1">
              <a:off x="5654334" y="2233648"/>
              <a:ext cx="5218379" cy="1999685"/>
            </a:xfrm>
            <a:prstGeom prst="roundRect">
              <a:avLst>
                <a:gd name="adj" fmla="val 2645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8" name="Rounded Rectangle 47">
              <a:extLst>
                <a:ext uri="{FF2B5EF4-FFF2-40B4-BE49-F238E27FC236}">
                  <a16:creationId xmlns:a16="http://schemas.microsoft.com/office/drawing/2014/main" id="{BE3CD7B0-3617-1DA4-32AC-D07D7A149E7A}"/>
                </a:ext>
              </a:extLst>
            </p:cNvPr>
            <p:cNvSpPr/>
            <p:nvPr/>
          </p:nvSpPr>
          <p:spPr>
            <a:xfrm flipH="1">
              <a:off x="8490472" y="2396619"/>
              <a:ext cx="2027067" cy="870661"/>
            </a:xfrm>
            <a:prstGeom prst="roundRect">
              <a:avLst>
                <a:gd name="adj" fmla="val 11408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88000"/>
                </a:lnSpc>
              </a:pPr>
              <a:r>
                <a:rPr lang="en-GR" altLang="zh-CN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3. PIM-Specific </a:t>
              </a:r>
              <a:br>
                <a:rPr lang="en-GR" altLang="zh-CN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</a:br>
              <a:r>
                <a:rPr lang="en-GR" altLang="zh-CN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Code </a:t>
              </a:r>
              <a:br>
                <a:rPr lang="en-GR" altLang="zh-CN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</a:br>
              <a:r>
                <a:rPr lang="en-GR" altLang="zh-CN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Optimizer</a:t>
              </a:r>
              <a:endParaRPr lang="en-GR" altLang="zh-CN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cxnSp>
          <p:nvCxnSpPr>
            <p:cNvPr id="53" name="Straight Arrow Connector 52">
              <a:extLst>
                <a:ext uri="{FF2B5EF4-FFF2-40B4-BE49-F238E27FC236}">
                  <a16:creationId xmlns:a16="http://schemas.microsoft.com/office/drawing/2014/main" id="{5E991AA7-B2B9-0B1A-90C5-1D70C12FB0C6}"/>
                </a:ext>
              </a:extLst>
            </p:cNvPr>
            <p:cNvCxnSpPr>
              <a:cxnSpLocks/>
            </p:cNvCxnSpPr>
            <p:nvPr/>
          </p:nvCxnSpPr>
          <p:spPr>
            <a:xfrm>
              <a:off x="6700763" y="2211002"/>
              <a:ext cx="0" cy="180000"/>
            </a:xfrm>
            <a:prstGeom prst="straightConnector1">
              <a:avLst/>
            </a:prstGeom>
            <a:ln w="254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3F4C0EF0-F6CE-4FC8-464E-8578D35B63B0}"/>
                </a:ext>
              </a:extLst>
            </p:cNvPr>
            <p:cNvSpPr/>
            <p:nvPr/>
          </p:nvSpPr>
          <p:spPr>
            <a:xfrm flipH="1">
              <a:off x="5830751" y="2396619"/>
              <a:ext cx="1847793" cy="870661"/>
            </a:xfrm>
            <a:prstGeom prst="roundRect">
              <a:avLst>
                <a:gd name="adj" fmla="val 11408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ctr"/>
            <a:lstStyle/>
            <a:p>
              <a:pPr algn="ctr">
                <a:lnSpc>
                  <a:spcPct val="88000"/>
                </a:lnSpc>
              </a:pPr>
              <a:r>
                <a:rPr lang="en-GR" altLang="zh-CN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2. Data-Centric Schedule</a:t>
              </a:r>
              <a:br>
                <a:rPr lang="en-GR" altLang="zh-CN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</a:br>
              <a:r>
                <a:rPr lang="en-GR" altLang="zh-CN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Generator</a:t>
              </a:r>
              <a:endParaRPr lang="en-GR" altLang="zh-CN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BB2573A4-8638-052B-13E3-4FF740080838}"/>
                </a:ext>
              </a:extLst>
            </p:cNvPr>
            <p:cNvCxnSpPr>
              <a:cxnSpLocks/>
              <a:stCxn id="54" idx="1"/>
              <a:endCxn id="48" idx="3"/>
            </p:cNvCxnSpPr>
            <p:nvPr/>
          </p:nvCxnSpPr>
          <p:spPr>
            <a:xfrm>
              <a:off x="7678544" y="2831950"/>
              <a:ext cx="811928" cy="0"/>
            </a:xfrm>
            <a:prstGeom prst="straightConnector1">
              <a:avLst/>
            </a:prstGeom>
            <a:ln w="25400">
              <a:solidFill>
                <a:schemeClr val="accent1">
                  <a:lumMod val="75000"/>
                </a:schemeClr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A32C2332-F8E3-E239-44A9-E52F168E142B}"/>
                </a:ext>
              </a:extLst>
            </p:cNvPr>
            <p:cNvSpPr/>
            <p:nvPr/>
          </p:nvSpPr>
          <p:spPr>
            <a:xfrm flipH="1">
              <a:off x="7277148" y="3625847"/>
              <a:ext cx="2597717" cy="491478"/>
            </a:xfrm>
            <a:prstGeom prst="roundRect">
              <a:avLst>
                <a:gd name="adj" fmla="val 11408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4. Coupled Predictor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2300A2BD-B541-1BCA-E02E-9ACE89A79A09}"/>
                </a:ext>
              </a:extLst>
            </p:cNvPr>
            <p:cNvCxnSpPr>
              <a:cxnSpLocks/>
              <a:stCxn id="48" idx="2"/>
              <a:endCxn id="58" idx="0"/>
            </p:cNvCxnSpPr>
            <p:nvPr/>
          </p:nvCxnSpPr>
          <p:spPr>
            <a:xfrm flipH="1">
              <a:off x="8576006" y="3267280"/>
              <a:ext cx="927999" cy="358567"/>
            </a:xfrm>
            <a:prstGeom prst="straightConnector1">
              <a:avLst/>
            </a:prstGeom>
            <a:ln w="254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Arrow Connector 59">
              <a:extLst>
                <a:ext uri="{FF2B5EF4-FFF2-40B4-BE49-F238E27FC236}">
                  <a16:creationId xmlns:a16="http://schemas.microsoft.com/office/drawing/2014/main" id="{D2512CCD-F9E1-7763-E5CC-E3FF16684FCB}"/>
                </a:ext>
              </a:extLst>
            </p:cNvPr>
            <p:cNvCxnSpPr>
              <a:cxnSpLocks/>
            </p:cNvCxnSpPr>
            <p:nvPr/>
          </p:nvCxnSpPr>
          <p:spPr>
            <a:xfrm>
              <a:off x="8507029" y="4126290"/>
              <a:ext cx="0" cy="324000"/>
            </a:xfrm>
            <a:prstGeom prst="straightConnector1">
              <a:avLst/>
            </a:prstGeom>
            <a:ln w="25400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Elbow Connector 62">
              <a:extLst>
                <a:ext uri="{FF2B5EF4-FFF2-40B4-BE49-F238E27FC236}">
                  <a16:creationId xmlns:a16="http://schemas.microsoft.com/office/drawing/2014/main" id="{D77134B0-B73D-97B7-F07C-F3C1E70F6C02}"/>
                </a:ext>
              </a:extLst>
            </p:cNvPr>
            <p:cNvCxnSpPr>
              <a:cxnSpLocks/>
              <a:stCxn id="41" idx="3"/>
              <a:endCxn id="58" idx="3"/>
            </p:cNvCxnSpPr>
            <p:nvPr/>
          </p:nvCxnSpPr>
          <p:spPr>
            <a:xfrm rot="10800000" flipH="1">
              <a:off x="5552460" y="3871587"/>
              <a:ext cx="1724688" cy="1833445"/>
            </a:xfrm>
            <a:prstGeom prst="bentConnector3">
              <a:avLst>
                <a:gd name="adj1" fmla="val -13255"/>
              </a:avLst>
            </a:prstGeom>
            <a:ln w="22225">
              <a:solidFill>
                <a:schemeClr val="accent1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AE5D468D-AD65-5502-0FAF-934B69009C46}"/>
                </a:ext>
              </a:extLst>
            </p:cNvPr>
            <p:cNvSpPr/>
            <p:nvPr/>
          </p:nvSpPr>
          <p:spPr>
            <a:xfrm flipH="1">
              <a:off x="5654334" y="4441254"/>
              <a:ext cx="5218379" cy="358567"/>
            </a:xfrm>
            <a:prstGeom prst="roundRect">
              <a:avLst>
                <a:gd name="adj" fmla="val 11408"/>
              </a:avLst>
            </a:prstGeom>
            <a:solidFill>
              <a:srgbClr val="FBCC9A">
                <a:alpha val="58039"/>
              </a:srgbClr>
            </a:solidFill>
            <a:ln w="1270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36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US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5</a:t>
              </a: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. </a:t>
              </a:r>
              <a:r>
                <a:rPr lang="en-US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Intermediate Representation (IR)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43A8A4D-D553-C57D-83CD-A529FC07D6C3}"/>
              </a:ext>
            </a:extLst>
          </p:cNvPr>
          <p:cNvSpPr txBox="1">
            <a:spLocks/>
          </p:cNvSpPr>
          <p:nvPr/>
        </p:nvSpPr>
        <p:spPr>
          <a:xfrm>
            <a:off x="6489429" y="2328791"/>
            <a:ext cx="5286269" cy="35102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200" dirty="0">
                <a:latin typeface="Trebuchet MS" panose="020B0703020202090204" pitchFamily="34" charset="0"/>
              </a:rPr>
              <a:t>DCC includes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5</a:t>
            </a:r>
            <a:r>
              <a:rPr lang="en-US" sz="2200" dirty="0">
                <a:latin typeface="Trebuchet MS" panose="020B0703020202090204" pitchFamily="34" charset="0"/>
              </a:rPr>
              <a:t> key components and: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SzPct val="60000"/>
              <a:buFont typeface="System Font Regular"/>
              <a:buChar char="✅"/>
            </a:pPr>
            <a:r>
              <a:rPr lang="en-US" sz="2200" dirty="0">
                <a:latin typeface="Trebuchet MS" panose="020B0703020202090204" pitchFamily="34" charset="0"/>
              </a:rPr>
              <a:t> supports multiple PIM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backends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SzPct val="66000"/>
              <a:buFont typeface="System Font Regular"/>
              <a:buChar char="✅"/>
            </a:pPr>
            <a:r>
              <a:rPr lang="en-US" sz="2200" dirty="0">
                <a:latin typeface="Trebuchet MS" panose="020B0703020202090204" pitchFamily="34" charset="0"/>
              </a:rPr>
              <a:t> supports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any</a:t>
            </a:r>
            <a:r>
              <a:rPr lang="en-US" sz="2200" dirty="0">
                <a:latin typeface="Trebuchet MS" panose="020B0703020202090204" pitchFamily="34" charset="0"/>
              </a:rPr>
              <a:t> ML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kernel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SzPct val="66000"/>
              <a:buFont typeface="System Font Regular"/>
              <a:buChar char="✅"/>
            </a:pPr>
            <a:r>
              <a:rPr lang="en-US" sz="2200" dirty="0">
                <a:latin typeface="Trebuchet MS" panose="020B0703020202090204" pitchFamily="34" charset="0"/>
              </a:rPr>
              <a:t> performs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PIM-specific</a:t>
            </a:r>
            <a:r>
              <a:rPr lang="en-US" sz="2200" dirty="0">
                <a:latin typeface="Trebuchet MS" panose="020B0703020202090204" pitchFamily="34" charset="0"/>
              </a:rPr>
              <a:t> optimizations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SzPct val="66000"/>
              <a:buFont typeface="System Font Regular"/>
              <a:buChar char="✅"/>
            </a:pPr>
            <a:r>
              <a:rPr lang="en-US" sz="2200" dirty="0">
                <a:latin typeface="Trebuchet MS" panose="020B0703020202090204" pitchFamily="34" charset="0"/>
              </a:rPr>
              <a:t> is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extensible</a:t>
            </a:r>
            <a:r>
              <a:rPr lang="en-US" sz="2200" dirty="0">
                <a:latin typeface="Trebuchet MS" panose="020B0703020202090204" pitchFamily="34" charset="0"/>
              </a:rPr>
              <a:t> for backend-specific and backend-agnostic optimizations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SzPct val="66000"/>
              <a:buFont typeface="System Font Regular"/>
              <a:buChar char="✅"/>
            </a:pPr>
            <a:r>
              <a:rPr lang="en-US" sz="2200" dirty="0">
                <a:latin typeface="Trebuchet MS" panose="020B0703020202090204" pitchFamily="34" charset="0"/>
              </a:rPr>
              <a:t> has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low compilation </a:t>
            </a:r>
            <a:r>
              <a:rPr lang="en-US" sz="2200" dirty="0">
                <a:latin typeface="Trebuchet MS" panose="020B0703020202090204" pitchFamily="34" charset="0"/>
              </a:rPr>
              <a:t>time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SzPct val="66000"/>
              <a:buFont typeface="System Font Regular"/>
              <a:buChar char="✅"/>
            </a:pPr>
            <a:r>
              <a:rPr lang="en-US" sz="2200" dirty="0">
                <a:latin typeface="Trebuchet MS" panose="020B0703020202090204" pitchFamily="34" charset="0"/>
              </a:rPr>
              <a:t> consistently delivers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near-optimal performance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System Font Regular"/>
              <a:buChar char="✅"/>
            </a:pPr>
            <a:endParaRPr lang="en-US" sz="2200" dirty="0"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2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830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38ADB-98BA-3B3E-03AD-3BB11E76E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36716AE-6E7C-B873-29F6-4636DCC227A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 Overview &amp;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5 </a:t>
            </a:r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Key Components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D1C04BBE-567E-1CD0-B100-BB967CE5B496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1266840" y="1361900"/>
            <a:ext cx="0" cy="25792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B71EB788-E397-6A7C-C1A2-0781480E01AC}"/>
              </a:ext>
            </a:extLst>
          </p:cNvPr>
          <p:cNvSpPr/>
          <p:nvPr/>
        </p:nvSpPr>
        <p:spPr>
          <a:xfrm>
            <a:off x="632789" y="1619827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QKV</a:t>
            </a:r>
            <a:b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Generation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FC7179E-D351-572E-C897-59638B7CB3A9}"/>
              </a:ext>
            </a:extLst>
          </p:cNvPr>
          <p:cNvSpPr/>
          <p:nvPr/>
        </p:nvSpPr>
        <p:spPr>
          <a:xfrm>
            <a:off x="632789" y="2142623"/>
            <a:ext cx="1268101" cy="41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Attention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E3676E7-A4CD-5773-D02D-B8EE9F134B14}"/>
              </a:ext>
            </a:extLst>
          </p:cNvPr>
          <p:cNvSpPr/>
          <p:nvPr/>
        </p:nvSpPr>
        <p:spPr>
          <a:xfrm>
            <a:off x="632789" y="2665463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Projection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0DE84DD-44A9-36E1-BCEB-013B4A76E371}"/>
              </a:ext>
            </a:extLst>
          </p:cNvPr>
          <p:cNvSpPr/>
          <p:nvPr/>
        </p:nvSpPr>
        <p:spPr>
          <a:xfrm>
            <a:off x="632789" y="3188303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Feed-Forward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D0F4CE3C-AFD9-E110-4AA7-F19688F07F2F}"/>
              </a:ext>
            </a:extLst>
          </p:cNvPr>
          <p:cNvCxnSpPr>
            <a:cxnSpLocks/>
            <a:stCxn id="51" idx="2"/>
            <a:endCxn id="57" idx="0"/>
          </p:cNvCxnSpPr>
          <p:nvPr/>
        </p:nvCxnSpPr>
        <p:spPr>
          <a:xfrm>
            <a:off x="1266840" y="2033827"/>
            <a:ext cx="0" cy="10879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9056FA86-5229-868D-5C23-50AE4D56A0E7}"/>
              </a:ext>
            </a:extLst>
          </p:cNvPr>
          <p:cNvCxnSpPr>
            <a:cxnSpLocks/>
            <a:stCxn id="57" idx="2"/>
            <a:endCxn id="68" idx="0"/>
          </p:cNvCxnSpPr>
          <p:nvPr/>
        </p:nvCxnSpPr>
        <p:spPr>
          <a:xfrm>
            <a:off x="1266840" y="2556623"/>
            <a:ext cx="0" cy="1088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38A484D7-906F-8E11-A117-20BF0893F0EE}"/>
              </a:ext>
            </a:extLst>
          </p:cNvPr>
          <p:cNvCxnSpPr>
            <a:cxnSpLocks/>
            <a:stCxn id="68" idx="2"/>
            <a:endCxn id="70" idx="0"/>
          </p:cNvCxnSpPr>
          <p:nvPr/>
        </p:nvCxnSpPr>
        <p:spPr>
          <a:xfrm>
            <a:off x="1266840" y="3079463"/>
            <a:ext cx="0" cy="1088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01C39FAC-B867-2FA1-EF51-FF41E70197A9}"/>
              </a:ext>
            </a:extLst>
          </p:cNvPr>
          <p:cNvSpPr/>
          <p:nvPr/>
        </p:nvSpPr>
        <p:spPr>
          <a:xfrm>
            <a:off x="632789" y="3791938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…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D435BF7B-8E42-6B19-6A4B-510AA5B15697}"/>
              </a:ext>
            </a:extLst>
          </p:cNvPr>
          <p:cNvCxnSpPr>
            <a:cxnSpLocks/>
            <a:stCxn id="70" idx="2"/>
            <a:endCxn id="79" idx="0"/>
          </p:cNvCxnSpPr>
          <p:nvPr/>
        </p:nvCxnSpPr>
        <p:spPr>
          <a:xfrm>
            <a:off x="1266840" y="3602303"/>
            <a:ext cx="0" cy="1896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ight Brace 113">
            <a:extLst>
              <a:ext uri="{FF2B5EF4-FFF2-40B4-BE49-F238E27FC236}">
                <a16:creationId xmlns:a16="http://schemas.microsoft.com/office/drawing/2014/main" id="{7FE7A5A7-7175-93C8-18B4-FA0F659C5DF0}"/>
              </a:ext>
            </a:extLst>
          </p:cNvPr>
          <p:cNvSpPr/>
          <p:nvPr/>
        </p:nvSpPr>
        <p:spPr>
          <a:xfrm flipH="1">
            <a:off x="327249" y="1584410"/>
            <a:ext cx="299135" cy="2053266"/>
          </a:xfrm>
          <a:prstGeom prst="rightBrace">
            <a:avLst>
              <a:gd name="adj1" fmla="val 7744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 b="1">
              <a:latin typeface="Trebuchet MS" panose="020B070302020209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4BCFF77B-C697-30C6-CC5C-601B8476509E}"/>
              </a:ext>
            </a:extLst>
          </p:cNvPr>
          <p:cNvSpPr txBox="1"/>
          <p:nvPr/>
        </p:nvSpPr>
        <p:spPr>
          <a:xfrm rot="16200000">
            <a:off x="-230759" y="2490282"/>
            <a:ext cx="882914" cy="369332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Layer 1</a:t>
            </a:r>
            <a:endParaRPr lang="en-GR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2ECE7B85-A419-36A0-DB09-3A3708E4038A}"/>
              </a:ext>
            </a:extLst>
          </p:cNvPr>
          <p:cNvSpPr txBox="1"/>
          <p:nvPr/>
        </p:nvSpPr>
        <p:spPr>
          <a:xfrm>
            <a:off x="709660" y="4251845"/>
            <a:ext cx="1114358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4000"/>
              </a:lnSpc>
            </a:pPr>
            <a:r>
              <a:rPr lang="en-GB" sz="2000" dirty="0">
                <a:latin typeface="Trebuchet MS" panose="020B0703020202090204" pitchFamily="34" charset="0"/>
              </a:rPr>
              <a:t>ML Model</a:t>
            </a:r>
            <a:endParaRPr lang="en-GR" sz="1600" dirty="0">
              <a:latin typeface="Trebuchet MS" panose="020B0703020202090204" pitchFamily="34" charset="0"/>
            </a:endParaRPr>
          </a:p>
        </p:txBody>
      </p: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15C0DA42-E0EE-6A40-81E8-F450AF2EE17B}"/>
              </a:ext>
            </a:extLst>
          </p:cNvPr>
          <p:cNvSpPr/>
          <p:nvPr/>
        </p:nvSpPr>
        <p:spPr>
          <a:xfrm flipH="1">
            <a:off x="2183291" y="1436507"/>
            <a:ext cx="5982516" cy="4138724"/>
          </a:xfrm>
          <a:prstGeom prst="roundRect">
            <a:avLst>
              <a:gd name="adj" fmla="val 2645"/>
            </a:avLst>
          </a:prstGeom>
          <a:solidFill>
            <a:srgbClr val="FDE5CD">
              <a:alpha val="56078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ct val="74000"/>
              </a:lnSpc>
            </a:pPr>
            <a:r>
              <a:rPr lang="en-GR" sz="2800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DCC</a:t>
            </a:r>
          </a:p>
        </p:txBody>
      </p: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284BFAEC-4B3F-BBDC-7968-5729D2DA5B80}"/>
              </a:ext>
            </a:extLst>
          </p:cNvPr>
          <p:cNvSpPr>
            <a:spLocks noChangeAspect="1"/>
          </p:cNvSpPr>
          <p:nvPr/>
        </p:nvSpPr>
        <p:spPr>
          <a:xfrm flipH="1">
            <a:off x="2320671" y="798213"/>
            <a:ext cx="2376000" cy="916008"/>
          </a:xfrm>
          <a:prstGeom prst="roundRect">
            <a:avLst>
              <a:gd name="adj" fmla="val 11408"/>
            </a:avLst>
          </a:prstGeom>
          <a:solidFill>
            <a:srgbClr val="FBCC9A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sz="2800" dirty="0">
                <a:solidFill>
                  <a:schemeClr val="tx1"/>
                </a:solidFill>
                <a:latin typeface="Trebuchet MS" panose="020B0703020202090204" pitchFamily="34" charset="0"/>
              </a:rPr>
              <a:t>ML Kernel with DCC API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FF0AFB56-2AB6-3E85-310D-5E4A7B518A42}"/>
              </a:ext>
            </a:extLst>
          </p:cNvPr>
          <p:cNvGrpSpPr/>
          <p:nvPr/>
        </p:nvGrpSpPr>
        <p:grpSpPr>
          <a:xfrm>
            <a:off x="2219980" y="5596473"/>
            <a:ext cx="5945825" cy="725636"/>
            <a:chOff x="856526" y="5361286"/>
            <a:chExt cx="5945825" cy="725636"/>
          </a:xfrm>
        </p:grpSpPr>
        <p:sp>
          <p:nvSpPr>
            <p:cNvPr id="120" name="Rounded Rectangle 119">
              <a:extLst>
                <a:ext uri="{FF2B5EF4-FFF2-40B4-BE49-F238E27FC236}">
                  <a16:creationId xmlns:a16="http://schemas.microsoft.com/office/drawing/2014/main" id="{B23EA9BE-893C-4F7A-8B52-41744C9FBF52}"/>
                </a:ext>
              </a:extLst>
            </p:cNvPr>
            <p:cNvSpPr/>
            <p:nvPr/>
          </p:nvSpPr>
          <p:spPr>
            <a:xfrm flipH="1">
              <a:off x="964509" y="5442858"/>
              <a:ext cx="1190243" cy="576000"/>
            </a:xfrm>
            <a:prstGeom prst="roundRect">
              <a:avLst>
                <a:gd name="adj" fmla="val 11408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HBM-PIM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1" name="Rounded Rectangle 120">
              <a:extLst>
                <a:ext uri="{FF2B5EF4-FFF2-40B4-BE49-F238E27FC236}">
                  <a16:creationId xmlns:a16="http://schemas.microsoft.com/office/drawing/2014/main" id="{8D8E6F30-1511-498C-EDE2-ECC588C4B1CE}"/>
                </a:ext>
              </a:extLst>
            </p:cNvPr>
            <p:cNvSpPr/>
            <p:nvPr/>
          </p:nvSpPr>
          <p:spPr>
            <a:xfrm flipH="1">
              <a:off x="2410329" y="5442858"/>
              <a:ext cx="1188000" cy="576000"/>
            </a:xfrm>
            <a:prstGeom prst="roundRect">
              <a:avLst>
                <a:gd name="adj" fmla="val 11408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SK Hynix AiM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2" name="Rounded Rectangle 121">
              <a:extLst>
                <a:ext uri="{FF2B5EF4-FFF2-40B4-BE49-F238E27FC236}">
                  <a16:creationId xmlns:a16="http://schemas.microsoft.com/office/drawing/2014/main" id="{54D81619-157E-8C38-1088-8D4E23D8B3F8}"/>
                </a:ext>
              </a:extLst>
            </p:cNvPr>
            <p:cNvSpPr/>
            <p:nvPr/>
          </p:nvSpPr>
          <p:spPr>
            <a:xfrm flipH="1">
              <a:off x="3853906" y="5442858"/>
              <a:ext cx="1188000" cy="576000"/>
            </a:xfrm>
            <a:prstGeom prst="roundRect">
              <a:avLst>
                <a:gd name="adj" fmla="val 11408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AttAcc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3" name="Rounded Rectangle 122">
              <a:extLst>
                <a:ext uri="{FF2B5EF4-FFF2-40B4-BE49-F238E27FC236}">
                  <a16:creationId xmlns:a16="http://schemas.microsoft.com/office/drawing/2014/main" id="{0FA7A53F-FF07-588A-1D8A-85EAA8C48E54}"/>
                </a:ext>
              </a:extLst>
            </p:cNvPr>
            <p:cNvSpPr/>
            <p:nvPr/>
          </p:nvSpPr>
          <p:spPr>
            <a:xfrm flipH="1">
              <a:off x="5297484" y="5442858"/>
              <a:ext cx="1372415" cy="576000"/>
            </a:xfrm>
            <a:prstGeom prst="roundRect">
              <a:avLst>
                <a:gd name="adj" fmla="val 11408"/>
              </a:avLst>
            </a:prstGeom>
            <a:solidFill>
              <a:schemeClr val="bg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Other PIM Backend …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4" name="Rounded Rectangle 123">
              <a:extLst>
                <a:ext uri="{FF2B5EF4-FFF2-40B4-BE49-F238E27FC236}">
                  <a16:creationId xmlns:a16="http://schemas.microsoft.com/office/drawing/2014/main" id="{D04D1822-D4B2-D959-9F6B-2DD4EEC4E574}"/>
                </a:ext>
              </a:extLst>
            </p:cNvPr>
            <p:cNvSpPr/>
            <p:nvPr/>
          </p:nvSpPr>
          <p:spPr>
            <a:xfrm flipH="1">
              <a:off x="856526" y="5361286"/>
              <a:ext cx="5945825" cy="725636"/>
            </a:xfrm>
            <a:prstGeom prst="roundRect">
              <a:avLst>
                <a:gd name="adj" fmla="val 11408"/>
              </a:avLst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2431CB99-A7BC-6B95-D02B-C6601969992B}"/>
              </a:ext>
            </a:extLst>
          </p:cNvPr>
          <p:cNvCxnSpPr>
            <a:cxnSpLocks/>
            <a:stCxn id="130" idx="2"/>
            <a:endCxn id="120" idx="0"/>
          </p:cNvCxnSpPr>
          <p:nvPr/>
        </p:nvCxnSpPr>
        <p:spPr>
          <a:xfrm flipH="1">
            <a:off x="2923084" y="5480130"/>
            <a:ext cx="2272843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FE35C039-C8B7-7AC1-BCE3-A38DFE5C9525}"/>
              </a:ext>
            </a:extLst>
          </p:cNvPr>
          <p:cNvCxnSpPr>
            <a:cxnSpLocks/>
            <a:stCxn id="130" idx="2"/>
            <a:endCxn id="121" idx="0"/>
          </p:cNvCxnSpPr>
          <p:nvPr/>
        </p:nvCxnSpPr>
        <p:spPr>
          <a:xfrm flipH="1">
            <a:off x="4367783" y="5480130"/>
            <a:ext cx="828144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D9915B0A-5002-EF33-A36C-F3401A7FE3FE}"/>
              </a:ext>
            </a:extLst>
          </p:cNvPr>
          <p:cNvCxnSpPr>
            <a:cxnSpLocks/>
            <a:stCxn id="130" idx="2"/>
            <a:endCxn id="122" idx="0"/>
          </p:cNvCxnSpPr>
          <p:nvPr/>
        </p:nvCxnSpPr>
        <p:spPr>
          <a:xfrm>
            <a:off x="5195927" y="5480130"/>
            <a:ext cx="615433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0B22159A-CE45-D4BD-6243-C3E2A514AABE}"/>
              </a:ext>
            </a:extLst>
          </p:cNvPr>
          <p:cNvCxnSpPr>
            <a:cxnSpLocks/>
            <a:stCxn id="130" idx="2"/>
            <a:endCxn id="123" idx="0"/>
          </p:cNvCxnSpPr>
          <p:nvPr/>
        </p:nvCxnSpPr>
        <p:spPr>
          <a:xfrm>
            <a:off x="5195927" y="5480130"/>
            <a:ext cx="2151218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BCC4F908-AF94-B938-9C65-1FA0E8396529}"/>
              </a:ext>
            </a:extLst>
          </p:cNvPr>
          <p:cNvSpPr/>
          <p:nvPr/>
        </p:nvSpPr>
        <p:spPr>
          <a:xfrm flipH="1">
            <a:off x="2343232" y="5121563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58039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1. Multi-Layer Abstraction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6B262CE-4043-15BC-78A5-5064899199C0}"/>
              </a:ext>
            </a:extLst>
          </p:cNvPr>
          <p:cNvSpPr/>
          <p:nvPr/>
        </p:nvSpPr>
        <p:spPr>
          <a:xfrm flipH="1">
            <a:off x="2321854" y="1756384"/>
            <a:ext cx="5705390" cy="2816179"/>
          </a:xfrm>
          <a:prstGeom prst="roundRect">
            <a:avLst>
              <a:gd name="adj" fmla="val 2645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ADBB4AB8-DC17-6A58-4E22-7E65C33CB975}"/>
              </a:ext>
            </a:extLst>
          </p:cNvPr>
          <p:cNvSpPr/>
          <p:nvPr/>
        </p:nvSpPr>
        <p:spPr>
          <a:xfrm flipH="1">
            <a:off x="5751206" y="1959285"/>
            <a:ext cx="2027067" cy="87066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3. PIM-Specific 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Code 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Optimizer</a:t>
            </a:r>
            <a:endParaRPr lang="en-GR" altLang="zh-CN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2189222A-6756-64F6-9020-C9E8CAC9E60D}"/>
              </a:ext>
            </a:extLst>
          </p:cNvPr>
          <p:cNvCxnSpPr>
            <a:cxnSpLocks/>
          </p:cNvCxnSpPr>
          <p:nvPr/>
        </p:nvCxnSpPr>
        <p:spPr>
          <a:xfrm flipH="1">
            <a:off x="1834808" y="1142488"/>
            <a:ext cx="871477" cy="10102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008161E-6305-C7F2-50BD-08163AAA02E1}"/>
              </a:ext>
            </a:extLst>
          </p:cNvPr>
          <p:cNvCxnSpPr>
            <a:cxnSpLocks/>
          </p:cNvCxnSpPr>
          <p:nvPr/>
        </p:nvCxnSpPr>
        <p:spPr>
          <a:xfrm flipH="1">
            <a:off x="1887558" y="1709755"/>
            <a:ext cx="818727" cy="87369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230C5ED-02D3-0026-1AED-939F65D12B0F}"/>
              </a:ext>
            </a:extLst>
          </p:cNvPr>
          <p:cNvCxnSpPr>
            <a:cxnSpLocks/>
          </p:cNvCxnSpPr>
          <p:nvPr/>
        </p:nvCxnSpPr>
        <p:spPr>
          <a:xfrm>
            <a:off x="3368283" y="1733739"/>
            <a:ext cx="0" cy="18000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717651F-0368-FC7D-4907-BBD8DC27465B}"/>
              </a:ext>
            </a:extLst>
          </p:cNvPr>
          <p:cNvSpPr/>
          <p:nvPr/>
        </p:nvSpPr>
        <p:spPr>
          <a:xfrm flipH="1">
            <a:off x="2496236" y="1945784"/>
            <a:ext cx="1847793" cy="87066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2. Data-Centric Schedule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Generator</a:t>
            </a:r>
            <a:endParaRPr lang="en-GR" altLang="zh-CN" sz="24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5714269-2477-3918-A918-F23C6CD566C3}"/>
              </a:ext>
            </a:extLst>
          </p:cNvPr>
          <p:cNvCxnSpPr>
            <a:cxnSpLocks/>
            <a:stCxn id="4" idx="1"/>
            <a:endCxn id="23" idx="3"/>
          </p:cNvCxnSpPr>
          <p:nvPr/>
        </p:nvCxnSpPr>
        <p:spPr>
          <a:xfrm>
            <a:off x="4344029" y="2381115"/>
            <a:ext cx="1407177" cy="13501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6F18853-3DCE-73AA-5C5B-C2965ABC4E93}"/>
              </a:ext>
            </a:extLst>
          </p:cNvPr>
          <p:cNvSpPr/>
          <p:nvPr/>
        </p:nvSpPr>
        <p:spPr>
          <a:xfrm flipH="1">
            <a:off x="3948734" y="3270519"/>
            <a:ext cx="2597717" cy="388608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4. Coupled Predictor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E8705AD-FC4C-9489-A0BD-B07053A2BE51}"/>
              </a:ext>
            </a:extLst>
          </p:cNvPr>
          <p:cNvCxnSpPr>
            <a:cxnSpLocks/>
            <a:stCxn id="23" idx="2"/>
            <a:endCxn id="8" idx="0"/>
          </p:cNvCxnSpPr>
          <p:nvPr/>
        </p:nvCxnSpPr>
        <p:spPr>
          <a:xfrm flipH="1">
            <a:off x="5247592" y="2829946"/>
            <a:ext cx="1517147" cy="440573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BD283DF-8FFD-DC72-B5A8-1B84045EF399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5174549" y="3613167"/>
            <a:ext cx="10737" cy="1077358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2DD257C1-47FE-CC86-9210-790C6D38577F}"/>
              </a:ext>
            </a:extLst>
          </p:cNvPr>
          <p:cNvCxnSpPr>
            <a:cxnSpLocks/>
            <a:stCxn id="124" idx="3"/>
            <a:endCxn id="8" idx="3"/>
          </p:cNvCxnSpPr>
          <p:nvPr/>
        </p:nvCxnSpPr>
        <p:spPr>
          <a:xfrm rot="10800000" flipH="1">
            <a:off x="2219980" y="3464823"/>
            <a:ext cx="1728754" cy="2494468"/>
          </a:xfrm>
          <a:prstGeom prst="bentConnector3">
            <a:avLst>
              <a:gd name="adj1" fmla="val -13223"/>
            </a:avLst>
          </a:prstGeom>
          <a:ln w="2222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77AF7403-B3B1-C170-1C9D-9733BF666F81}"/>
              </a:ext>
            </a:extLst>
          </p:cNvPr>
          <p:cNvSpPr/>
          <p:nvPr/>
        </p:nvSpPr>
        <p:spPr>
          <a:xfrm flipH="1">
            <a:off x="2332591" y="4690525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58039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5</a:t>
            </a:r>
            <a:r>
              <a:rPr lang="en-GR" sz="2000">
                <a:solidFill>
                  <a:schemeClr val="tx1"/>
                </a:solidFill>
                <a:latin typeface="Trebuchet MS" panose="020B0703020202090204" pitchFamily="34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Intermediate Representation (IR)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BFBD51C-0779-54F2-326C-8E547B89ACE7}"/>
              </a:ext>
            </a:extLst>
          </p:cNvPr>
          <p:cNvSpPr/>
          <p:nvPr/>
        </p:nvSpPr>
        <p:spPr>
          <a:xfrm>
            <a:off x="2287762" y="5666022"/>
            <a:ext cx="5760956" cy="614909"/>
          </a:xfrm>
          <a:prstGeom prst="roundRect">
            <a:avLst/>
          </a:prstGeom>
          <a:solidFill>
            <a:srgbClr val="FFFFFF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CDB156C0-0783-7A20-D4C2-BCB08504E34F}"/>
              </a:ext>
            </a:extLst>
          </p:cNvPr>
          <p:cNvSpPr>
            <a:spLocks noChangeAspect="1"/>
          </p:cNvSpPr>
          <p:nvPr/>
        </p:nvSpPr>
        <p:spPr>
          <a:xfrm flipH="1">
            <a:off x="8570705" y="1759501"/>
            <a:ext cx="2876008" cy="1319962"/>
          </a:xfrm>
          <a:prstGeom prst="roundRect">
            <a:avLst>
              <a:gd name="adj" fmla="val 6425"/>
            </a:avLst>
          </a:prstGeom>
          <a:solidFill>
            <a:srgbClr val="51A453">
              <a:alpha val="32157"/>
            </a:srgbClr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36000" bIns="0" rtlCol="0" anchor="ctr"/>
          <a:lstStyle/>
          <a:p>
            <a:pPr>
              <a:lnSpc>
                <a:spcPct val="88000"/>
              </a:lnSpc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Provide a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high-level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(Python)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interface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b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to deploy ML kernels </a:t>
            </a:r>
            <a:b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for PIM execution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F40EB551-D7B7-2C89-E443-322BF5C68751}"/>
              </a:ext>
            </a:extLst>
          </p:cNvPr>
          <p:cNvSpPr>
            <a:spLocks/>
          </p:cNvSpPr>
          <p:nvPr/>
        </p:nvSpPr>
        <p:spPr>
          <a:xfrm flipH="1">
            <a:off x="8570708" y="1429064"/>
            <a:ext cx="777955" cy="330437"/>
          </a:xfrm>
          <a:prstGeom prst="roundRect">
            <a:avLst>
              <a:gd name="adj" fmla="val 21074"/>
            </a:avLst>
          </a:prstGeom>
          <a:solidFill>
            <a:schemeClr val="bg1"/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US" sz="2400" dirty="0">
                <a:solidFill>
                  <a:schemeClr val="tx1"/>
                </a:solidFill>
                <a:latin typeface="Trebuchet MS" panose="020B0703020202090204" pitchFamily="34" charset="0"/>
              </a:rPr>
              <a:t>Goal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506F111-5A2B-A065-5316-285645306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15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57F02E6C-3A6B-A255-8684-67A36E55835D}"/>
              </a:ext>
            </a:extLst>
          </p:cNvPr>
          <p:cNvSpPr/>
          <p:nvPr/>
        </p:nvSpPr>
        <p:spPr>
          <a:xfrm flipH="1">
            <a:off x="5751206" y="1959285"/>
            <a:ext cx="2027067" cy="870661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endParaRPr lang="en-GR" altLang="zh-CN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6BA46356-F4AC-332A-189F-691395558613}"/>
              </a:ext>
            </a:extLst>
          </p:cNvPr>
          <p:cNvSpPr/>
          <p:nvPr/>
        </p:nvSpPr>
        <p:spPr>
          <a:xfrm flipH="1">
            <a:off x="3948734" y="3270519"/>
            <a:ext cx="2597717" cy="388608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36E8C5E7-5497-4A6B-AE44-31E2C6A470D4}"/>
              </a:ext>
            </a:extLst>
          </p:cNvPr>
          <p:cNvSpPr/>
          <p:nvPr/>
        </p:nvSpPr>
        <p:spPr>
          <a:xfrm flipH="1">
            <a:off x="2496236" y="1945784"/>
            <a:ext cx="1847793" cy="870661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endParaRPr lang="en-GR" altLang="zh-CN" sz="24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5AA9B381-B2E5-0AEC-4420-5DFA7698E1DC}"/>
              </a:ext>
            </a:extLst>
          </p:cNvPr>
          <p:cNvSpPr/>
          <p:nvPr/>
        </p:nvSpPr>
        <p:spPr>
          <a:xfrm flipH="1">
            <a:off x="2332591" y="4690525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47E9D148-C335-253F-80CE-9ECEF611AAF7}"/>
              </a:ext>
            </a:extLst>
          </p:cNvPr>
          <p:cNvSpPr/>
          <p:nvPr/>
        </p:nvSpPr>
        <p:spPr>
          <a:xfrm flipH="1">
            <a:off x="2343232" y="5121563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92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74B96-E43E-FC87-DF62-A1F6DB4A87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59CEDAE-F675-3822-91B4-FBC40A45374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 Frontend Programming Interface - Python</a:t>
            </a:r>
            <a:endParaRPr lang="en-GB" sz="3600" dirty="0">
              <a:solidFill>
                <a:schemeClr val="bg2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9" name="TextBox 36">
            <a:extLst>
              <a:ext uri="{FF2B5EF4-FFF2-40B4-BE49-F238E27FC236}">
                <a16:creationId xmlns:a16="http://schemas.microsoft.com/office/drawing/2014/main" id="{F410CA3B-0A55-6F86-EA76-19D4222B877C}"/>
              </a:ext>
            </a:extLst>
          </p:cNvPr>
          <p:cNvSpPr txBox="1"/>
          <p:nvPr/>
        </p:nvSpPr>
        <p:spPr>
          <a:xfrm>
            <a:off x="4028709" y="1193295"/>
            <a:ext cx="227231" cy="1492716"/>
          </a:xfrm>
          <a:prstGeom prst="rect">
            <a:avLst/>
          </a:prstGeom>
          <a:noFill/>
          <a:ln w="19050">
            <a:noFill/>
          </a:ln>
        </p:spPr>
        <p:txBody>
          <a:bodyPr wrap="square" lIns="0" rIns="0" rtlCol="0">
            <a:spAutoFit/>
          </a:bodyPr>
          <a:lstStyle/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1 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2 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3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4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5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6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7</a:t>
            </a:r>
          </a:p>
        </p:txBody>
      </p:sp>
      <p:sp>
        <p:nvSpPr>
          <p:cNvPr id="6" name="Rounded Rectangle 38">
            <a:extLst>
              <a:ext uri="{FF2B5EF4-FFF2-40B4-BE49-F238E27FC236}">
                <a16:creationId xmlns:a16="http://schemas.microsoft.com/office/drawing/2014/main" id="{023AAB61-7918-AA2F-6FF7-CDDA3B5D197F}"/>
              </a:ext>
            </a:extLst>
          </p:cNvPr>
          <p:cNvSpPr/>
          <p:nvPr/>
        </p:nvSpPr>
        <p:spPr>
          <a:xfrm>
            <a:off x="4255942" y="1192348"/>
            <a:ext cx="6408396" cy="1301796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lvl="0"/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@DCC_kernel</a:t>
            </a:r>
          </a:p>
          <a:p>
            <a:pPr lvl="0"/>
            <a:r>
              <a:rPr lang="en-US" altLang="zh-CN" sz="1300" dirty="0">
                <a:solidFill>
                  <a:srgbClr val="4E8542"/>
                </a:solidFill>
                <a:latin typeface="Consolas" panose="020B0609020204030204" pitchFamily="49" charset="0"/>
              </a:rPr>
              <a:t>def</a:t>
            </a:r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altLang="zh-CN" sz="1300" dirty="0" err="1">
                <a:solidFill>
                  <a:srgbClr val="0070C0"/>
                </a:solidFill>
                <a:latin typeface="Consolas" panose="020B0609020204030204" pitchFamily="49" charset="0"/>
              </a:rPr>
              <a:t>PIM_kernel</a:t>
            </a:r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(A, B, C):</a:t>
            </a:r>
          </a:p>
          <a:p>
            <a:pPr lvl="0"/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 for </a:t>
            </a:r>
            <a:r>
              <a:rPr lang="en-US" altLang="zh-CN" sz="1300" dirty="0" err="1">
                <a:solidFill>
                  <a:prstClr val="black"/>
                </a:solidFill>
                <a:latin typeface="Consolas" panose="020B0609020204030204" pitchFamily="49" charset="0"/>
              </a:rPr>
              <a:t>i</a:t>
            </a:r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in range(0, 11, 1):</a:t>
            </a:r>
          </a:p>
          <a:p>
            <a:pPr lvl="0"/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   for j in range (0, 8, 1):</a:t>
            </a:r>
          </a:p>
          <a:p>
            <a:pPr lvl="0"/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     A[</a:t>
            </a:r>
            <a:r>
              <a:rPr lang="en-US" altLang="zh-CN" sz="1300" dirty="0" err="1">
                <a:solidFill>
                  <a:prstClr val="black"/>
                </a:solidFill>
                <a:latin typeface="Consolas" panose="020B0609020204030204" pitchFamily="49" charset="0"/>
              </a:rPr>
              <a:t>i</a:t>
            </a:r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][j] = A[i+1][j*2] + B[</a:t>
            </a:r>
            <a:r>
              <a:rPr lang="en-US" altLang="zh-CN" sz="1300" dirty="0" err="1">
                <a:solidFill>
                  <a:prstClr val="black"/>
                </a:solidFill>
                <a:latin typeface="Consolas" panose="020B0609020204030204" pitchFamily="49" charset="0"/>
              </a:rPr>
              <a:t>i</a:t>
            </a:r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] * C[j]</a:t>
            </a:r>
          </a:p>
          <a:p>
            <a:pPr lvl="0"/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r>
              <a:rPr lang="en-US" altLang="zh-CN" sz="1300" dirty="0">
                <a:solidFill>
                  <a:srgbClr val="4E8542"/>
                </a:solidFill>
                <a:latin typeface="Consolas" panose="020B0609020204030204" pitchFamily="49" charset="0"/>
              </a:rPr>
              <a:t>return</a:t>
            </a:r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A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279F255-59B1-AC11-8AFD-0D3BA8560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16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2E7ECAA0-74E1-2086-307C-F513BFF1AF31}"/>
              </a:ext>
            </a:extLst>
          </p:cNvPr>
          <p:cNvSpPr/>
          <p:nvPr/>
        </p:nvSpPr>
        <p:spPr>
          <a:xfrm flipH="1">
            <a:off x="441309" y="2491451"/>
            <a:ext cx="1587449" cy="612000"/>
          </a:xfrm>
          <a:prstGeom prst="roundRect">
            <a:avLst>
              <a:gd name="adj" fmla="val 11408"/>
            </a:avLst>
          </a:prstGeom>
          <a:solidFill>
            <a:srgbClr val="FBCC9A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ML Kernel with DCC API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1B33B7-2DAF-A041-CBE6-1C8D8C01F5CB}"/>
              </a:ext>
            </a:extLst>
          </p:cNvPr>
          <p:cNvCxnSpPr>
            <a:cxnSpLocks/>
          </p:cNvCxnSpPr>
          <p:nvPr/>
        </p:nvCxnSpPr>
        <p:spPr>
          <a:xfrm flipH="1">
            <a:off x="1937657" y="1192348"/>
            <a:ext cx="2318283" cy="1299103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EA572E6-9367-D7C2-298A-92E9483715BD}"/>
              </a:ext>
            </a:extLst>
          </p:cNvPr>
          <p:cNvCxnSpPr>
            <a:cxnSpLocks/>
          </p:cNvCxnSpPr>
          <p:nvPr/>
        </p:nvCxnSpPr>
        <p:spPr>
          <a:xfrm flipH="1">
            <a:off x="2024004" y="2494144"/>
            <a:ext cx="2231936" cy="60930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076A3160-AAE5-5BBC-C31B-358565EEF9F8}"/>
              </a:ext>
            </a:extLst>
          </p:cNvPr>
          <p:cNvSpPr txBox="1"/>
          <p:nvPr/>
        </p:nvSpPr>
        <p:spPr>
          <a:xfrm>
            <a:off x="2751491" y="2092688"/>
            <a:ext cx="9717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0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Python</a:t>
            </a:r>
          </a:p>
        </p:txBody>
      </p:sp>
    </p:spTree>
    <p:extLst>
      <p:ext uri="{BB962C8B-B14F-4D97-AF65-F5344CB8AC3E}">
        <p14:creationId xmlns:p14="http://schemas.microsoft.com/office/powerpoint/2010/main" val="7214266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A8862-5D01-F8E2-B56B-91696074B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AC663663-6BD7-CEA5-C4AD-7170016D0B3E}"/>
              </a:ext>
            </a:extLst>
          </p:cNvPr>
          <p:cNvSpPr txBox="1"/>
          <p:nvPr/>
        </p:nvSpPr>
        <p:spPr>
          <a:xfrm>
            <a:off x="3989190" y="1194242"/>
            <a:ext cx="6702961" cy="5293757"/>
          </a:xfrm>
          <a:prstGeom prst="rect">
            <a:avLst/>
          </a:prstGeom>
          <a:noFill/>
          <a:ln w="19050"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lIns="306000" rIns="0" rtlCol="0">
            <a:spAutoFit/>
          </a:bodyPr>
          <a:lstStyle/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@DCC_kernel</a:t>
            </a:r>
          </a:p>
          <a:p>
            <a:r>
              <a:rPr lang="en-US" altLang="zh-CN" sz="1300" dirty="0">
                <a:solidFill>
                  <a:schemeClr val="accent4"/>
                </a:solidFill>
                <a:effectLst/>
                <a:latin typeface="Consolas" panose="020B0609020204030204" pitchFamily="49" charset="0"/>
              </a:rPr>
              <a:t>def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300" dirty="0">
                <a:solidFill>
                  <a:srgbClr val="0070C0"/>
                </a:solidFill>
                <a:effectLst/>
                <a:latin typeface="Consolas" panose="020B0609020204030204" pitchFamily="49" charset="0"/>
              </a:rPr>
              <a:t>example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(A, B, C):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for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i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in range(0, 11, 1):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  for j in range (0, 8, 1):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    A[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i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][j] = A[i+1][j*2] + B[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i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] * C[j]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</a:t>
            </a:r>
            <a:r>
              <a:rPr lang="en-US" altLang="zh-CN" sz="1300" dirty="0">
                <a:solidFill>
                  <a:schemeClr val="accent4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A</a:t>
            </a:r>
          </a:p>
          <a:p>
            <a:endParaRPr lang="en-US" altLang="zh-CN" sz="1300" dirty="0">
              <a:effectLst/>
              <a:latin typeface="Consolas" panose="020B0609020204030204" pitchFamily="49" charset="0"/>
            </a:endParaRPr>
          </a:p>
          <a:p>
            <a:r>
              <a:rPr lang="en-US" altLang="zh-CN" sz="1300" dirty="0">
                <a:solidFill>
                  <a:schemeClr val="accent4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300" dirty="0" err="1">
                <a:solidFill>
                  <a:srgbClr val="0070C0"/>
                </a:solidFill>
                <a:effectLst/>
                <a:latin typeface="Consolas" panose="020B0609020204030204" pitchFamily="49" charset="0"/>
              </a:rPr>
              <a:t>PIM_Layer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torch.nn.module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,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DCC.Layer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):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</a:t>
            </a:r>
            <a:r>
              <a:rPr lang="en-US" altLang="zh-CN" sz="1300" dirty="0">
                <a:solidFill>
                  <a:schemeClr val="accent4"/>
                </a:solidFill>
                <a:effectLst/>
                <a:latin typeface="Consolas" panose="020B0609020204030204" pitchFamily="49" charset="0"/>
              </a:rPr>
              <a:t>def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300" dirty="0">
                <a:solidFill>
                  <a:srgbClr val="0070C0"/>
                </a:solidFill>
                <a:effectLst/>
                <a:latin typeface="Consolas" panose="020B0609020204030204" pitchFamily="49" charset="0"/>
              </a:rPr>
              <a:t>__</a:t>
            </a:r>
            <a:r>
              <a:rPr lang="en-US" altLang="zh-CN" sz="1300" dirty="0" err="1">
                <a:solidFill>
                  <a:srgbClr val="0070C0"/>
                </a:solidFill>
                <a:effectLst/>
                <a:latin typeface="Consolas" panose="020B0609020204030204" pitchFamily="49" charset="0"/>
              </a:rPr>
              <a:t>init</a:t>
            </a:r>
            <a:r>
              <a:rPr lang="en-US" altLang="zh-CN" sz="1300" dirty="0">
                <a:solidFill>
                  <a:srgbClr val="0070C0"/>
                </a:solidFill>
                <a:effectLst/>
                <a:latin typeface="Consolas" panose="020B0609020204030204" pitchFamily="49" charset="0"/>
              </a:rPr>
              <a:t>__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300" dirty="0">
                <a:solidFill>
                  <a:schemeClr val="accent4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, layer,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input_sizes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): </a:t>
            </a:r>
            <a:r>
              <a:rPr lang="en-US" altLang="zh-CN" sz="1300" dirty="0">
                <a:solidFill>
                  <a:schemeClr val="accent6">
                    <a:lumMod val="50000"/>
                  </a:schemeClr>
                </a:solidFill>
                <a:effectLst/>
                <a:latin typeface="Consolas" panose="020B0609020204030204" pitchFamily="49" charset="0"/>
              </a:rPr>
              <a:t># </a:t>
            </a:r>
            <a:r>
              <a:rPr lang="en-US" altLang="zh-CN" sz="1300" dirty="0" err="1">
                <a:solidFill>
                  <a:schemeClr val="accent6">
                    <a:lumMod val="50000"/>
                  </a:schemeClr>
                </a:solidFill>
                <a:effectLst/>
                <a:latin typeface="Consolas" panose="020B0609020204030204" pitchFamily="49" charset="0"/>
              </a:rPr>
              <a:t>init</a:t>
            </a:r>
            <a:r>
              <a:rPr lang="en-US" altLang="zh-CN" sz="1300" dirty="0">
                <a:solidFill>
                  <a:schemeClr val="accent6">
                    <a:lumMod val="50000"/>
                  </a:schemeClr>
                </a:solidFill>
                <a:effectLst/>
                <a:latin typeface="Consolas" panose="020B0609020204030204" pitchFamily="49" charset="0"/>
              </a:rPr>
              <a:t> kernel and weight 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 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self.kernel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=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DCC.initKernel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PIM_kernel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,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input_sizes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 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self.B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=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layer.B</a:t>
            </a:r>
            <a:endParaRPr lang="en-US" altLang="zh-CN" sz="1300" dirty="0">
              <a:effectLst/>
              <a:latin typeface="Consolas" panose="020B0609020204030204" pitchFamily="49" charset="0"/>
            </a:endParaRP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 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self.C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=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layer.C</a:t>
            </a:r>
            <a:endParaRPr lang="en-US" altLang="zh-CN" sz="1300" dirty="0">
              <a:effectLst/>
              <a:latin typeface="Consolas" panose="020B0609020204030204" pitchFamily="49" charset="0"/>
            </a:endParaRPr>
          </a:p>
          <a:p>
            <a:endParaRPr lang="en-US" altLang="zh-CN" sz="1300" dirty="0">
              <a:effectLst/>
              <a:latin typeface="Consolas" panose="020B0609020204030204" pitchFamily="49" charset="0"/>
            </a:endParaRP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</a:t>
            </a:r>
            <a:r>
              <a:rPr lang="en-US" altLang="zh-CN" sz="1300" dirty="0">
                <a:solidFill>
                  <a:schemeClr val="accent4"/>
                </a:solidFill>
                <a:effectLst/>
                <a:latin typeface="Consolas" panose="020B0609020204030204" pitchFamily="49" charset="0"/>
              </a:rPr>
              <a:t>def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300" dirty="0">
                <a:solidFill>
                  <a:srgbClr val="0070C0"/>
                </a:solidFill>
                <a:effectLst/>
                <a:latin typeface="Consolas" panose="020B0609020204030204" pitchFamily="49" charset="0"/>
              </a:rPr>
              <a:t>update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300" dirty="0">
                <a:solidFill>
                  <a:schemeClr val="accent4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,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best_draft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): # pre-load data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 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self.PIM_B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=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self.kernel.preLoad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best_schedule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,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self.B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 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self.PIM_C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=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self.kernel.preLoad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best_schedule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,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self.C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  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</a:t>
            </a:r>
            <a:r>
              <a:rPr lang="en-US" altLang="zh-CN" sz="1300" dirty="0">
                <a:solidFill>
                  <a:schemeClr val="accent4"/>
                </a:solidFill>
                <a:effectLst/>
                <a:latin typeface="Consolas" panose="020B0609020204030204" pitchFamily="49" charset="0"/>
              </a:rPr>
              <a:t>def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300" dirty="0">
                <a:solidFill>
                  <a:srgbClr val="0070C0"/>
                </a:solidFill>
                <a:effectLst/>
                <a:latin typeface="Consolas" panose="020B0609020204030204" pitchFamily="49" charset="0"/>
              </a:rPr>
              <a:t>forward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</a:t>
            </a:r>
            <a:r>
              <a:rPr lang="en-US" altLang="zh-CN" sz="1300" dirty="0">
                <a:solidFill>
                  <a:schemeClr val="accent4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, x): # execute PIM kernel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  </a:t>
            </a:r>
            <a:r>
              <a:rPr lang="en-US" altLang="zh-CN" sz="1300" dirty="0">
                <a:solidFill>
                  <a:schemeClr val="accent4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self.kernel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(x,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self.PIM_B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,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self.PIM_C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)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model =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torch.load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("</a:t>
            </a:r>
            <a:r>
              <a:rPr lang="en-US" altLang="zh-CN" sz="1300" dirty="0">
                <a:solidFill>
                  <a:schemeClr val="accent4"/>
                </a:solidFill>
                <a:effectLst/>
                <a:latin typeface="Consolas" panose="020B0609020204030204" pitchFamily="49" charset="0"/>
              </a:rPr>
              <a:t>GPT3-13B.model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") # load model</a:t>
            </a:r>
          </a:p>
          <a:p>
            <a:r>
              <a:rPr lang="en-US" altLang="zh-CN" sz="1300" dirty="0" err="1">
                <a:effectLst/>
                <a:latin typeface="Consolas" panose="020B0609020204030204" pitchFamily="49" charset="0"/>
              </a:rPr>
              <a:t>in_sizes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=[[model.layer_0.B.sizes(), model.layer_0.C.sizes(), 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         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model.input_sizes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()]]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model.layer_0 =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PIM_Layer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(model.layer_0,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in_sizes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) </a:t>
            </a:r>
            <a:r>
              <a:rPr lang="en-US" altLang="zh-CN" sz="1300" dirty="0">
                <a:solidFill>
                  <a:schemeClr val="bg2">
                    <a:lumMod val="50000"/>
                  </a:schemeClr>
                </a:solidFill>
                <a:effectLst/>
                <a:latin typeface="Consolas" panose="020B0609020204030204" pitchFamily="49" charset="0"/>
              </a:rPr>
              <a:t># replace the layer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model = 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DCC.setModel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(model) </a:t>
            </a:r>
            <a:r>
              <a:rPr lang="en-US" altLang="zh-CN" sz="1300" dirty="0">
                <a:solidFill>
                  <a:schemeClr val="bg2">
                    <a:lumMod val="50000"/>
                  </a:schemeClr>
                </a:solidFill>
                <a:effectLst/>
                <a:latin typeface="Consolas" panose="020B0609020204030204" pitchFamily="49" charset="0"/>
              </a:rPr>
              <a:t># collect model information</a:t>
            </a:r>
          </a:p>
          <a:p>
            <a:r>
              <a:rPr lang="en-US" altLang="zh-CN" sz="1300" dirty="0">
                <a:effectLst/>
                <a:latin typeface="Consolas" panose="020B0609020204030204" pitchFamily="49" charset="0"/>
              </a:rPr>
              <a:t>output = model(</a:t>
            </a:r>
            <a:r>
              <a:rPr lang="en-US" altLang="zh-CN" sz="1300" dirty="0" err="1">
                <a:effectLst/>
                <a:latin typeface="Consolas" panose="020B0609020204030204" pitchFamily="49" charset="0"/>
              </a:rPr>
              <a:t>get_request</a:t>
            </a:r>
            <a:r>
              <a:rPr lang="en-US" altLang="zh-CN" sz="1300" dirty="0">
                <a:effectLst/>
                <a:latin typeface="Consolas" panose="020B0609020204030204" pitchFamily="49" charset="0"/>
              </a:rPr>
              <a:t>()) </a:t>
            </a:r>
            <a:r>
              <a:rPr lang="en-US" altLang="zh-CN" sz="1300" dirty="0">
                <a:solidFill>
                  <a:schemeClr val="bg2">
                    <a:lumMod val="50000"/>
                  </a:schemeClr>
                </a:solidFill>
                <a:effectLst/>
                <a:latin typeface="Consolas" panose="020B0609020204030204" pitchFamily="49" charset="0"/>
              </a:rPr>
              <a:t># run the inference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0A30474-3DA9-3268-86FD-053F21132BA2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 Frontend Programming Interface - Python</a:t>
            </a:r>
            <a:endParaRPr lang="en-GB" sz="3600" dirty="0">
              <a:solidFill>
                <a:schemeClr val="bg2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9" name="TextBox 36">
            <a:extLst>
              <a:ext uri="{FF2B5EF4-FFF2-40B4-BE49-F238E27FC236}">
                <a16:creationId xmlns:a16="http://schemas.microsoft.com/office/drawing/2014/main" id="{64267C3E-B984-543A-C8E3-FE687CF481F8}"/>
              </a:ext>
            </a:extLst>
          </p:cNvPr>
          <p:cNvSpPr txBox="1"/>
          <p:nvPr/>
        </p:nvSpPr>
        <p:spPr>
          <a:xfrm>
            <a:off x="4028709" y="1193295"/>
            <a:ext cx="227231" cy="5293757"/>
          </a:xfrm>
          <a:prstGeom prst="rect">
            <a:avLst/>
          </a:prstGeom>
          <a:noFill/>
          <a:ln w="19050">
            <a:noFill/>
          </a:ln>
        </p:spPr>
        <p:txBody>
          <a:bodyPr wrap="square" lIns="0" rIns="0" rtlCol="0">
            <a:spAutoFit/>
          </a:bodyPr>
          <a:lstStyle/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1 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2 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3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4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5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6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7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8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9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13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14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15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16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17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18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19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20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21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22</a:t>
            </a:r>
          </a:p>
          <a:p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23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24</a:t>
            </a:r>
          </a:p>
          <a:p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25</a:t>
            </a:r>
          </a:p>
        </p:txBody>
      </p:sp>
      <p:sp>
        <p:nvSpPr>
          <p:cNvPr id="6" name="Rounded Rectangle 38">
            <a:extLst>
              <a:ext uri="{FF2B5EF4-FFF2-40B4-BE49-F238E27FC236}">
                <a16:creationId xmlns:a16="http://schemas.microsoft.com/office/drawing/2014/main" id="{0EFB5323-A957-943E-92A1-D41E9EDAACBE}"/>
              </a:ext>
            </a:extLst>
          </p:cNvPr>
          <p:cNvSpPr/>
          <p:nvPr/>
        </p:nvSpPr>
        <p:spPr>
          <a:xfrm>
            <a:off x="4255942" y="1192348"/>
            <a:ext cx="6408396" cy="1301796"/>
          </a:xfrm>
          <a:prstGeom prst="roundRect">
            <a:avLst>
              <a:gd name="adj" fmla="val 2597"/>
            </a:avLst>
          </a:prstGeom>
          <a:solidFill>
            <a:srgbClr val="FFFFFF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lvl="0"/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@DCC_kernel</a:t>
            </a:r>
          </a:p>
          <a:p>
            <a:pPr lvl="0"/>
            <a:r>
              <a:rPr lang="en-US" altLang="zh-CN" sz="1300" dirty="0">
                <a:solidFill>
                  <a:srgbClr val="4E8542"/>
                </a:solidFill>
                <a:latin typeface="Consolas" panose="020B0609020204030204" pitchFamily="49" charset="0"/>
              </a:rPr>
              <a:t>def</a:t>
            </a:r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</a:t>
            </a:r>
            <a:r>
              <a:rPr lang="en-US" altLang="zh-CN" sz="1300" dirty="0" err="1">
                <a:solidFill>
                  <a:srgbClr val="0070C0"/>
                </a:solidFill>
                <a:latin typeface="Consolas" panose="020B0609020204030204" pitchFamily="49" charset="0"/>
              </a:rPr>
              <a:t>PIM_kernel</a:t>
            </a:r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(A, B, C):</a:t>
            </a:r>
          </a:p>
          <a:p>
            <a:pPr lvl="0"/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 for </a:t>
            </a:r>
            <a:r>
              <a:rPr lang="en-US" altLang="zh-CN" sz="1300" dirty="0" err="1">
                <a:solidFill>
                  <a:prstClr val="black"/>
                </a:solidFill>
                <a:latin typeface="Consolas" panose="020B0609020204030204" pitchFamily="49" charset="0"/>
              </a:rPr>
              <a:t>i</a:t>
            </a:r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in range(0, 11, 1):</a:t>
            </a:r>
          </a:p>
          <a:p>
            <a:pPr lvl="0"/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   for j in range (0, 8, 1):</a:t>
            </a:r>
          </a:p>
          <a:p>
            <a:pPr lvl="0"/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     A[</a:t>
            </a:r>
            <a:r>
              <a:rPr lang="en-US" altLang="zh-CN" sz="1300" dirty="0" err="1">
                <a:solidFill>
                  <a:prstClr val="black"/>
                </a:solidFill>
                <a:latin typeface="Consolas" panose="020B0609020204030204" pitchFamily="49" charset="0"/>
              </a:rPr>
              <a:t>i</a:t>
            </a:r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][j] = A[i+1][j*2] + B[</a:t>
            </a:r>
            <a:r>
              <a:rPr lang="en-US" altLang="zh-CN" sz="1300" dirty="0" err="1">
                <a:solidFill>
                  <a:prstClr val="black"/>
                </a:solidFill>
                <a:latin typeface="Consolas" panose="020B0609020204030204" pitchFamily="49" charset="0"/>
              </a:rPr>
              <a:t>i</a:t>
            </a:r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] * C[j]</a:t>
            </a:r>
          </a:p>
          <a:p>
            <a:pPr lvl="0"/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 </a:t>
            </a:r>
            <a:r>
              <a:rPr lang="en-US" altLang="zh-CN" sz="1300" dirty="0">
                <a:solidFill>
                  <a:srgbClr val="4E8542"/>
                </a:solidFill>
                <a:latin typeface="Consolas" panose="020B0609020204030204" pitchFamily="49" charset="0"/>
              </a:rPr>
              <a:t>return</a:t>
            </a:r>
            <a:r>
              <a:rPr lang="en-US" altLang="zh-CN" sz="1300" dirty="0">
                <a:solidFill>
                  <a:prstClr val="black"/>
                </a:solidFill>
                <a:latin typeface="Consolas" panose="020B0609020204030204" pitchFamily="49" charset="0"/>
              </a:rPr>
              <a:t> A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688222B-D06B-2ADE-8AAF-C23D0BF5B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17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729FDC4-B7CE-AEEC-75AF-832DAFDF363A}"/>
              </a:ext>
            </a:extLst>
          </p:cNvPr>
          <p:cNvSpPr/>
          <p:nvPr/>
        </p:nvSpPr>
        <p:spPr>
          <a:xfrm flipH="1">
            <a:off x="441309" y="2491451"/>
            <a:ext cx="1587449" cy="612000"/>
          </a:xfrm>
          <a:prstGeom prst="roundRect">
            <a:avLst>
              <a:gd name="adj" fmla="val 11408"/>
            </a:avLst>
          </a:prstGeom>
          <a:solidFill>
            <a:srgbClr val="FBCC9A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ML Kernel with DCC API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5B1F3CB-6838-BF6D-A14E-64F604A8674E}"/>
              </a:ext>
            </a:extLst>
          </p:cNvPr>
          <p:cNvCxnSpPr>
            <a:cxnSpLocks/>
          </p:cNvCxnSpPr>
          <p:nvPr/>
        </p:nvCxnSpPr>
        <p:spPr>
          <a:xfrm flipH="1">
            <a:off x="1937657" y="1192348"/>
            <a:ext cx="2318283" cy="1299103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6B006C8-9151-037A-F742-EFFC70E60E20}"/>
              </a:ext>
            </a:extLst>
          </p:cNvPr>
          <p:cNvCxnSpPr>
            <a:cxnSpLocks/>
          </p:cNvCxnSpPr>
          <p:nvPr/>
        </p:nvCxnSpPr>
        <p:spPr>
          <a:xfrm flipH="1">
            <a:off x="2024004" y="2494144"/>
            <a:ext cx="2231936" cy="60930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E3D5816-98CA-380B-61C3-CC2B0F9F9D1D}"/>
              </a:ext>
            </a:extLst>
          </p:cNvPr>
          <p:cNvSpPr txBox="1"/>
          <p:nvPr/>
        </p:nvSpPr>
        <p:spPr>
          <a:xfrm>
            <a:off x="709660" y="4692525"/>
            <a:ext cx="1114358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4000"/>
              </a:lnSpc>
            </a:pPr>
            <a:r>
              <a:rPr lang="en-GB" sz="2000" dirty="0">
                <a:latin typeface="Trebuchet MS" panose="020B0703020202090204" pitchFamily="34" charset="0"/>
              </a:rPr>
              <a:t>ML Model</a:t>
            </a:r>
            <a:endParaRPr lang="en-GR" sz="1600" dirty="0">
              <a:latin typeface="Trebuchet MS" panose="020B0703020202090204" pitchFamily="34" charset="0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116D861-A751-A393-2B33-75135A886DDC}"/>
              </a:ext>
            </a:extLst>
          </p:cNvPr>
          <p:cNvCxnSpPr>
            <a:cxnSpLocks/>
          </p:cNvCxnSpPr>
          <p:nvPr/>
        </p:nvCxnSpPr>
        <p:spPr>
          <a:xfrm flipH="1">
            <a:off x="1341532" y="1189655"/>
            <a:ext cx="2647656" cy="354042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D559767-2669-22A5-1DE7-3B55289A942F}"/>
              </a:ext>
            </a:extLst>
          </p:cNvPr>
          <p:cNvCxnSpPr>
            <a:cxnSpLocks/>
            <a:endCxn id="2" idx="2"/>
          </p:cNvCxnSpPr>
          <p:nvPr/>
        </p:nvCxnSpPr>
        <p:spPr>
          <a:xfrm flipH="1" flipV="1">
            <a:off x="1266839" y="5242291"/>
            <a:ext cx="2722349" cy="1244761"/>
          </a:xfrm>
          <a:prstGeom prst="line">
            <a:avLst/>
          </a:prstGeom>
          <a:ln w="1905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85A710A-D968-ADB1-7876-764BFEF62256}"/>
              </a:ext>
            </a:extLst>
          </p:cNvPr>
          <p:cNvSpPr txBox="1"/>
          <p:nvPr/>
        </p:nvSpPr>
        <p:spPr>
          <a:xfrm>
            <a:off x="2751491" y="2092688"/>
            <a:ext cx="9717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000" dirty="0">
                <a:solidFill>
                  <a:schemeClr val="accent3">
                    <a:lumMod val="75000"/>
                  </a:schemeClr>
                </a:solidFill>
                <a:latin typeface="Trebuchet MS" panose="020B0703020202090204" pitchFamily="34" charset="0"/>
              </a:rPr>
              <a:t>Python</a:t>
            </a:r>
          </a:p>
        </p:txBody>
      </p:sp>
      <p:sp>
        <p:nvSpPr>
          <p:cNvPr id="17" name="Rounded Rectangle 38">
            <a:extLst>
              <a:ext uri="{FF2B5EF4-FFF2-40B4-BE49-F238E27FC236}">
                <a16:creationId xmlns:a16="http://schemas.microsoft.com/office/drawing/2014/main" id="{5C5D5D0D-5CC7-0E61-6F9A-417F0744713B}"/>
              </a:ext>
            </a:extLst>
          </p:cNvPr>
          <p:cNvSpPr/>
          <p:nvPr/>
        </p:nvSpPr>
        <p:spPr>
          <a:xfrm>
            <a:off x="5871739" y="3025967"/>
            <a:ext cx="1366343" cy="224009"/>
          </a:xfrm>
          <a:prstGeom prst="roundRect">
            <a:avLst>
              <a:gd name="adj" fmla="val 23773"/>
            </a:avLst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lvl="0"/>
            <a:endParaRPr lang="en-US" altLang="zh-CN" sz="13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sp>
        <p:nvSpPr>
          <p:cNvPr id="18" name="Rounded Rectangle 38">
            <a:extLst>
              <a:ext uri="{FF2B5EF4-FFF2-40B4-BE49-F238E27FC236}">
                <a16:creationId xmlns:a16="http://schemas.microsoft.com/office/drawing/2014/main" id="{C8548E93-A85D-9D4D-B570-632D8D062783}"/>
              </a:ext>
            </a:extLst>
          </p:cNvPr>
          <p:cNvSpPr/>
          <p:nvPr/>
        </p:nvSpPr>
        <p:spPr>
          <a:xfrm>
            <a:off x="5704651" y="5774700"/>
            <a:ext cx="894454" cy="224009"/>
          </a:xfrm>
          <a:prstGeom prst="roundRect">
            <a:avLst>
              <a:gd name="adj" fmla="val 23773"/>
            </a:avLst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lvl="0"/>
            <a:endParaRPr lang="en-US" altLang="zh-CN" sz="13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sp>
        <p:nvSpPr>
          <p:cNvPr id="19" name="Rounded Rectangle 38">
            <a:extLst>
              <a:ext uri="{FF2B5EF4-FFF2-40B4-BE49-F238E27FC236}">
                <a16:creationId xmlns:a16="http://schemas.microsoft.com/office/drawing/2014/main" id="{776264CC-B340-7E61-4CF8-54A357FF9AE5}"/>
              </a:ext>
            </a:extLst>
          </p:cNvPr>
          <p:cNvSpPr/>
          <p:nvPr/>
        </p:nvSpPr>
        <p:spPr>
          <a:xfrm>
            <a:off x="4990672" y="5998709"/>
            <a:ext cx="1105328" cy="224009"/>
          </a:xfrm>
          <a:prstGeom prst="roundRect">
            <a:avLst>
              <a:gd name="adj" fmla="val 23773"/>
            </a:avLst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lvl="0"/>
            <a:endParaRPr lang="en-US" altLang="zh-CN" sz="1300" dirty="0">
              <a:solidFill>
                <a:prstClr val="black"/>
              </a:solidFill>
              <a:latin typeface="Consolas" panose="020B0609020204030204" pitchFamily="49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FD6EF4-CE5F-CE23-5C34-457EECD45DDF}"/>
              </a:ext>
            </a:extLst>
          </p:cNvPr>
          <p:cNvSpPr txBox="1"/>
          <p:nvPr/>
        </p:nvSpPr>
        <p:spPr>
          <a:xfrm>
            <a:off x="2340020" y="3880483"/>
            <a:ext cx="15135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1600" dirty="0">
                <a:solidFill>
                  <a:srgbClr val="00B050"/>
                </a:solidFill>
                <a:latin typeface="Trebuchet MS" panose="020B0703020202090204" pitchFamily="34" charset="0"/>
              </a:rPr>
              <a:t>DCC necessary</a:t>
            </a:r>
            <a:br>
              <a:rPr lang="en-DE" sz="1600" dirty="0">
                <a:solidFill>
                  <a:srgbClr val="00B050"/>
                </a:solidFill>
                <a:latin typeface="Trebuchet MS" panose="020B0703020202090204" pitchFamily="34" charset="0"/>
              </a:rPr>
            </a:br>
            <a:r>
              <a:rPr lang="en-DE" sz="1600" dirty="0">
                <a:solidFill>
                  <a:srgbClr val="00B050"/>
                </a:solidFill>
                <a:latin typeface="Trebuchet MS" panose="020B0703020202090204" pitchFamily="34" charset="0"/>
              </a:rPr>
              <a:t>initializations</a:t>
            </a:r>
          </a:p>
        </p:txBody>
      </p:sp>
    </p:spTree>
    <p:extLst>
      <p:ext uri="{BB962C8B-B14F-4D97-AF65-F5344CB8AC3E}">
        <p14:creationId xmlns:p14="http://schemas.microsoft.com/office/powerpoint/2010/main" val="33428661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7A7350-622A-A545-A0E9-62B36ED8A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A768022-8DEE-391C-B06B-5B32E62ECB81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 Overview &amp;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5 </a:t>
            </a:r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Key Components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54B1A664-6D92-46AE-9F99-5637985328E9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1266840" y="1361900"/>
            <a:ext cx="0" cy="25792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EF7FC9B5-D831-EAD1-7B60-C87E909A2C93}"/>
              </a:ext>
            </a:extLst>
          </p:cNvPr>
          <p:cNvSpPr/>
          <p:nvPr/>
        </p:nvSpPr>
        <p:spPr>
          <a:xfrm>
            <a:off x="632789" y="1619827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QKV</a:t>
            </a:r>
            <a:b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Generation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3A092B2-FE03-8BE4-D8DD-EB64430A323D}"/>
              </a:ext>
            </a:extLst>
          </p:cNvPr>
          <p:cNvSpPr/>
          <p:nvPr/>
        </p:nvSpPr>
        <p:spPr>
          <a:xfrm>
            <a:off x="632789" y="2142623"/>
            <a:ext cx="1268101" cy="41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Attention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C8FB019-BB3C-55E5-C6EA-4573E4971EA9}"/>
              </a:ext>
            </a:extLst>
          </p:cNvPr>
          <p:cNvSpPr/>
          <p:nvPr/>
        </p:nvSpPr>
        <p:spPr>
          <a:xfrm>
            <a:off x="632789" y="2665463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Projection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0FBD2FC-C23E-1835-A38A-82B9448B48B3}"/>
              </a:ext>
            </a:extLst>
          </p:cNvPr>
          <p:cNvSpPr/>
          <p:nvPr/>
        </p:nvSpPr>
        <p:spPr>
          <a:xfrm>
            <a:off x="632789" y="3188303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Feed-Forward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7E542032-B6EB-16D7-E1D7-BB8A8C8C26DB}"/>
              </a:ext>
            </a:extLst>
          </p:cNvPr>
          <p:cNvCxnSpPr>
            <a:cxnSpLocks/>
            <a:stCxn id="51" idx="2"/>
            <a:endCxn id="57" idx="0"/>
          </p:cNvCxnSpPr>
          <p:nvPr/>
        </p:nvCxnSpPr>
        <p:spPr>
          <a:xfrm>
            <a:off x="1266840" y="2033827"/>
            <a:ext cx="0" cy="10879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E73C5DDC-B763-67F3-9B17-5B9724C7DA3A}"/>
              </a:ext>
            </a:extLst>
          </p:cNvPr>
          <p:cNvCxnSpPr>
            <a:cxnSpLocks/>
            <a:stCxn id="57" idx="2"/>
            <a:endCxn id="68" idx="0"/>
          </p:cNvCxnSpPr>
          <p:nvPr/>
        </p:nvCxnSpPr>
        <p:spPr>
          <a:xfrm>
            <a:off x="1266840" y="2556623"/>
            <a:ext cx="0" cy="1088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639AF094-8602-4B50-90CA-24D1301C1E3D}"/>
              </a:ext>
            </a:extLst>
          </p:cNvPr>
          <p:cNvCxnSpPr>
            <a:cxnSpLocks/>
            <a:stCxn id="68" idx="2"/>
            <a:endCxn id="70" idx="0"/>
          </p:cNvCxnSpPr>
          <p:nvPr/>
        </p:nvCxnSpPr>
        <p:spPr>
          <a:xfrm>
            <a:off x="1266840" y="3079463"/>
            <a:ext cx="0" cy="1088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173DEFDE-3C84-80AF-149F-6262EA9A830B}"/>
              </a:ext>
            </a:extLst>
          </p:cNvPr>
          <p:cNvSpPr/>
          <p:nvPr/>
        </p:nvSpPr>
        <p:spPr>
          <a:xfrm>
            <a:off x="632789" y="3791938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…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F0B6C83F-A277-8884-F582-390BC62AD623}"/>
              </a:ext>
            </a:extLst>
          </p:cNvPr>
          <p:cNvCxnSpPr>
            <a:cxnSpLocks/>
            <a:stCxn id="70" idx="2"/>
            <a:endCxn id="79" idx="0"/>
          </p:cNvCxnSpPr>
          <p:nvPr/>
        </p:nvCxnSpPr>
        <p:spPr>
          <a:xfrm>
            <a:off x="1266840" y="3602303"/>
            <a:ext cx="0" cy="1896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ight Brace 113">
            <a:extLst>
              <a:ext uri="{FF2B5EF4-FFF2-40B4-BE49-F238E27FC236}">
                <a16:creationId xmlns:a16="http://schemas.microsoft.com/office/drawing/2014/main" id="{D90A1813-2A2C-984E-4CF0-D8A101F85B52}"/>
              </a:ext>
            </a:extLst>
          </p:cNvPr>
          <p:cNvSpPr/>
          <p:nvPr/>
        </p:nvSpPr>
        <p:spPr>
          <a:xfrm flipH="1">
            <a:off x="327249" y="1584410"/>
            <a:ext cx="299135" cy="2053266"/>
          </a:xfrm>
          <a:prstGeom prst="rightBrace">
            <a:avLst>
              <a:gd name="adj1" fmla="val 7744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 b="1">
              <a:latin typeface="Trebuchet MS" panose="020B070302020209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C43B4BA2-6428-71D1-9FCB-58F4BC79B554}"/>
              </a:ext>
            </a:extLst>
          </p:cNvPr>
          <p:cNvSpPr txBox="1"/>
          <p:nvPr/>
        </p:nvSpPr>
        <p:spPr>
          <a:xfrm rot="16200000">
            <a:off x="-230759" y="2490282"/>
            <a:ext cx="882914" cy="369332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Layer 1</a:t>
            </a:r>
            <a:endParaRPr lang="en-GR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9AD44FC-F394-A9E1-6AC1-31BD442EA84D}"/>
              </a:ext>
            </a:extLst>
          </p:cNvPr>
          <p:cNvSpPr txBox="1"/>
          <p:nvPr/>
        </p:nvSpPr>
        <p:spPr>
          <a:xfrm>
            <a:off x="709660" y="4251845"/>
            <a:ext cx="1114358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4000"/>
              </a:lnSpc>
            </a:pPr>
            <a:r>
              <a:rPr lang="en-GB" sz="2000" dirty="0">
                <a:latin typeface="Trebuchet MS" panose="020B0703020202090204" pitchFamily="34" charset="0"/>
              </a:rPr>
              <a:t>ML Model</a:t>
            </a:r>
            <a:endParaRPr lang="en-GR" sz="1600" dirty="0">
              <a:latin typeface="Trebuchet MS" panose="020B0703020202090204" pitchFamily="34" charset="0"/>
            </a:endParaRPr>
          </a:p>
        </p:txBody>
      </p: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56658651-70AC-A0F1-2DC6-A7E271BE09F0}"/>
              </a:ext>
            </a:extLst>
          </p:cNvPr>
          <p:cNvSpPr/>
          <p:nvPr/>
        </p:nvSpPr>
        <p:spPr>
          <a:xfrm flipH="1">
            <a:off x="2183291" y="1436507"/>
            <a:ext cx="5982516" cy="4138724"/>
          </a:xfrm>
          <a:prstGeom prst="roundRect">
            <a:avLst>
              <a:gd name="adj" fmla="val 2645"/>
            </a:avLst>
          </a:prstGeom>
          <a:solidFill>
            <a:srgbClr val="FDE5CD">
              <a:alpha val="56078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ct val="74000"/>
              </a:lnSpc>
            </a:pPr>
            <a:r>
              <a:rPr lang="en-GR" sz="2800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DCC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2BF278FD-F3F9-BEED-2CF4-9FC1D0563D02}"/>
              </a:ext>
            </a:extLst>
          </p:cNvPr>
          <p:cNvGrpSpPr/>
          <p:nvPr/>
        </p:nvGrpSpPr>
        <p:grpSpPr>
          <a:xfrm>
            <a:off x="2219980" y="5596473"/>
            <a:ext cx="5945825" cy="725636"/>
            <a:chOff x="856526" y="5361286"/>
            <a:chExt cx="5945825" cy="725636"/>
          </a:xfrm>
        </p:grpSpPr>
        <p:sp>
          <p:nvSpPr>
            <p:cNvPr id="120" name="Rounded Rectangle 119">
              <a:extLst>
                <a:ext uri="{FF2B5EF4-FFF2-40B4-BE49-F238E27FC236}">
                  <a16:creationId xmlns:a16="http://schemas.microsoft.com/office/drawing/2014/main" id="{4775BDD2-333D-B0F5-58E8-E70A0CA4534C}"/>
                </a:ext>
              </a:extLst>
            </p:cNvPr>
            <p:cNvSpPr/>
            <p:nvPr/>
          </p:nvSpPr>
          <p:spPr>
            <a:xfrm flipH="1">
              <a:off x="964509" y="5442858"/>
              <a:ext cx="1190243" cy="576000"/>
            </a:xfrm>
            <a:prstGeom prst="roundRect">
              <a:avLst>
                <a:gd name="adj" fmla="val 11408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HBM-PIM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1" name="Rounded Rectangle 120">
              <a:extLst>
                <a:ext uri="{FF2B5EF4-FFF2-40B4-BE49-F238E27FC236}">
                  <a16:creationId xmlns:a16="http://schemas.microsoft.com/office/drawing/2014/main" id="{F8E31783-586D-0623-C733-BAFFE08AE27A}"/>
                </a:ext>
              </a:extLst>
            </p:cNvPr>
            <p:cNvSpPr/>
            <p:nvPr/>
          </p:nvSpPr>
          <p:spPr>
            <a:xfrm flipH="1">
              <a:off x="2410329" y="5442858"/>
              <a:ext cx="1188000" cy="576000"/>
            </a:xfrm>
            <a:prstGeom prst="roundRect">
              <a:avLst>
                <a:gd name="adj" fmla="val 11408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SK Hynix AiM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2" name="Rounded Rectangle 121">
              <a:extLst>
                <a:ext uri="{FF2B5EF4-FFF2-40B4-BE49-F238E27FC236}">
                  <a16:creationId xmlns:a16="http://schemas.microsoft.com/office/drawing/2014/main" id="{634BF6A9-28E6-B5AF-E40E-6FAF569BE3A0}"/>
                </a:ext>
              </a:extLst>
            </p:cNvPr>
            <p:cNvSpPr/>
            <p:nvPr/>
          </p:nvSpPr>
          <p:spPr>
            <a:xfrm flipH="1">
              <a:off x="3853906" y="5442858"/>
              <a:ext cx="1188000" cy="576000"/>
            </a:xfrm>
            <a:prstGeom prst="roundRect">
              <a:avLst>
                <a:gd name="adj" fmla="val 11408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AttAcc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3" name="Rounded Rectangle 122">
              <a:extLst>
                <a:ext uri="{FF2B5EF4-FFF2-40B4-BE49-F238E27FC236}">
                  <a16:creationId xmlns:a16="http://schemas.microsoft.com/office/drawing/2014/main" id="{4DC48E7B-C604-B28B-A1EB-94CAB4FF415A}"/>
                </a:ext>
              </a:extLst>
            </p:cNvPr>
            <p:cNvSpPr/>
            <p:nvPr/>
          </p:nvSpPr>
          <p:spPr>
            <a:xfrm flipH="1">
              <a:off x="5297484" y="5442858"/>
              <a:ext cx="1372415" cy="576000"/>
            </a:xfrm>
            <a:prstGeom prst="roundRect">
              <a:avLst>
                <a:gd name="adj" fmla="val 11408"/>
              </a:avLst>
            </a:prstGeom>
            <a:solidFill>
              <a:schemeClr val="bg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Other PIM Backend …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4" name="Rounded Rectangle 123">
              <a:extLst>
                <a:ext uri="{FF2B5EF4-FFF2-40B4-BE49-F238E27FC236}">
                  <a16:creationId xmlns:a16="http://schemas.microsoft.com/office/drawing/2014/main" id="{0DA6CB57-3D01-6D15-FAED-8905377C85EE}"/>
                </a:ext>
              </a:extLst>
            </p:cNvPr>
            <p:cNvSpPr/>
            <p:nvPr/>
          </p:nvSpPr>
          <p:spPr>
            <a:xfrm flipH="1">
              <a:off x="856526" y="5361286"/>
              <a:ext cx="5945825" cy="725636"/>
            </a:xfrm>
            <a:prstGeom prst="roundRect">
              <a:avLst>
                <a:gd name="adj" fmla="val 11408"/>
              </a:avLst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FFB2F9D6-BE61-525F-DCC6-56E35D4F75CB}"/>
              </a:ext>
            </a:extLst>
          </p:cNvPr>
          <p:cNvCxnSpPr>
            <a:cxnSpLocks/>
            <a:stCxn id="130" idx="2"/>
            <a:endCxn id="120" idx="0"/>
          </p:cNvCxnSpPr>
          <p:nvPr/>
        </p:nvCxnSpPr>
        <p:spPr>
          <a:xfrm flipH="1">
            <a:off x="2923084" y="5480130"/>
            <a:ext cx="2272843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4DB82580-2184-9856-74B7-F5B34A1342CA}"/>
              </a:ext>
            </a:extLst>
          </p:cNvPr>
          <p:cNvCxnSpPr>
            <a:cxnSpLocks/>
            <a:stCxn id="130" idx="2"/>
            <a:endCxn id="121" idx="0"/>
          </p:cNvCxnSpPr>
          <p:nvPr/>
        </p:nvCxnSpPr>
        <p:spPr>
          <a:xfrm flipH="1">
            <a:off x="4367783" y="5480130"/>
            <a:ext cx="828144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09C5677D-AC66-7372-90E4-465C39DC848C}"/>
              </a:ext>
            </a:extLst>
          </p:cNvPr>
          <p:cNvCxnSpPr>
            <a:cxnSpLocks/>
            <a:stCxn id="130" idx="2"/>
            <a:endCxn id="122" idx="0"/>
          </p:cNvCxnSpPr>
          <p:nvPr/>
        </p:nvCxnSpPr>
        <p:spPr>
          <a:xfrm>
            <a:off x="5195927" y="5480130"/>
            <a:ext cx="615433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9A7464FE-939A-C793-66CE-7C66D3BC3B78}"/>
              </a:ext>
            </a:extLst>
          </p:cNvPr>
          <p:cNvCxnSpPr>
            <a:cxnSpLocks/>
            <a:stCxn id="130" idx="2"/>
            <a:endCxn id="123" idx="0"/>
          </p:cNvCxnSpPr>
          <p:nvPr/>
        </p:nvCxnSpPr>
        <p:spPr>
          <a:xfrm>
            <a:off x="5195927" y="5480130"/>
            <a:ext cx="2151218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D12B956B-FBAB-F555-2E44-46A4AA70C5B7}"/>
              </a:ext>
            </a:extLst>
          </p:cNvPr>
          <p:cNvSpPr/>
          <p:nvPr/>
        </p:nvSpPr>
        <p:spPr>
          <a:xfrm flipH="1">
            <a:off x="2343232" y="5121563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58039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1. Multi-Layer Abstraction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2F86BD0C-8697-9C83-30A7-C79C7574DEB1}"/>
              </a:ext>
            </a:extLst>
          </p:cNvPr>
          <p:cNvSpPr/>
          <p:nvPr/>
        </p:nvSpPr>
        <p:spPr>
          <a:xfrm flipH="1">
            <a:off x="2321854" y="1756384"/>
            <a:ext cx="5705390" cy="2816179"/>
          </a:xfrm>
          <a:prstGeom prst="roundRect">
            <a:avLst>
              <a:gd name="adj" fmla="val 2645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260505BE-3B7A-0A9E-FBDC-3A9A54D512E5}"/>
              </a:ext>
            </a:extLst>
          </p:cNvPr>
          <p:cNvSpPr/>
          <p:nvPr/>
        </p:nvSpPr>
        <p:spPr>
          <a:xfrm flipH="1">
            <a:off x="5751206" y="1959285"/>
            <a:ext cx="2027067" cy="87066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3. PIM-Specific 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Code 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Optimizer</a:t>
            </a:r>
            <a:endParaRPr lang="en-GR" altLang="zh-CN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D90806-B043-7B9D-5CA1-32442EF2EFE7}"/>
              </a:ext>
            </a:extLst>
          </p:cNvPr>
          <p:cNvCxnSpPr>
            <a:cxnSpLocks/>
          </p:cNvCxnSpPr>
          <p:nvPr/>
        </p:nvCxnSpPr>
        <p:spPr>
          <a:xfrm flipH="1">
            <a:off x="1834808" y="1142488"/>
            <a:ext cx="871477" cy="10102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83281B8-3228-85B1-BB73-93FDBCBD69DC}"/>
              </a:ext>
            </a:extLst>
          </p:cNvPr>
          <p:cNvCxnSpPr>
            <a:cxnSpLocks/>
          </p:cNvCxnSpPr>
          <p:nvPr/>
        </p:nvCxnSpPr>
        <p:spPr>
          <a:xfrm flipH="1">
            <a:off x="1887558" y="1709755"/>
            <a:ext cx="818727" cy="87369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E586721-E293-3933-CC35-C8A96140093D}"/>
              </a:ext>
            </a:extLst>
          </p:cNvPr>
          <p:cNvCxnSpPr>
            <a:cxnSpLocks/>
          </p:cNvCxnSpPr>
          <p:nvPr/>
        </p:nvCxnSpPr>
        <p:spPr>
          <a:xfrm>
            <a:off x="3368283" y="1733739"/>
            <a:ext cx="0" cy="18000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86A9CAE-1E5A-4345-B20F-B689E12B5E3D}"/>
              </a:ext>
            </a:extLst>
          </p:cNvPr>
          <p:cNvSpPr/>
          <p:nvPr/>
        </p:nvSpPr>
        <p:spPr>
          <a:xfrm flipH="1">
            <a:off x="2496236" y="1945784"/>
            <a:ext cx="1847793" cy="87066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2. Data-Centric Schedule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Generator</a:t>
            </a:r>
            <a:endParaRPr lang="en-GR" altLang="zh-CN" sz="24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CB84EDB-8A90-085D-5727-178481D99418}"/>
              </a:ext>
            </a:extLst>
          </p:cNvPr>
          <p:cNvCxnSpPr>
            <a:cxnSpLocks/>
            <a:stCxn id="4" idx="1"/>
            <a:endCxn id="23" idx="3"/>
          </p:cNvCxnSpPr>
          <p:nvPr/>
        </p:nvCxnSpPr>
        <p:spPr>
          <a:xfrm>
            <a:off x="4344029" y="2381115"/>
            <a:ext cx="1407177" cy="13501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7E46472-49B8-E9AB-0774-231CDFD4B720}"/>
              </a:ext>
            </a:extLst>
          </p:cNvPr>
          <p:cNvSpPr/>
          <p:nvPr/>
        </p:nvSpPr>
        <p:spPr>
          <a:xfrm flipH="1">
            <a:off x="3948734" y="3270519"/>
            <a:ext cx="2597717" cy="388608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4. Coupled Predictor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8A1EFBD-9CFB-9B99-3E11-0F6C742B06A8}"/>
              </a:ext>
            </a:extLst>
          </p:cNvPr>
          <p:cNvCxnSpPr>
            <a:cxnSpLocks/>
            <a:stCxn id="23" idx="2"/>
            <a:endCxn id="8" idx="0"/>
          </p:cNvCxnSpPr>
          <p:nvPr/>
        </p:nvCxnSpPr>
        <p:spPr>
          <a:xfrm flipH="1">
            <a:off x="5247592" y="2829946"/>
            <a:ext cx="1517147" cy="440573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D5D1326-7441-4499-8954-49057232E8A9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5174549" y="3613167"/>
            <a:ext cx="10737" cy="1077358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D692074D-AD5C-A809-C3F4-4387C53A8F56}"/>
              </a:ext>
            </a:extLst>
          </p:cNvPr>
          <p:cNvCxnSpPr>
            <a:cxnSpLocks/>
            <a:stCxn id="124" idx="3"/>
            <a:endCxn id="8" idx="3"/>
          </p:cNvCxnSpPr>
          <p:nvPr/>
        </p:nvCxnSpPr>
        <p:spPr>
          <a:xfrm rot="10800000" flipH="1">
            <a:off x="2219980" y="3464823"/>
            <a:ext cx="1728754" cy="2494468"/>
          </a:xfrm>
          <a:prstGeom prst="bentConnector3">
            <a:avLst>
              <a:gd name="adj1" fmla="val -13223"/>
            </a:avLst>
          </a:prstGeom>
          <a:ln w="2222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8CBCD2C9-9322-BB04-6560-EBDB4C87B604}"/>
              </a:ext>
            </a:extLst>
          </p:cNvPr>
          <p:cNvSpPr/>
          <p:nvPr/>
        </p:nvSpPr>
        <p:spPr>
          <a:xfrm flipH="1">
            <a:off x="2332591" y="4690525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58039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5</a:t>
            </a:r>
            <a:r>
              <a:rPr lang="en-GR" sz="2000">
                <a:solidFill>
                  <a:schemeClr val="tx1"/>
                </a:solidFill>
                <a:latin typeface="Trebuchet MS" panose="020B0703020202090204" pitchFamily="34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Intermediate Representation (IR)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5625819-8AE5-EED1-6389-884242A87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18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D939C5BD-22AB-8075-B55B-2A13A37F7632}"/>
              </a:ext>
            </a:extLst>
          </p:cNvPr>
          <p:cNvSpPr/>
          <p:nvPr/>
        </p:nvSpPr>
        <p:spPr>
          <a:xfrm flipH="1">
            <a:off x="5751206" y="1959285"/>
            <a:ext cx="2027067" cy="870661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endParaRPr lang="en-GR" altLang="zh-CN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7DEB4908-6A4E-0C41-8F5E-CC244FFE5FF9}"/>
              </a:ext>
            </a:extLst>
          </p:cNvPr>
          <p:cNvSpPr/>
          <p:nvPr/>
        </p:nvSpPr>
        <p:spPr>
          <a:xfrm flipH="1">
            <a:off x="3948734" y="3270519"/>
            <a:ext cx="2597717" cy="388608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FC09431-91A2-360C-CF31-4024CEC60936}"/>
              </a:ext>
            </a:extLst>
          </p:cNvPr>
          <p:cNvSpPr/>
          <p:nvPr/>
        </p:nvSpPr>
        <p:spPr>
          <a:xfrm flipH="1">
            <a:off x="2496236" y="1945784"/>
            <a:ext cx="1847793" cy="870661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endParaRPr lang="en-GR" altLang="zh-CN" sz="24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269E5748-DABD-8C65-BA5D-9AC8003705CC}"/>
              </a:ext>
            </a:extLst>
          </p:cNvPr>
          <p:cNvSpPr/>
          <p:nvPr/>
        </p:nvSpPr>
        <p:spPr>
          <a:xfrm flipH="1">
            <a:off x="2332591" y="4690525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A4BAFCC8-4184-06B0-93CF-C6CB6909BB0F}"/>
              </a:ext>
            </a:extLst>
          </p:cNvPr>
          <p:cNvSpPr/>
          <p:nvPr/>
        </p:nvSpPr>
        <p:spPr>
          <a:xfrm flipH="1">
            <a:off x="2343232" y="5121563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D558BE9-A5D9-E089-C36A-C6FEC528623A}"/>
              </a:ext>
            </a:extLst>
          </p:cNvPr>
          <p:cNvSpPr/>
          <p:nvPr/>
        </p:nvSpPr>
        <p:spPr>
          <a:xfrm flipH="1">
            <a:off x="2706285" y="1112585"/>
            <a:ext cx="1587449" cy="612000"/>
          </a:xfrm>
          <a:prstGeom prst="roundRect">
            <a:avLst>
              <a:gd name="adj" fmla="val 11408"/>
            </a:avLst>
          </a:prstGeom>
          <a:solidFill>
            <a:srgbClr val="FBCC9A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ML Kernel with DCC API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553BF23-5B3B-FD6F-19FD-954FDA9EB327}"/>
              </a:ext>
            </a:extLst>
          </p:cNvPr>
          <p:cNvSpPr/>
          <p:nvPr/>
        </p:nvSpPr>
        <p:spPr>
          <a:xfrm flipH="1">
            <a:off x="2706285" y="1112585"/>
            <a:ext cx="1587449" cy="612000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F43733BB-000F-6882-8FA1-E6E510D2A539}"/>
              </a:ext>
            </a:extLst>
          </p:cNvPr>
          <p:cNvSpPr>
            <a:spLocks/>
          </p:cNvSpPr>
          <p:nvPr/>
        </p:nvSpPr>
        <p:spPr>
          <a:xfrm flipH="1">
            <a:off x="8340189" y="2458106"/>
            <a:ext cx="3556782" cy="2013434"/>
          </a:xfrm>
          <a:prstGeom prst="roundRect">
            <a:avLst>
              <a:gd name="adj" fmla="val 6425"/>
            </a:avLst>
          </a:prstGeom>
          <a:solidFill>
            <a:srgbClr val="51A453">
              <a:alpha val="32157"/>
            </a:srgbClr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0" bIns="0" rtlCol="0" anchor="ctr"/>
          <a:lstStyle/>
          <a:p>
            <a:pPr marL="342900" indent="-342900">
              <a:buFont typeface="Wingdings" pitchFamily="2" charset="2"/>
              <a:buChar char="à"/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Enable support for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multiple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current and future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PIM backends</a:t>
            </a:r>
          </a:p>
          <a:p>
            <a:pPr marL="342900" indent="-342900">
              <a:buFont typeface="Wingdings" pitchFamily="2" charset="2"/>
              <a:buChar char="à"/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Enable coarse-grained and fine-grained performance optimizations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62FC9B75-7DA9-699C-4CBE-5E004BBDC17F}"/>
              </a:ext>
            </a:extLst>
          </p:cNvPr>
          <p:cNvSpPr>
            <a:spLocks/>
          </p:cNvSpPr>
          <p:nvPr/>
        </p:nvSpPr>
        <p:spPr>
          <a:xfrm flipH="1">
            <a:off x="8340194" y="2127671"/>
            <a:ext cx="833831" cy="330437"/>
          </a:xfrm>
          <a:prstGeom prst="roundRect">
            <a:avLst>
              <a:gd name="adj" fmla="val 21074"/>
            </a:avLst>
          </a:prstGeom>
          <a:solidFill>
            <a:schemeClr val="bg1"/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US" sz="2400" dirty="0">
                <a:solidFill>
                  <a:schemeClr val="tx1"/>
                </a:solidFill>
                <a:latin typeface="Trebuchet MS" panose="020B0703020202090204" pitchFamily="34" charset="0"/>
              </a:rPr>
              <a:t>Goal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D12278F-37CD-7061-4E72-664B90D64659}"/>
              </a:ext>
            </a:extLst>
          </p:cNvPr>
          <p:cNvSpPr>
            <a:spLocks/>
          </p:cNvSpPr>
          <p:nvPr/>
        </p:nvSpPr>
        <p:spPr>
          <a:xfrm flipH="1">
            <a:off x="2034290" y="4838334"/>
            <a:ext cx="6480000" cy="648000"/>
          </a:xfrm>
          <a:prstGeom prst="roundRect">
            <a:avLst>
              <a:gd name="adj" fmla="val 11408"/>
            </a:avLst>
          </a:prstGeom>
          <a:solidFill>
            <a:srgbClr val="FBCC9A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800" dirty="0">
                <a:solidFill>
                  <a:schemeClr val="tx1"/>
                </a:solidFill>
                <a:latin typeface="Trebuchet MS" panose="020B0703020202090204" pitchFamily="34" charset="0"/>
              </a:rPr>
              <a:t>1. Multi-Layer Abstraction</a:t>
            </a:r>
            <a:endParaRPr lang="en-GR" sz="32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4191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467A12-4B6B-16D7-13AB-B8AD8EC25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55FA42-72E3-8F95-33E3-CCBFF3F6A6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758368"/>
            <a:ext cx="11647192" cy="5842281"/>
          </a:xfrm>
        </p:spPr>
        <p:txBody>
          <a:bodyPr>
            <a:normAutofit/>
          </a:bodyPr>
          <a:lstStyle/>
          <a:p>
            <a:pPr marL="0" indent="0">
              <a:lnSpc>
                <a:spcPct val="93000"/>
              </a:lnSpc>
              <a:spcBef>
                <a:spcPts val="0"/>
              </a:spcBef>
              <a:buNone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We map PIM memory hierarchy into a compute hierarchy of 3 levels:</a:t>
            </a:r>
          </a:p>
          <a:p>
            <a:pPr marL="457200" indent="-457200">
              <a:lnSpc>
                <a:spcPct val="93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System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level: Host </a:t>
            </a:r>
            <a:r>
              <a:rPr lang="en-US" sz="2200" dirty="0" err="1">
                <a:latin typeface="Trebuchet MS" panose="020B0703020202090204" pitchFamily="34" charset="0"/>
                <a:sym typeface="Wingdings" pitchFamily="2" charset="2"/>
              </a:rPr>
              <a:t>xPU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, Host memory spaces </a:t>
            </a:r>
            <a:r>
              <a:rPr lang="en-US" altLang="zh-CN" sz="2200" dirty="0">
                <a:latin typeface="Trebuchet MS" panose="020B0703020202090204" pitchFamily="34" charset="0"/>
                <a:sym typeface="Wingdings" pitchFamily="2" charset="2"/>
              </a:rPr>
              <a:t>and multiple PIM devices</a:t>
            </a:r>
            <a:endParaRPr lang="en-US" sz="2200" dirty="0">
              <a:latin typeface="Trebuchet MS" panose="020B0703020202090204" pitchFamily="34" charset="0"/>
              <a:sym typeface="Wingdings" pitchFamily="2" charset="2"/>
            </a:endParaRPr>
          </a:p>
          <a:p>
            <a:pPr marL="457200" indent="-457200">
              <a:lnSpc>
                <a:spcPct val="93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PIM group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level: multiple PIM cores (and their local memory banks) belonging to the same memory channel or rank </a:t>
            </a:r>
          </a:p>
          <a:p>
            <a:pPr marL="457200" indent="-457200">
              <a:lnSpc>
                <a:spcPct val="93000"/>
              </a:lnSpc>
              <a:spcBef>
                <a:spcPts val="0"/>
              </a:spcBef>
              <a:buFont typeface="+mj-lt"/>
              <a:buAutoNum type="alphaLcParenR"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PIM core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level: the processing unit (core) and its local </a:t>
            </a:r>
            <a:r>
              <a:rPr lang="en-US" sz="2200">
                <a:latin typeface="Trebuchet MS" panose="020B0703020202090204" pitchFamily="34" charset="0"/>
                <a:sym typeface="Wingdings" pitchFamily="2" charset="2"/>
              </a:rPr>
              <a:t>memory banks</a:t>
            </a:r>
            <a:endParaRPr lang="en-US" sz="2200" dirty="0">
              <a:latin typeface="Trebuchet MS" panose="020B070302020209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8D390C-B528-D59E-9EF0-3946EEC3B98F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1. Multi-Layer Abstraction for Near-Bank PIM Systems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06C3F221-759A-604F-2EB6-C4F978A2A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19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14" name="Rounded Rectangle 163">
            <a:extLst>
              <a:ext uri="{FF2B5EF4-FFF2-40B4-BE49-F238E27FC236}">
                <a16:creationId xmlns:a16="http://schemas.microsoft.com/office/drawing/2014/main" id="{0E758ACE-29CC-F8D7-F70D-7C5AE6DFE059}"/>
              </a:ext>
            </a:extLst>
          </p:cNvPr>
          <p:cNvSpPr/>
          <p:nvPr/>
        </p:nvSpPr>
        <p:spPr>
          <a:xfrm flipH="1">
            <a:off x="220615" y="3261512"/>
            <a:ext cx="2125565" cy="1494832"/>
          </a:xfrm>
          <a:prstGeom prst="roundRect">
            <a:avLst>
              <a:gd name="adj" fmla="val 11408"/>
            </a:avLst>
          </a:prstGeom>
          <a:solidFill>
            <a:schemeClr val="bg2">
              <a:alpha val="58039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200" dirty="0">
                <a:solidFill>
                  <a:schemeClr val="tx1"/>
                </a:solidFill>
                <a:latin typeface="Trebuchet MS" panose="020B0703020202090204" pitchFamily="34" charset="0"/>
              </a:rPr>
              <a:t>Host </a:t>
            </a:r>
            <a:r>
              <a:rPr lang="en-US" sz="2200" dirty="0" err="1">
                <a:solidFill>
                  <a:schemeClr val="tx1"/>
                </a:solidFill>
                <a:latin typeface="Trebuchet MS" panose="020B0703020202090204" pitchFamily="34" charset="0"/>
              </a:rPr>
              <a:t>xPU</a:t>
            </a:r>
            <a:endParaRPr lang="en-US" sz="2200" dirty="0">
              <a:solidFill>
                <a:schemeClr val="tx1"/>
              </a:solidFill>
              <a:latin typeface="Trebuchet MS" panose="020B0703020202090204" pitchFamily="34" charset="0"/>
            </a:endParaRPr>
          </a:p>
          <a:p>
            <a:pPr algn="ctr"/>
            <a:r>
              <a:rPr lang="en-US" sz="2200" dirty="0">
                <a:solidFill>
                  <a:schemeClr val="tx1"/>
                </a:solidFill>
                <a:latin typeface="Trebuchet MS" panose="020B0703020202090204" pitchFamily="34" charset="0"/>
              </a:rPr>
              <a:t>(e.g., GPU)</a:t>
            </a:r>
            <a:endParaRPr lang="en-GR" sz="22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5" name="Rounded Rectangle 163">
            <a:extLst>
              <a:ext uri="{FF2B5EF4-FFF2-40B4-BE49-F238E27FC236}">
                <a16:creationId xmlns:a16="http://schemas.microsoft.com/office/drawing/2014/main" id="{DB1334BE-EDC1-F40C-01D4-1363901819E9}"/>
              </a:ext>
            </a:extLst>
          </p:cNvPr>
          <p:cNvSpPr/>
          <p:nvPr/>
        </p:nvSpPr>
        <p:spPr>
          <a:xfrm flipH="1">
            <a:off x="220613" y="5100590"/>
            <a:ext cx="2125565" cy="1080132"/>
          </a:xfrm>
          <a:prstGeom prst="roundRect">
            <a:avLst>
              <a:gd name="adj" fmla="val 11408"/>
            </a:avLst>
          </a:prstGeom>
          <a:solidFill>
            <a:schemeClr val="tx2">
              <a:lumMod val="25000"/>
              <a:lumOff val="75000"/>
              <a:alpha val="58039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74000"/>
              </a:lnSpc>
            </a:pPr>
            <a:r>
              <a:rPr lang="en-US" sz="2200" dirty="0">
                <a:solidFill>
                  <a:schemeClr val="tx1"/>
                </a:solidFill>
                <a:latin typeface="Trebuchet MS" panose="020B0703020202090204" pitchFamily="34" charset="0"/>
              </a:rPr>
              <a:t>Host Memory Space</a:t>
            </a:r>
            <a:endParaRPr lang="en-GR" sz="22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6" name="箭头: 左右 3">
            <a:extLst>
              <a:ext uri="{FF2B5EF4-FFF2-40B4-BE49-F238E27FC236}">
                <a16:creationId xmlns:a16="http://schemas.microsoft.com/office/drawing/2014/main" id="{83015DD8-FE23-6D6E-8562-8998A2F438E9}"/>
              </a:ext>
            </a:extLst>
          </p:cNvPr>
          <p:cNvSpPr/>
          <p:nvPr/>
        </p:nvSpPr>
        <p:spPr>
          <a:xfrm>
            <a:off x="2346178" y="3902248"/>
            <a:ext cx="436880" cy="21336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箭头: 左右 3">
            <a:extLst>
              <a:ext uri="{FF2B5EF4-FFF2-40B4-BE49-F238E27FC236}">
                <a16:creationId xmlns:a16="http://schemas.microsoft.com/office/drawing/2014/main" id="{45FE02BA-EEB6-9936-DC5E-ED682D98140D}"/>
              </a:ext>
            </a:extLst>
          </p:cNvPr>
          <p:cNvSpPr/>
          <p:nvPr/>
        </p:nvSpPr>
        <p:spPr>
          <a:xfrm rot="5400000">
            <a:off x="1145498" y="4821787"/>
            <a:ext cx="324000" cy="21336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7">
            <a:extLst>
              <a:ext uri="{FF2B5EF4-FFF2-40B4-BE49-F238E27FC236}">
                <a16:creationId xmlns:a16="http://schemas.microsoft.com/office/drawing/2014/main" id="{BF48C117-E9CE-CF3B-3AC5-0938032010E7}"/>
              </a:ext>
            </a:extLst>
          </p:cNvPr>
          <p:cNvSpPr/>
          <p:nvPr/>
        </p:nvSpPr>
        <p:spPr>
          <a:xfrm>
            <a:off x="2783057" y="3234362"/>
            <a:ext cx="9162681" cy="2946360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4000"/>
              </a:lnSpc>
            </a:pPr>
            <a:endParaRPr lang="en-GR" altLang="zh-CN" sz="18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7" name="文本框 54">
            <a:extLst>
              <a:ext uri="{FF2B5EF4-FFF2-40B4-BE49-F238E27FC236}">
                <a16:creationId xmlns:a16="http://schemas.microsoft.com/office/drawing/2014/main" id="{8F71DC6A-8016-0866-F8B2-418F42DEF001}"/>
              </a:ext>
            </a:extLst>
          </p:cNvPr>
          <p:cNvSpPr txBox="1"/>
          <p:nvPr/>
        </p:nvSpPr>
        <p:spPr>
          <a:xfrm>
            <a:off x="4186303" y="3278222"/>
            <a:ext cx="6356189" cy="322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4000"/>
              </a:lnSpc>
            </a:pP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Near-Bank PIM Devices</a:t>
            </a:r>
            <a:endParaRPr lang="en-GR" altLang="zh-CN" sz="22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148" name="组合 357">
            <a:extLst>
              <a:ext uri="{FF2B5EF4-FFF2-40B4-BE49-F238E27FC236}">
                <a16:creationId xmlns:a16="http://schemas.microsoft.com/office/drawing/2014/main" id="{B5D6EC7B-A999-8F94-372F-BA929E5219C5}"/>
              </a:ext>
            </a:extLst>
          </p:cNvPr>
          <p:cNvGrpSpPr/>
          <p:nvPr/>
        </p:nvGrpSpPr>
        <p:grpSpPr>
          <a:xfrm>
            <a:off x="5095414" y="3890159"/>
            <a:ext cx="5903579" cy="1734981"/>
            <a:chOff x="1424155" y="4293313"/>
            <a:chExt cx="2334289" cy="173498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49" name="Rounded Rectangle 166">
              <a:extLst>
                <a:ext uri="{FF2B5EF4-FFF2-40B4-BE49-F238E27FC236}">
                  <a16:creationId xmlns:a16="http://schemas.microsoft.com/office/drawing/2014/main" id="{12639634-20BC-7D83-F9CA-A7402F77BFEA}"/>
                </a:ext>
              </a:extLst>
            </p:cNvPr>
            <p:cNvSpPr/>
            <p:nvPr/>
          </p:nvSpPr>
          <p:spPr>
            <a:xfrm flipH="1">
              <a:off x="3038444" y="4293313"/>
              <a:ext cx="720000" cy="1727927"/>
            </a:xfrm>
            <a:prstGeom prst="roundRect">
              <a:avLst>
                <a:gd name="adj" fmla="val 11408"/>
              </a:avLst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r>
                <a:rPr lang="en-US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……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150" name="组合 359">
              <a:extLst>
                <a:ext uri="{FF2B5EF4-FFF2-40B4-BE49-F238E27FC236}">
                  <a16:creationId xmlns:a16="http://schemas.microsoft.com/office/drawing/2014/main" id="{27A5975C-FBD2-FE91-3D5B-111D16C98DD3}"/>
                </a:ext>
              </a:extLst>
            </p:cNvPr>
            <p:cNvGrpSpPr/>
            <p:nvPr/>
          </p:nvGrpSpPr>
          <p:grpSpPr>
            <a:xfrm>
              <a:off x="1424155" y="4295059"/>
              <a:ext cx="720000" cy="1727927"/>
              <a:chOff x="1424155" y="4295059"/>
              <a:chExt cx="720000" cy="1727927"/>
            </a:xfrm>
            <a:grpFill/>
          </p:grpSpPr>
          <p:sp>
            <p:nvSpPr>
              <p:cNvPr id="172" name="Rounded Rectangle 166">
                <a:extLst>
                  <a:ext uri="{FF2B5EF4-FFF2-40B4-BE49-F238E27FC236}">
                    <a16:creationId xmlns:a16="http://schemas.microsoft.com/office/drawing/2014/main" id="{80D59236-BF77-DC58-85E6-0D7C7D9AE378}"/>
                  </a:ext>
                </a:extLst>
              </p:cNvPr>
              <p:cNvSpPr/>
              <p:nvPr/>
            </p:nvSpPr>
            <p:spPr>
              <a:xfrm flipH="1">
                <a:off x="1424155" y="4295059"/>
                <a:ext cx="720000" cy="1727927"/>
              </a:xfrm>
              <a:prstGeom prst="roundRect">
                <a:avLst>
                  <a:gd name="adj" fmla="val 11408"/>
                </a:avLst>
              </a:prstGeom>
              <a:grpFill/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TG</a:t>
                </a:r>
                <a:r>
                  <a:rPr lang="en-US" altLang="zh-CN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0</a:t>
                </a:r>
                <a:endParaRPr lang="en-GR" altLang="zh-CN" baseline="-25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173" name="文本框 40">
                <a:extLst>
                  <a:ext uri="{FF2B5EF4-FFF2-40B4-BE49-F238E27FC236}">
                    <a16:creationId xmlns:a16="http://schemas.microsoft.com/office/drawing/2014/main" id="{347BB4FC-2D81-8C1D-E1FB-D03365853E2C}"/>
                  </a:ext>
                </a:extLst>
              </p:cNvPr>
              <p:cNvSpPr txBox="1"/>
              <p:nvPr/>
            </p:nvSpPr>
            <p:spPr>
              <a:xfrm>
                <a:off x="1680461" y="5646577"/>
                <a:ext cx="207390" cy="369332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8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……</a:t>
                </a:r>
                <a:endParaRPr lang="en-GR" altLang="zh-CN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174" name="组合 383">
                <a:extLst>
                  <a:ext uri="{FF2B5EF4-FFF2-40B4-BE49-F238E27FC236}">
                    <a16:creationId xmlns:a16="http://schemas.microsoft.com/office/drawing/2014/main" id="{A5EF97FA-BDEA-A49F-9CF8-24F1DF554A22}"/>
                  </a:ext>
                </a:extLst>
              </p:cNvPr>
              <p:cNvGrpSpPr/>
              <p:nvPr/>
            </p:nvGrpSpPr>
            <p:grpSpPr>
              <a:xfrm>
                <a:off x="1496153" y="4565538"/>
                <a:ext cx="575999" cy="562723"/>
                <a:chOff x="1491441" y="4582299"/>
                <a:chExt cx="575999" cy="562723"/>
              </a:xfrm>
              <a:grpFill/>
            </p:grpSpPr>
            <p:sp>
              <p:nvSpPr>
                <p:cNvPr id="184" name="矩形 393">
                  <a:extLst>
                    <a:ext uri="{FF2B5EF4-FFF2-40B4-BE49-F238E27FC236}">
                      <a16:creationId xmlns:a16="http://schemas.microsoft.com/office/drawing/2014/main" id="{E9B58E9C-FF3C-00CF-899A-D7891BC617B8}"/>
                    </a:ext>
                  </a:extLst>
                </p:cNvPr>
                <p:cNvSpPr/>
                <p:nvPr/>
              </p:nvSpPr>
              <p:spPr>
                <a:xfrm>
                  <a:off x="1493290" y="4824622"/>
                  <a:ext cx="572400" cy="3204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600" dirty="0">
                      <a:latin typeface="Trebuchet MS" panose="020B0703020202090204" pitchFamily="34" charset="0"/>
                    </a:rPr>
                    <a:t>FPU</a:t>
                  </a:r>
                  <a:endParaRPr lang="zh-CN" altLang="en-US" sz="16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185" name="组合 394">
                  <a:extLst>
                    <a:ext uri="{FF2B5EF4-FFF2-40B4-BE49-F238E27FC236}">
                      <a16:creationId xmlns:a16="http://schemas.microsoft.com/office/drawing/2014/main" id="{7321A679-487A-2254-3699-6F5A620EBFC4}"/>
                    </a:ext>
                  </a:extLst>
                </p:cNvPr>
                <p:cNvGrpSpPr/>
                <p:nvPr/>
              </p:nvGrpSpPr>
              <p:grpSpPr>
                <a:xfrm>
                  <a:off x="1491441" y="4582299"/>
                  <a:ext cx="575999" cy="288147"/>
                  <a:chOff x="1490740" y="4582302"/>
                  <a:chExt cx="573894" cy="344232"/>
                </a:xfrm>
                <a:grpFill/>
              </p:grpSpPr>
              <p:grpSp>
                <p:nvGrpSpPr>
                  <p:cNvPr id="186" name="组合 395">
                    <a:extLst>
                      <a:ext uri="{FF2B5EF4-FFF2-40B4-BE49-F238E27FC236}">
                        <a16:creationId xmlns:a16="http://schemas.microsoft.com/office/drawing/2014/main" id="{CA179A5D-5852-91C3-44B4-D6A834C82D5D}"/>
                      </a:ext>
                    </a:extLst>
                  </p:cNvPr>
                  <p:cNvGrpSpPr/>
                  <p:nvPr/>
                </p:nvGrpSpPr>
                <p:grpSpPr>
                  <a:xfrm>
                    <a:off x="1490740" y="4582302"/>
                    <a:ext cx="291659" cy="344232"/>
                    <a:chOff x="616043" y="4597398"/>
                    <a:chExt cx="291659" cy="344232"/>
                  </a:xfrm>
                  <a:grpFill/>
                </p:grpSpPr>
                <p:sp>
                  <p:nvSpPr>
                    <p:cNvPr id="190" name="矩形 399">
                      <a:extLst>
                        <a:ext uri="{FF2B5EF4-FFF2-40B4-BE49-F238E27FC236}">
                          <a16:creationId xmlns:a16="http://schemas.microsoft.com/office/drawing/2014/main" id="{D9890BA6-A5C9-BB60-431B-DA129CEC194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91" name="文本框 62">
                      <a:extLst>
                        <a:ext uri="{FF2B5EF4-FFF2-40B4-BE49-F238E27FC236}">
                          <a16:creationId xmlns:a16="http://schemas.microsoft.com/office/drawing/2014/main" id="{8FC44900-0B11-4938-DA90-5C533511115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4423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87" name="组合 396">
                    <a:extLst>
                      <a:ext uri="{FF2B5EF4-FFF2-40B4-BE49-F238E27FC236}">
                        <a16:creationId xmlns:a16="http://schemas.microsoft.com/office/drawing/2014/main" id="{A70541D2-162E-FDDD-4D0F-5DB367FBCAB6}"/>
                      </a:ext>
                    </a:extLst>
                  </p:cNvPr>
                  <p:cNvGrpSpPr/>
                  <p:nvPr/>
                </p:nvGrpSpPr>
                <p:grpSpPr>
                  <a:xfrm>
                    <a:off x="1772975" y="4582302"/>
                    <a:ext cx="291659" cy="344232"/>
                    <a:chOff x="616043" y="4597398"/>
                    <a:chExt cx="291659" cy="344232"/>
                  </a:xfrm>
                  <a:grpFill/>
                </p:grpSpPr>
                <p:sp>
                  <p:nvSpPr>
                    <p:cNvPr id="188" name="矩形 397">
                      <a:extLst>
                        <a:ext uri="{FF2B5EF4-FFF2-40B4-BE49-F238E27FC236}">
                          <a16:creationId xmlns:a16="http://schemas.microsoft.com/office/drawing/2014/main" id="{75DEB603-12D1-B4D2-0396-BBE6263C3DC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9" name="文本框 59">
                      <a:extLst>
                        <a:ext uri="{FF2B5EF4-FFF2-40B4-BE49-F238E27FC236}">
                          <a16:creationId xmlns:a16="http://schemas.microsoft.com/office/drawing/2014/main" id="{626F9A72-2B8F-5E51-4042-E1616E72807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4423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75" name="组合 384">
                <a:extLst>
                  <a:ext uri="{FF2B5EF4-FFF2-40B4-BE49-F238E27FC236}">
                    <a16:creationId xmlns:a16="http://schemas.microsoft.com/office/drawing/2014/main" id="{EBEEC60A-D741-E799-38F6-38EC5E963CA3}"/>
                  </a:ext>
                </a:extLst>
              </p:cNvPr>
              <p:cNvGrpSpPr/>
              <p:nvPr/>
            </p:nvGrpSpPr>
            <p:grpSpPr>
              <a:xfrm>
                <a:off x="1496153" y="5181406"/>
                <a:ext cx="575999" cy="562723"/>
                <a:chOff x="1491441" y="4582299"/>
                <a:chExt cx="575999" cy="562723"/>
              </a:xfrm>
              <a:grpFill/>
            </p:grpSpPr>
            <p:sp>
              <p:nvSpPr>
                <p:cNvPr id="176" name="矩形 385">
                  <a:extLst>
                    <a:ext uri="{FF2B5EF4-FFF2-40B4-BE49-F238E27FC236}">
                      <a16:creationId xmlns:a16="http://schemas.microsoft.com/office/drawing/2014/main" id="{A99EADE4-17D6-B542-2A32-50137E865FD0}"/>
                    </a:ext>
                  </a:extLst>
                </p:cNvPr>
                <p:cNvSpPr/>
                <p:nvPr/>
              </p:nvSpPr>
              <p:spPr>
                <a:xfrm>
                  <a:off x="1493290" y="4824622"/>
                  <a:ext cx="572400" cy="3204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600" dirty="0">
                      <a:latin typeface="Trebuchet MS" panose="020B0703020202090204" pitchFamily="34" charset="0"/>
                    </a:rPr>
                    <a:t>FPU</a:t>
                  </a:r>
                  <a:endParaRPr lang="zh-CN" altLang="en-US" sz="16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177" name="组合 386">
                  <a:extLst>
                    <a:ext uri="{FF2B5EF4-FFF2-40B4-BE49-F238E27FC236}">
                      <a16:creationId xmlns:a16="http://schemas.microsoft.com/office/drawing/2014/main" id="{C9064006-DF84-C6AC-4993-E8E3AD88B57E}"/>
                    </a:ext>
                  </a:extLst>
                </p:cNvPr>
                <p:cNvGrpSpPr/>
                <p:nvPr/>
              </p:nvGrpSpPr>
              <p:grpSpPr>
                <a:xfrm>
                  <a:off x="1491441" y="4582299"/>
                  <a:ext cx="575999" cy="288147"/>
                  <a:chOff x="1490740" y="4582302"/>
                  <a:chExt cx="573894" cy="344232"/>
                </a:xfrm>
                <a:grpFill/>
              </p:grpSpPr>
              <p:grpSp>
                <p:nvGrpSpPr>
                  <p:cNvPr id="178" name="组合 387">
                    <a:extLst>
                      <a:ext uri="{FF2B5EF4-FFF2-40B4-BE49-F238E27FC236}">
                        <a16:creationId xmlns:a16="http://schemas.microsoft.com/office/drawing/2014/main" id="{229B2BDF-5049-1CF3-3291-0349BAA3512D}"/>
                      </a:ext>
                    </a:extLst>
                  </p:cNvPr>
                  <p:cNvGrpSpPr/>
                  <p:nvPr/>
                </p:nvGrpSpPr>
                <p:grpSpPr>
                  <a:xfrm>
                    <a:off x="1490740" y="4582302"/>
                    <a:ext cx="291659" cy="344232"/>
                    <a:chOff x="616043" y="4597398"/>
                    <a:chExt cx="291659" cy="344232"/>
                  </a:xfrm>
                  <a:grpFill/>
                </p:grpSpPr>
                <p:sp>
                  <p:nvSpPr>
                    <p:cNvPr id="182" name="矩形 391">
                      <a:extLst>
                        <a:ext uri="{FF2B5EF4-FFF2-40B4-BE49-F238E27FC236}">
                          <a16:creationId xmlns:a16="http://schemas.microsoft.com/office/drawing/2014/main" id="{FF5EBDA8-3D03-C53C-8C2C-E32A813EF18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3" name="文本框 51">
                      <a:extLst>
                        <a:ext uri="{FF2B5EF4-FFF2-40B4-BE49-F238E27FC236}">
                          <a16:creationId xmlns:a16="http://schemas.microsoft.com/office/drawing/2014/main" id="{70CF78FF-2DE1-1E93-B0F2-434B39A608D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4423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79" name="组合 388">
                    <a:extLst>
                      <a:ext uri="{FF2B5EF4-FFF2-40B4-BE49-F238E27FC236}">
                        <a16:creationId xmlns:a16="http://schemas.microsoft.com/office/drawing/2014/main" id="{618E7C8F-F5CC-4589-29AA-F24971A0858F}"/>
                      </a:ext>
                    </a:extLst>
                  </p:cNvPr>
                  <p:cNvGrpSpPr/>
                  <p:nvPr/>
                </p:nvGrpSpPr>
                <p:grpSpPr>
                  <a:xfrm>
                    <a:off x="1772975" y="4582302"/>
                    <a:ext cx="291659" cy="344232"/>
                    <a:chOff x="616043" y="4597398"/>
                    <a:chExt cx="291659" cy="344232"/>
                  </a:xfrm>
                  <a:grpFill/>
                </p:grpSpPr>
                <p:sp>
                  <p:nvSpPr>
                    <p:cNvPr id="180" name="矩形 389">
                      <a:extLst>
                        <a:ext uri="{FF2B5EF4-FFF2-40B4-BE49-F238E27FC236}">
                          <a16:creationId xmlns:a16="http://schemas.microsoft.com/office/drawing/2014/main" id="{8176F1B3-93BA-6A4E-12F6-2230C3F2C6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81" name="文本框 48">
                      <a:extLst>
                        <a:ext uri="{FF2B5EF4-FFF2-40B4-BE49-F238E27FC236}">
                          <a16:creationId xmlns:a16="http://schemas.microsoft.com/office/drawing/2014/main" id="{1225E827-1421-832D-B2A5-0791EBE0A21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4423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151" name="组合 360">
              <a:extLst>
                <a:ext uri="{FF2B5EF4-FFF2-40B4-BE49-F238E27FC236}">
                  <a16:creationId xmlns:a16="http://schemas.microsoft.com/office/drawing/2014/main" id="{70A76B2A-7D0B-7EBF-5D76-8D82DE799E4C}"/>
                </a:ext>
              </a:extLst>
            </p:cNvPr>
            <p:cNvGrpSpPr/>
            <p:nvPr/>
          </p:nvGrpSpPr>
          <p:grpSpPr>
            <a:xfrm>
              <a:off x="2235334" y="4300367"/>
              <a:ext cx="720000" cy="1727927"/>
              <a:chOff x="1424155" y="4295059"/>
              <a:chExt cx="720000" cy="1727927"/>
            </a:xfrm>
            <a:grpFill/>
          </p:grpSpPr>
          <p:sp>
            <p:nvSpPr>
              <p:cNvPr id="152" name="Rounded Rectangle 166">
                <a:extLst>
                  <a:ext uri="{FF2B5EF4-FFF2-40B4-BE49-F238E27FC236}">
                    <a16:creationId xmlns:a16="http://schemas.microsoft.com/office/drawing/2014/main" id="{056875E2-B2DC-09E9-7D30-E7FC5784406A}"/>
                  </a:ext>
                </a:extLst>
              </p:cNvPr>
              <p:cNvSpPr/>
              <p:nvPr/>
            </p:nvSpPr>
            <p:spPr>
              <a:xfrm flipH="1">
                <a:off x="1424155" y="4295059"/>
                <a:ext cx="720000" cy="1727927"/>
              </a:xfrm>
              <a:prstGeom prst="roundRect">
                <a:avLst>
                  <a:gd name="adj" fmla="val 11408"/>
                </a:avLst>
              </a:prstGeom>
              <a:grpFill/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altLang="zh-CN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TG</a:t>
                </a:r>
                <a:r>
                  <a:rPr lang="en-US" altLang="zh-CN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1</a:t>
                </a:r>
                <a:endParaRPr lang="en-GR" altLang="zh-CN" baseline="-25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153" name="文本框 20">
                <a:extLst>
                  <a:ext uri="{FF2B5EF4-FFF2-40B4-BE49-F238E27FC236}">
                    <a16:creationId xmlns:a16="http://schemas.microsoft.com/office/drawing/2014/main" id="{5F431BD2-3F60-D545-5AED-F487FAF48C66}"/>
                  </a:ext>
                </a:extLst>
              </p:cNvPr>
              <p:cNvSpPr txBox="1"/>
              <p:nvPr/>
            </p:nvSpPr>
            <p:spPr>
              <a:xfrm>
                <a:off x="1680461" y="5646577"/>
                <a:ext cx="207390" cy="369332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8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……</a:t>
                </a:r>
                <a:endParaRPr lang="en-GR" altLang="zh-CN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154" name="组合 363">
                <a:extLst>
                  <a:ext uri="{FF2B5EF4-FFF2-40B4-BE49-F238E27FC236}">
                    <a16:creationId xmlns:a16="http://schemas.microsoft.com/office/drawing/2014/main" id="{A15AD043-2772-3BA0-AB73-E7EAF7E61FD6}"/>
                  </a:ext>
                </a:extLst>
              </p:cNvPr>
              <p:cNvGrpSpPr/>
              <p:nvPr/>
            </p:nvGrpSpPr>
            <p:grpSpPr>
              <a:xfrm>
                <a:off x="1496153" y="4565538"/>
                <a:ext cx="575999" cy="562723"/>
                <a:chOff x="1491441" y="4582299"/>
                <a:chExt cx="575999" cy="562723"/>
              </a:xfrm>
              <a:grpFill/>
            </p:grpSpPr>
            <p:sp>
              <p:nvSpPr>
                <p:cNvPr id="164" name="矩形 373">
                  <a:extLst>
                    <a:ext uri="{FF2B5EF4-FFF2-40B4-BE49-F238E27FC236}">
                      <a16:creationId xmlns:a16="http://schemas.microsoft.com/office/drawing/2014/main" id="{DD5FC321-26EB-D890-CA93-1AB44C1EF84D}"/>
                    </a:ext>
                  </a:extLst>
                </p:cNvPr>
                <p:cNvSpPr/>
                <p:nvPr/>
              </p:nvSpPr>
              <p:spPr>
                <a:xfrm>
                  <a:off x="1493290" y="4824622"/>
                  <a:ext cx="572400" cy="3204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600" dirty="0">
                      <a:latin typeface="Trebuchet MS" panose="020B0703020202090204" pitchFamily="34" charset="0"/>
                    </a:rPr>
                    <a:t>FPU</a:t>
                  </a:r>
                  <a:endParaRPr lang="zh-CN" altLang="en-US" sz="16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165" name="组合 374">
                  <a:extLst>
                    <a:ext uri="{FF2B5EF4-FFF2-40B4-BE49-F238E27FC236}">
                      <a16:creationId xmlns:a16="http://schemas.microsoft.com/office/drawing/2014/main" id="{76961C19-DF04-8B89-8D0D-D4B71991AF09}"/>
                    </a:ext>
                  </a:extLst>
                </p:cNvPr>
                <p:cNvGrpSpPr/>
                <p:nvPr/>
              </p:nvGrpSpPr>
              <p:grpSpPr>
                <a:xfrm>
                  <a:off x="1491441" y="4582299"/>
                  <a:ext cx="575999" cy="288147"/>
                  <a:chOff x="1490740" y="4582302"/>
                  <a:chExt cx="573894" cy="344232"/>
                </a:xfrm>
                <a:grpFill/>
              </p:grpSpPr>
              <p:grpSp>
                <p:nvGrpSpPr>
                  <p:cNvPr id="166" name="组合 375">
                    <a:extLst>
                      <a:ext uri="{FF2B5EF4-FFF2-40B4-BE49-F238E27FC236}">
                        <a16:creationId xmlns:a16="http://schemas.microsoft.com/office/drawing/2014/main" id="{C88F8046-F9A1-F6CD-3A43-5E37D644565C}"/>
                      </a:ext>
                    </a:extLst>
                  </p:cNvPr>
                  <p:cNvGrpSpPr/>
                  <p:nvPr/>
                </p:nvGrpSpPr>
                <p:grpSpPr>
                  <a:xfrm>
                    <a:off x="1490740" y="4582302"/>
                    <a:ext cx="291659" cy="344232"/>
                    <a:chOff x="616043" y="4597398"/>
                    <a:chExt cx="291659" cy="344232"/>
                  </a:xfrm>
                  <a:grpFill/>
                </p:grpSpPr>
                <p:sp>
                  <p:nvSpPr>
                    <p:cNvPr id="170" name="矩形 379">
                      <a:extLst>
                        <a:ext uri="{FF2B5EF4-FFF2-40B4-BE49-F238E27FC236}">
                          <a16:creationId xmlns:a16="http://schemas.microsoft.com/office/drawing/2014/main" id="{663817E5-2EBA-EF70-24E2-B4DEAF4505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71" name="文本框 38">
                      <a:extLst>
                        <a:ext uri="{FF2B5EF4-FFF2-40B4-BE49-F238E27FC236}">
                          <a16:creationId xmlns:a16="http://schemas.microsoft.com/office/drawing/2014/main" id="{3FA78B84-9EB7-02D1-846E-992BD2FAD26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4423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67" name="组合 376">
                    <a:extLst>
                      <a:ext uri="{FF2B5EF4-FFF2-40B4-BE49-F238E27FC236}">
                        <a16:creationId xmlns:a16="http://schemas.microsoft.com/office/drawing/2014/main" id="{2ACE5B08-3DEB-9745-CDB6-5B7058E744B8}"/>
                      </a:ext>
                    </a:extLst>
                  </p:cNvPr>
                  <p:cNvGrpSpPr/>
                  <p:nvPr/>
                </p:nvGrpSpPr>
                <p:grpSpPr>
                  <a:xfrm>
                    <a:off x="1772975" y="4582302"/>
                    <a:ext cx="291659" cy="344232"/>
                    <a:chOff x="616043" y="4597398"/>
                    <a:chExt cx="291659" cy="344232"/>
                  </a:xfrm>
                  <a:grpFill/>
                </p:grpSpPr>
                <p:sp>
                  <p:nvSpPr>
                    <p:cNvPr id="168" name="矩形 377">
                      <a:extLst>
                        <a:ext uri="{FF2B5EF4-FFF2-40B4-BE49-F238E27FC236}">
                          <a16:creationId xmlns:a16="http://schemas.microsoft.com/office/drawing/2014/main" id="{19D90E63-EF84-5622-1DDA-8F50F3D7033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9" name="文本框 36">
                      <a:extLst>
                        <a:ext uri="{FF2B5EF4-FFF2-40B4-BE49-F238E27FC236}">
                          <a16:creationId xmlns:a16="http://schemas.microsoft.com/office/drawing/2014/main" id="{077F0AED-CAB3-D8B4-AAA8-049B7321520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4423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155" name="组合 364">
                <a:extLst>
                  <a:ext uri="{FF2B5EF4-FFF2-40B4-BE49-F238E27FC236}">
                    <a16:creationId xmlns:a16="http://schemas.microsoft.com/office/drawing/2014/main" id="{7DD4B957-D65B-B813-2AD9-892EBAACD15D}"/>
                  </a:ext>
                </a:extLst>
              </p:cNvPr>
              <p:cNvGrpSpPr/>
              <p:nvPr/>
            </p:nvGrpSpPr>
            <p:grpSpPr>
              <a:xfrm>
                <a:off x="1496153" y="5181406"/>
                <a:ext cx="575999" cy="562723"/>
                <a:chOff x="1491441" y="4582299"/>
                <a:chExt cx="575999" cy="562723"/>
              </a:xfrm>
              <a:grpFill/>
            </p:grpSpPr>
            <p:sp>
              <p:nvSpPr>
                <p:cNvPr id="156" name="矩形 365">
                  <a:extLst>
                    <a:ext uri="{FF2B5EF4-FFF2-40B4-BE49-F238E27FC236}">
                      <a16:creationId xmlns:a16="http://schemas.microsoft.com/office/drawing/2014/main" id="{70959DF2-9566-DE2A-EE00-B8433BCA3724}"/>
                    </a:ext>
                  </a:extLst>
                </p:cNvPr>
                <p:cNvSpPr/>
                <p:nvPr/>
              </p:nvSpPr>
              <p:spPr>
                <a:xfrm>
                  <a:off x="1493290" y="4824622"/>
                  <a:ext cx="572400" cy="3204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600" dirty="0">
                      <a:latin typeface="Trebuchet MS" panose="020B0703020202090204" pitchFamily="34" charset="0"/>
                    </a:rPr>
                    <a:t>FPU</a:t>
                  </a:r>
                  <a:endParaRPr lang="zh-CN" altLang="en-US" sz="16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157" name="组合 366">
                  <a:extLst>
                    <a:ext uri="{FF2B5EF4-FFF2-40B4-BE49-F238E27FC236}">
                      <a16:creationId xmlns:a16="http://schemas.microsoft.com/office/drawing/2014/main" id="{58607AD8-F35F-872B-F0C7-3550BEF4E580}"/>
                    </a:ext>
                  </a:extLst>
                </p:cNvPr>
                <p:cNvGrpSpPr/>
                <p:nvPr/>
              </p:nvGrpSpPr>
              <p:grpSpPr>
                <a:xfrm>
                  <a:off x="1491441" y="4582299"/>
                  <a:ext cx="575999" cy="288147"/>
                  <a:chOff x="1490740" y="4582302"/>
                  <a:chExt cx="573894" cy="344232"/>
                </a:xfrm>
                <a:grpFill/>
              </p:grpSpPr>
              <p:grpSp>
                <p:nvGrpSpPr>
                  <p:cNvPr id="158" name="组合 367">
                    <a:extLst>
                      <a:ext uri="{FF2B5EF4-FFF2-40B4-BE49-F238E27FC236}">
                        <a16:creationId xmlns:a16="http://schemas.microsoft.com/office/drawing/2014/main" id="{B0812708-5198-20A2-91E7-7E8710CE829B}"/>
                      </a:ext>
                    </a:extLst>
                  </p:cNvPr>
                  <p:cNvGrpSpPr/>
                  <p:nvPr/>
                </p:nvGrpSpPr>
                <p:grpSpPr>
                  <a:xfrm>
                    <a:off x="1490740" y="4582302"/>
                    <a:ext cx="291659" cy="344232"/>
                    <a:chOff x="616043" y="4597398"/>
                    <a:chExt cx="291659" cy="344232"/>
                  </a:xfrm>
                  <a:grpFill/>
                </p:grpSpPr>
                <p:sp>
                  <p:nvSpPr>
                    <p:cNvPr id="162" name="矩形 371">
                      <a:extLst>
                        <a:ext uri="{FF2B5EF4-FFF2-40B4-BE49-F238E27FC236}">
                          <a16:creationId xmlns:a16="http://schemas.microsoft.com/office/drawing/2014/main" id="{7C92597F-8262-31CE-FB7C-764DF9622A1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3" name="文本框 30">
                      <a:extLst>
                        <a:ext uri="{FF2B5EF4-FFF2-40B4-BE49-F238E27FC236}">
                          <a16:creationId xmlns:a16="http://schemas.microsoft.com/office/drawing/2014/main" id="{5EB7E086-F316-B198-11BB-79B3434E2D6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4423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159" name="组合 368">
                    <a:extLst>
                      <a:ext uri="{FF2B5EF4-FFF2-40B4-BE49-F238E27FC236}">
                        <a16:creationId xmlns:a16="http://schemas.microsoft.com/office/drawing/2014/main" id="{BB7806E6-6F34-3993-7951-82A4F2E30450}"/>
                      </a:ext>
                    </a:extLst>
                  </p:cNvPr>
                  <p:cNvGrpSpPr/>
                  <p:nvPr/>
                </p:nvGrpSpPr>
                <p:grpSpPr>
                  <a:xfrm>
                    <a:off x="1772975" y="4582302"/>
                    <a:ext cx="291659" cy="344232"/>
                    <a:chOff x="616043" y="4597398"/>
                    <a:chExt cx="291659" cy="344232"/>
                  </a:xfrm>
                  <a:grpFill/>
                </p:grpSpPr>
                <p:sp>
                  <p:nvSpPr>
                    <p:cNvPr id="160" name="矩形 369">
                      <a:extLst>
                        <a:ext uri="{FF2B5EF4-FFF2-40B4-BE49-F238E27FC236}">
                          <a16:creationId xmlns:a16="http://schemas.microsoft.com/office/drawing/2014/main" id="{4E48BD1B-3776-CF8E-D024-6227029BB4D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161" name="文本框 28">
                      <a:extLst>
                        <a:ext uri="{FF2B5EF4-FFF2-40B4-BE49-F238E27FC236}">
                          <a16:creationId xmlns:a16="http://schemas.microsoft.com/office/drawing/2014/main" id="{5BD7539D-EE6F-6530-6409-79B50CD24B3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4423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grpSp>
        <p:nvGrpSpPr>
          <p:cNvPr id="30" name="组合 262">
            <a:extLst>
              <a:ext uri="{FF2B5EF4-FFF2-40B4-BE49-F238E27FC236}">
                <a16:creationId xmlns:a16="http://schemas.microsoft.com/office/drawing/2014/main" id="{B8CF0C41-033F-0487-2540-9040C3F7498E}"/>
              </a:ext>
            </a:extLst>
          </p:cNvPr>
          <p:cNvGrpSpPr/>
          <p:nvPr/>
        </p:nvGrpSpPr>
        <p:grpSpPr>
          <a:xfrm>
            <a:off x="4984980" y="3651011"/>
            <a:ext cx="6348819" cy="2079592"/>
            <a:chOff x="430015" y="2171688"/>
            <a:chExt cx="2510338" cy="207349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6" name="Rounded Rectangle 166">
              <a:extLst>
                <a:ext uri="{FF2B5EF4-FFF2-40B4-BE49-F238E27FC236}">
                  <a16:creationId xmlns:a16="http://schemas.microsoft.com/office/drawing/2014/main" id="{72BE132F-C1D5-1398-FFD8-50D81FE09DCB}"/>
                </a:ext>
              </a:extLst>
            </p:cNvPr>
            <p:cNvSpPr/>
            <p:nvPr/>
          </p:nvSpPr>
          <p:spPr>
            <a:xfrm flipH="1">
              <a:off x="430015" y="2171688"/>
              <a:ext cx="2510338" cy="2073498"/>
            </a:xfrm>
            <a:prstGeom prst="roundRect">
              <a:avLst>
                <a:gd name="adj" fmla="val 11408"/>
              </a:avLst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87" name="组合 312">
              <a:extLst>
                <a:ext uri="{FF2B5EF4-FFF2-40B4-BE49-F238E27FC236}">
                  <a16:creationId xmlns:a16="http://schemas.microsoft.com/office/drawing/2014/main" id="{B65E1A06-EC4F-E564-3D45-C7D50B23E3A6}"/>
                </a:ext>
              </a:extLst>
            </p:cNvPr>
            <p:cNvGrpSpPr/>
            <p:nvPr/>
          </p:nvGrpSpPr>
          <p:grpSpPr>
            <a:xfrm>
              <a:off x="518040" y="2463666"/>
              <a:ext cx="2334289" cy="1734981"/>
              <a:chOff x="1424155" y="4293313"/>
              <a:chExt cx="2334289" cy="1734981"/>
            </a:xfrm>
            <a:grpFill/>
          </p:grpSpPr>
          <p:sp>
            <p:nvSpPr>
              <p:cNvPr id="88" name="Rounded Rectangle 166">
                <a:extLst>
                  <a:ext uri="{FF2B5EF4-FFF2-40B4-BE49-F238E27FC236}">
                    <a16:creationId xmlns:a16="http://schemas.microsoft.com/office/drawing/2014/main" id="{50209A64-968E-7E69-967B-46FDDA2E5B15}"/>
                  </a:ext>
                </a:extLst>
              </p:cNvPr>
              <p:cNvSpPr/>
              <p:nvPr/>
            </p:nvSpPr>
            <p:spPr>
              <a:xfrm flipH="1">
                <a:off x="3038444" y="4293313"/>
                <a:ext cx="720000" cy="1727927"/>
              </a:xfrm>
              <a:prstGeom prst="roundRect">
                <a:avLst>
                  <a:gd name="adj" fmla="val 11408"/>
                </a:avLst>
              </a:prstGeom>
              <a:grpFill/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……</a:t>
                </a:r>
                <a:endPara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89" name="组合 314">
                <a:extLst>
                  <a:ext uri="{FF2B5EF4-FFF2-40B4-BE49-F238E27FC236}">
                    <a16:creationId xmlns:a16="http://schemas.microsoft.com/office/drawing/2014/main" id="{19D13533-04E7-54CA-C388-C12ED6C46942}"/>
                  </a:ext>
                </a:extLst>
              </p:cNvPr>
              <p:cNvGrpSpPr/>
              <p:nvPr/>
            </p:nvGrpSpPr>
            <p:grpSpPr>
              <a:xfrm>
                <a:off x="1424155" y="4295059"/>
                <a:ext cx="720000" cy="1727927"/>
                <a:chOff x="1424155" y="4295059"/>
                <a:chExt cx="720000" cy="1727927"/>
              </a:xfrm>
              <a:grpFill/>
            </p:grpSpPr>
            <p:sp>
              <p:nvSpPr>
                <p:cNvPr id="111" name="Rounded Rectangle 166">
                  <a:extLst>
                    <a:ext uri="{FF2B5EF4-FFF2-40B4-BE49-F238E27FC236}">
                      <a16:creationId xmlns:a16="http://schemas.microsoft.com/office/drawing/2014/main" id="{08C706F8-0AF3-2C21-E6B5-14A3D6AAD300}"/>
                    </a:ext>
                  </a:extLst>
                </p:cNvPr>
                <p:cNvSpPr/>
                <p:nvPr/>
              </p:nvSpPr>
              <p:spPr>
                <a:xfrm flipH="1">
                  <a:off x="1424155" y="4295059"/>
                  <a:ext cx="720000" cy="1727927"/>
                </a:xfrm>
                <a:prstGeom prst="roundRect">
                  <a:avLst>
                    <a:gd name="adj" fmla="val 11408"/>
                  </a:avLst>
                </a:prstGeom>
                <a:grpFill/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TG</a:t>
                  </a:r>
                  <a:r>
                    <a:rPr lang="en-US" altLang="zh-CN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0</a:t>
                  </a:r>
                  <a:endParaRPr lang="en-GR" altLang="zh-CN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12" name="文本框 93">
                  <a:extLst>
                    <a:ext uri="{FF2B5EF4-FFF2-40B4-BE49-F238E27FC236}">
                      <a16:creationId xmlns:a16="http://schemas.microsoft.com/office/drawing/2014/main" id="{190B56BC-7404-D0D7-3FC6-4833D9383243}"/>
                    </a:ext>
                  </a:extLst>
                </p:cNvPr>
                <p:cNvSpPr txBox="1"/>
                <p:nvPr/>
              </p:nvSpPr>
              <p:spPr>
                <a:xfrm>
                  <a:off x="1680461" y="5646577"/>
                  <a:ext cx="207390" cy="36933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8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altLang="zh-CN" sz="2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113" name="组合 338">
                  <a:extLst>
                    <a:ext uri="{FF2B5EF4-FFF2-40B4-BE49-F238E27FC236}">
                      <a16:creationId xmlns:a16="http://schemas.microsoft.com/office/drawing/2014/main" id="{FF695709-8008-430E-0891-CA7A7021B340}"/>
                    </a:ext>
                  </a:extLst>
                </p:cNvPr>
                <p:cNvGrpSpPr/>
                <p:nvPr/>
              </p:nvGrpSpPr>
              <p:grpSpPr>
                <a:xfrm>
                  <a:off x="1496153" y="4565538"/>
                  <a:ext cx="575999" cy="562723"/>
                  <a:chOff x="1491441" y="4582299"/>
                  <a:chExt cx="575999" cy="562723"/>
                </a:xfrm>
                <a:grpFill/>
              </p:grpSpPr>
              <p:sp>
                <p:nvSpPr>
                  <p:cNvPr id="139" name="矩形 348">
                    <a:extLst>
                      <a:ext uri="{FF2B5EF4-FFF2-40B4-BE49-F238E27FC236}">
                        <a16:creationId xmlns:a16="http://schemas.microsoft.com/office/drawing/2014/main" id="{9798BDAA-6082-E795-D4B1-8F6F3EECB13A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6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140" name="组合 349">
                    <a:extLst>
                      <a:ext uri="{FF2B5EF4-FFF2-40B4-BE49-F238E27FC236}">
                        <a16:creationId xmlns:a16="http://schemas.microsoft.com/office/drawing/2014/main" id="{F2AEE9E6-A6F7-165C-EB4C-1CD3AEE6E528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9"/>
                    <a:ext cx="575999" cy="288147"/>
                    <a:chOff x="1490740" y="4582302"/>
                    <a:chExt cx="573894" cy="344232"/>
                  </a:xfrm>
                  <a:grpFill/>
                </p:grpSpPr>
                <p:grpSp>
                  <p:nvGrpSpPr>
                    <p:cNvPr id="141" name="组合 350">
                      <a:extLst>
                        <a:ext uri="{FF2B5EF4-FFF2-40B4-BE49-F238E27FC236}">
                          <a16:creationId xmlns:a16="http://schemas.microsoft.com/office/drawing/2014/main" id="{0991BF31-C802-6C5C-D343-2D1274D95C1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145" name="矩形 354">
                        <a:extLst>
                          <a:ext uri="{FF2B5EF4-FFF2-40B4-BE49-F238E27FC236}">
                            <a16:creationId xmlns:a16="http://schemas.microsoft.com/office/drawing/2014/main" id="{3D5D0CC7-E65B-3BAE-7F42-C6BA673F4E7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6" name="文本框 115">
                        <a:extLst>
                          <a:ext uri="{FF2B5EF4-FFF2-40B4-BE49-F238E27FC236}">
                            <a16:creationId xmlns:a16="http://schemas.microsoft.com/office/drawing/2014/main" id="{C42D49D8-4BA5-ACEB-A438-26BA7D1277D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42" name="组合 351">
                      <a:extLst>
                        <a:ext uri="{FF2B5EF4-FFF2-40B4-BE49-F238E27FC236}">
                          <a16:creationId xmlns:a16="http://schemas.microsoft.com/office/drawing/2014/main" id="{93840AB5-5A9E-A295-55E5-C99578D3B7C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143" name="矩形 352">
                        <a:extLst>
                          <a:ext uri="{FF2B5EF4-FFF2-40B4-BE49-F238E27FC236}">
                            <a16:creationId xmlns:a16="http://schemas.microsoft.com/office/drawing/2014/main" id="{D38B37E2-022E-7487-31C1-C49A99078E6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44" name="文本框 112">
                        <a:extLst>
                          <a:ext uri="{FF2B5EF4-FFF2-40B4-BE49-F238E27FC236}">
                            <a16:creationId xmlns:a16="http://schemas.microsoft.com/office/drawing/2014/main" id="{2F96FF5A-3DA6-248B-C8B5-35E460F6C06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29" name="组合 339">
                  <a:extLst>
                    <a:ext uri="{FF2B5EF4-FFF2-40B4-BE49-F238E27FC236}">
                      <a16:creationId xmlns:a16="http://schemas.microsoft.com/office/drawing/2014/main" id="{B665FCF0-DADC-F2F7-D7A6-37A884A9981B}"/>
                    </a:ext>
                  </a:extLst>
                </p:cNvPr>
                <p:cNvGrpSpPr/>
                <p:nvPr/>
              </p:nvGrpSpPr>
              <p:grpSpPr>
                <a:xfrm>
                  <a:off x="1496153" y="5181406"/>
                  <a:ext cx="575999" cy="562723"/>
                  <a:chOff x="1491441" y="4582299"/>
                  <a:chExt cx="575999" cy="562723"/>
                </a:xfrm>
                <a:grpFill/>
              </p:grpSpPr>
              <p:sp>
                <p:nvSpPr>
                  <p:cNvPr id="131" name="矩形 340">
                    <a:extLst>
                      <a:ext uri="{FF2B5EF4-FFF2-40B4-BE49-F238E27FC236}">
                        <a16:creationId xmlns:a16="http://schemas.microsoft.com/office/drawing/2014/main" id="{5BA7DD39-5144-3798-12E0-07F84FCAC4FA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6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132" name="组合 341">
                    <a:extLst>
                      <a:ext uri="{FF2B5EF4-FFF2-40B4-BE49-F238E27FC236}">
                        <a16:creationId xmlns:a16="http://schemas.microsoft.com/office/drawing/2014/main" id="{14E7F013-4C21-A3A8-24E9-7BE7EB727487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9"/>
                    <a:ext cx="575999" cy="288147"/>
                    <a:chOff x="1490740" y="4582302"/>
                    <a:chExt cx="573894" cy="344232"/>
                  </a:xfrm>
                  <a:grpFill/>
                </p:grpSpPr>
                <p:grpSp>
                  <p:nvGrpSpPr>
                    <p:cNvPr id="133" name="组合 342">
                      <a:extLst>
                        <a:ext uri="{FF2B5EF4-FFF2-40B4-BE49-F238E27FC236}">
                          <a16:creationId xmlns:a16="http://schemas.microsoft.com/office/drawing/2014/main" id="{A61EF292-84C1-D09B-6646-7C62E3B8625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137" name="矩形 346">
                        <a:extLst>
                          <a:ext uri="{FF2B5EF4-FFF2-40B4-BE49-F238E27FC236}">
                            <a16:creationId xmlns:a16="http://schemas.microsoft.com/office/drawing/2014/main" id="{F59E36C5-2873-5639-0D2E-AC7D77E399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8" name="文本框 104">
                        <a:extLst>
                          <a:ext uri="{FF2B5EF4-FFF2-40B4-BE49-F238E27FC236}">
                            <a16:creationId xmlns:a16="http://schemas.microsoft.com/office/drawing/2014/main" id="{8A8B101F-4369-1578-801B-82E2363F99E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34" name="组合 343">
                      <a:extLst>
                        <a:ext uri="{FF2B5EF4-FFF2-40B4-BE49-F238E27FC236}">
                          <a16:creationId xmlns:a16="http://schemas.microsoft.com/office/drawing/2014/main" id="{E7B75336-ADD0-03D4-AC9A-5D4F8293AC6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135" name="矩形 344">
                        <a:extLst>
                          <a:ext uri="{FF2B5EF4-FFF2-40B4-BE49-F238E27FC236}">
                            <a16:creationId xmlns:a16="http://schemas.microsoft.com/office/drawing/2014/main" id="{0DEF7F39-3750-6A25-5D63-D736B7C7193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36" name="文本框 102">
                        <a:extLst>
                          <a:ext uri="{FF2B5EF4-FFF2-40B4-BE49-F238E27FC236}">
                            <a16:creationId xmlns:a16="http://schemas.microsoft.com/office/drawing/2014/main" id="{5E36066D-6585-AC53-743F-CF053232D3D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90" name="组合 315">
                <a:extLst>
                  <a:ext uri="{FF2B5EF4-FFF2-40B4-BE49-F238E27FC236}">
                    <a16:creationId xmlns:a16="http://schemas.microsoft.com/office/drawing/2014/main" id="{AE242842-4F83-DB72-6273-65612FF83A7F}"/>
                  </a:ext>
                </a:extLst>
              </p:cNvPr>
              <p:cNvGrpSpPr/>
              <p:nvPr/>
            </p:nvGrpSpPr>
            <p:grpSpPr>
              <a:xfrm>
                <a:off x="2235334" y="4300367"/>
                <a:ext cx="720000" cy="1727927"/>
                <a:chOff x="1424155" y="4295059"/>
                <a:chExt cx="720000" cy="1727927"/>
              </a:xfrm>
              <a:grpFill/>
            </p:grpSpPr>
            <p:sp>
              <p:nvSpPr>
                <p:cNvPr id="91" name="Rounded Rectangle 166">
                  <a:extLst>
                    <a:ext uri="{FF2B5EF4-FFF2-40B4-BE49-F238E27FC236}">
                      <a16:creationId xmlns:a16="http://schemas.microsoft.com/office/drawing/2014/main" id="{63466B23-3AC8-9D5C-9806-8BCE838214CC}"/>
                    </a:ext>
                  </a:extLst>
                </p:cNvPr>
                <p:cNvSpPr/>
                <p:nvPr/>
              </p:nvSpPr>
              <p:spPr>
                <a:xfrm flipH="1">
                  <a:off x="1424155" y="4295059"/>
                  <a:ext cx="720000" cy="1727927"/>
                </a:xfrm>
                <a:prstGeom prst="roundRect">
                  <a:avLst>
                    <a:gd name="adj" fmla="val 11408"/>
                  </a:avLst>
                </a:prstGeom>
                <a:grpFill/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TG</a:t>
                  </a:r>
                  <a:r>
                    <a:rPr lang="en-US" altLang="zh-CN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1</a:t>
                  </a:r>
                  <a:endParaRPr lang="en-GR" altLang="zh-CN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92" name="文本框 70">
                  <a:extLst>
                    <a:ext uri="{FF2B5EF4-FFF2-40B4-BE49-F238E27FC236}">
                      <a16:creationId xmlns:a16="http://schemas.microsoft.com/office/drawing/2014/main" id="{A2CB00D4-BF47-36A6-8EF0-143DC1241E5E}"/>
                    </a:ext>
                  </a:extLst>
                </p:cNvPr>
                <p:cNvSpPr txBox="1"/>
                <p:nvPr/>
              </p:nvSpPr>
              <p:spPr>
                <a:xfrm>
                  <a:off x="1680461" y="5646577"/>
                  <a:ext cx="207390" cy="36933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8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altLang="zh-CN" sz="2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93" name="组合 318">
                  <a:extLst>
                    <a:ext uri="{FF2B5EF4-FFF2-40B4-BE49-F238E27FC236}">
                      <a16:creationId xmlns:a16="http://schemas.microsoft.com/office/drawing/2014/main" id="{985E7C37-BB81-514F-3C43-2DB5F9E37E8C}"/>
                    </a:ext>
                  </a:extLst>
                </p:cNvPr>
                <p:cNvGrpSpPr/>
                <p:nvPr/>
              </p:nvGrpSpPr>
              <p:grpSpPr>
                <a:xfrm>
                  <a:off x="1496153" y="4565538"/>
                  <a:ext cx="575999" cy="562723"/>
                  <a:chOff x="1491441" y="4582299"/>
                  <a:chExt cx="575999" cy="562723"/>
                </a:xfrm>
                <a:grpFill/>
              </p:grpSpPr>
              <p:sp>
                <p:nvSpPr>
                  <p:cNvPr id="103" name="矩形 328">
                    <a:extLst>
                      <a:ext uri="{FF2B5EF4-FFF2-40B4-BE49-F238E27FC236}">
                        <a16:creationId xmlns:a16="http://schemas.microsoft.com/office/drawing/2014/main" id="{A0815815-1610-8E51-BCF2-7AA7A7AE458A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6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104" name="组合 329">
                    <a:extLst>
                      <a:ext uri="{FF2B5EF4-FFF2-40B4-BE49-F238E27FC236}">
                        <a16:creationId xmlns:a16="http://schemas.microsoft.com/office/drawing/2014/main" id="{BEBA8674-615B-0E26-D65F-08B14F1924E7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9"/>
                    <a:ext cx="575999" cy="288147"/>
                    <a:chOff x="1490740" y="4582302"/>
                    <a:chExt cx="573894" cy="344232"/>
                  </a:xfrm>
                  <a:grpFill/>
                </p:grpSpPr>
                <p:grpSp>
                  <p:nvGrpSpPr>
                    <p:cNvPr id="105" name="组合 330">
                      <a:extLst>
                        <a:ext uri="{FF2B5EF4-FFF2-40B4-BE49-F238E27FC236}">
                          <a16:creationId xmlns:a16="http://schemas.microsoft.com/office/drawing/2014/main" id="{9FA4C751-BE73-93D8-AA9B-577064EB428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109" name="矩形 334">
                        <a:extLst>
                          <a:ext uri="{FF2B5EF4-FFF2-40B4-BE49-F238E27FC236}">
                            <a16:creationId xmlns:a16="http://schemas.microsoft.com/office/drawing/2014/main" id="{C452F1AC-5C61-232B-708F-B1F84EF967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0" name="文本框 91">
                        <a:extLst>
                          <a:ext uri="{FF2B5EF4-FFF2-40B4-BE49-F238E27FC236}">
                            <a16:creationId xmlns:a16="http://schemas.microsoft.com/office/drawing/2014/main" id="{14FEE38A-6257-FC96-61F8-5AE59E4B4BF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06" name="组合 331">
                      <a:extLst>
                        <a:ext uri="{FF2B5EF4-FFF2-40B4-BE49-F238E27FC236}">
                          <a16:creationId xmlns:a16="http://schemas.microsoft.com/office/drawing/2014/main" id="{D4E02F13-A32F-AA7E-28E5-672349C908A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107" name="矩形 332">
                        <a:extLst>
                          <a:ext uri="{FF2B5EF4-FFF2-40B4-BE49-F238E27FC236}">
                            <a16:creationId xmlns:a16="http://schemas.microsoft.com/office/drawing/2014/main" id="{5AC4BA96-3103-93BF-33D6-C2A8EC495BE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8" name="文本框 89">
                        <a:extLst>
                          <a:ext uri="{FF2B5EF4-FFF2-40B4-BE49-F238E27FC236}">
                            <a16:creationId xmlns:a16="http://schemas.microsoft.com/office/drawing/2014/main" id="{6C708FAC-5CE8-1FCB-6C62-3E22598FCA5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94" name="组合 319">
                  <a:extLst>
                    <a:ext uri="{FF2B5EF4-FFF2-40B4-BE49-F238E27FC236}">
                      <a16:creationId xmlns:a16="http://schemas.microsoft.com/office/drawing/2014/main" id="{9244FB7E-F368-6C79-D549-F51B4091D95C}"/>
                    </a:ext>
                  </a:extLst>
                </p:cNvPr>
                <p:cNvGrpSpPr/>
                <p:nvPr/>
              </p:nvGrpSpPr>
              <p:grpSpPr>
                <a:xfrm>
                  <a:off x="1496153" y="5181406"/>
                  <a:ext cx="575999" cy="562723"/>
                  <a:chOff x="1491441" y="4582299"/>
                  <a:chExt cx="575999" cy="562723"/>
                </a:xfrm>
                <a:grpFill/>
              </p:grpSpPr>
              <p:sp>
                <p:nvSpPr>
                  <p:cNvPr id="95" name="矩形 320">
                    <a:extLst>
                      <a:ext uri="{FF2B5EF4-FFF2-40B4-BE49-F238E27FC236}">
                        <a16:creationId xmlns:a16="http://schemas.microsoft.com/office/drawing/2014/main" id="{599E3BB1-F767-08A6-2F4E-1DB3FB7EF528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6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96" name="组合 321">
                    <a:extLst>
                      <a:ext uri="{FF2B5EF4-FFF2-40B4-BE49-F238E27FC236}">
                        <a16:creationId xmlns:a16="http://schemas.microsoft.com/office/drawing/2014/main" id="{27C13D1A-A812-CEAD-1C4F-ABA0D638C135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9"/>
                    <a:ext cx="575999" cy="288147"/>
                    <a:chOff x="1490740" y="4582302"/>
                    <a:chExt cx="573894" cy="344232"/>
                  </a:xfrm>
                  <a:grpFill/>
                </p:grpSpPr>
                <p:grpSp>
                  <p:nvGrpSpPr>
                    <p:cNvPr id="97" name="组合 322">
                      <a:extLst>
                        <a:ext uri="{FF2B5EF4-FFF2-40B4-BE49-F238E27FC236}">
                          <a16:creationId xmlns:a16="http://schemas.microsoft.com/office/drawing/2014/main" id="{580E20D3-C443-566E-5678-254B79F8FE9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101" name="矩形 326">
                        <a:extLst>
                          <a:ext uri="{FF2B5EF4-FFF2-40B4-BE49-F238E27FC236}">
                            <a16:creationId xmlns:a16="http://schemas.microsoft.com/office/drawing/2014/main" id="{E5FDC6D3-D576-0EC0-9A67-E2EFE7C4F6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2" name="文本框 83">
                        <a:extLst>
                          <a:ext uri="{FF2B5EF4-FFF2-40B4-BE49-F238E27FC236}">
                            <a16:creationId xmlns:a16="http://schemas.microsoft.com/office/drawing/2014/main" id="{994060DE-CACD-438F-702C-B91808807A2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98" name="组合 323">
                      <a:extLst>
                        <a:ext uri="{FF2B5EF4-FFF2-40B4-BE49-F238E27FC236}">
                          <a16:creationId xmlns:a16="http://schemas.microsoft.com/office/drawing/2014/main" id="{F6F5E853-37F5-204B-D499-1EECFF0B0FA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99" name="矩形 324">
                        <a:extLst>
                          <a:ext uri="{FF2B5EF4-FFF2-40B4-BE49-F238E27FC236}">
                            <a16:creationId xmlns:a16="http://schemas.microsoft.com/office/drawing/2014/main" id="{EBA646AC-9B66-1C45-ADB5-EA14D8E9F8C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0" name="文本框 81">
                        <a:extLst>
                          <a:ext uri="{FF2B5EF4-FFF2-40B4-BE49-F238E27FC236}">
                            <a16:creationId xmlns:a16="http://schemas.microsoft.com/office/drawing/2014/main" id="{BFF49815-C8F9-6FE2-AC47-AC4A1B35662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</p:grpSp>
      <p:sp>
        <p:nvSpPr>
          <p:cNvPr id="31" name="Rounded Rectangle 166">
            <a:extLst>
              <a:ext uri="{FF2B5EF4-FFF2-40B4-BE49-F238E27FC236}">
                <a16:creationId xmlns:a16="http://schemas.microsoft.com/office/drawing/2014/main" id="{144311DB-33E0-4182-775F-67515F6930B9}"/>
              </a:ext>
            </a:extLst>
          </p:cNvPr>
          <p:cNvSpPr/>
          <p:nvPr/>
        </p:nvSpPr>
        <p:spPr>
          <a:xfrm flipH="1">
            <a:off x="5097164" y="3714511"/>
            <a:ext cx="6348819" cy="2079592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2" name="Rounded Rectangle 166">
            <a:extLst>
              <a:ext uri="{FF2B5EF4-FFF2-40B4-BE49-F238E27FC236}">
                <a16:creationId xmlns:a16="http://schemas.microsoft.com/office/drawing/2014/main" id="{879BB09B-12C8-D8F1-A2BF-52DD6475AF3E}"/>
              </a:ext>
            </a:extLst>
          </p:cNvPr>
          <p:cNvSpPr/>
          <p:nvPr/>
        </p:nvSpPr>
        <p:spPr>
          <a:xfrm flipH="1">
            <a:off x="5209350" y="3782893"/>
            <a:ext cx="6348819" cy="2079592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Rounded Rectangle 166">
            <a:extLst>
              <a:ext uri="{FF2B5EF4-FFF2-40B4-BE49-F238E27FC236}">
                <a16:creationId xmlns:a16="http://schemas.microsoft.com/office/drawing/2014/main" id="{1F939FB6-B498-C0BE-74A9-244CC21A4B81}"/>
              </a:ext>
            </a:extLst>
          </p:cNvPr>
          <p:cNvSpPr/>
          <p:nvPr/>
        </p:nvSpPr>
        <p:spPr>
          <a:xfrm flipH="1">
            <a:off x="5321536" y="3852424"/>
            <a:ext cx="6348819" cy="2079592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4000"/>
              </a:lnSpc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PIM Device 0</a:t>
            </a:r>
            <a:endParaRPr lang="en-GR" sz="22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5" name="Rounded Rectangle 166">
            <a:extLst>
              <a:ext uri="{FF2B5EF4-FFF2-40B4-BE49-F238E27FC236}">
                <a16:creationId xmlns:a16="http://schemas.microsoft.com/office/drawing/2014/main" id="{9023516F-F288-DFCA-077E-2780DA8DD4C5}"/>
              </a:ext>
            </a:extLst>
          </p:cNvPr>
          <p:cNvSpPr/>
          <p:nvPr/>
        </p:nvSpPr>
        <p:spPr>
          <a:xfrm flipH="1">
            <a:off x="10107832" y="4129738"/>
            <a:ext cx="1395711" cy="1727927"/>
          </a:xfrm>
          <a:prstGeom prst="roundRect">
            <a:avLst>
              <a:gd name="adj" fmla="val 11408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4000"/>
              </a:lnSpc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…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67" name="Rounded Rectangle 166">
            <a:extLst>
              <a:ext uri="{FF2B5EF4-FFF2-40B4-BE49-F238E27FC236}">
                <a16:creationId xmlns:a16="http://schemas.microsoft.com/office/drawing/2014/main" id="{8E036B3D-1061-FFDF-8CD5-7DC28BCAC712}"/>
              </a:ext>
            </a:extLst>
          </p:cNvPr>
          <p:cNvSpPr/>
          <p:nvPr/>
        </p:nvSpPr>
        <p:spPr>
          <a:xfrm flipH="1">
            <a:off x="7021618" y="4129738"/>
            <a:ext cx="1395711" cy="1727927"/>
          </a:xfrm>
          <a:prstGeom prst="roundRect">
            <a:avLst>
              <a:gd name="adj" fmla="val 11408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t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rtl="0" eaLnBrk="1" latinLnBrk="0" hangingPunct="1">
              <a:lnSpc>
                <a:spcPct val="7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800" kern="1200" dirty="0">
                <a:solidFill>
                  <a:srgbClr val="000000"/>
                </a:solidFill>
                <a:effectLst/>
                <a:latin typeface="Trebuchet MS" panose="020B0703020202090204" pitchFamily="34" charset="0"/>
                <a:ea typeface="等线" panose="02010600030101010101" pitchFamily="2" charset="-122"/>
              </a:rPr>
              <a:t>PIM Group 1</a:t>
            </a:r>
            <a:endParaRPr lang="zh-CN" altLang="zh-CN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69" name="文本框 179">
            <a:extLst>
              <a:ext uri="{FF2B5EF4-FFF2-40B4-BE49-F238E27FC236}">
                <a16:creationId xmlns:a16="http://schemas.microsoft.com/office/drawing/2014/main" id="{DE33051D-8A71-C49E-5047-E0BC13C89470}"/>
              </a:ext>
            </a:extLst>
          </p:cNvPr>
          <p:cNvSpPr txBox="1"/>
          <p:nvPr/>
        </p:nvSpPr>
        <p:spPr>
          <a:xfrm>
            <a:off x="7542183" y="5514307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800" dirty="0">
                <a:solidFill>
                  <a:schemeClr val="tx1"/>
                </a:solidFill>
                <a:latin typeface="Trebuchet MS" panose="020B0703020202090204" pitchFamily="34" charset="0"/>
              </a:rPr>
              <a:t>…</a:t>
            </a:r>
            <a:endParaRPr lang="en-GR" altLang="zh-CN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71" name="组合 273">
            <a:extLst>
              <a:ext uri="{FF2B5EF4-FFF2-40B4-BE49-F238E27FC236}">
                <a16:creationId xmlns:a16="http://schemas.microsoft.com/office/drawing/2014/main" id="{5D4D5A9C-CD67-746C-BB1A-D6D36AB93825}"/>
              </a:ext>
            </a:extLst>
          </p:cNvPr>
          <p:cNvGrpSpPr/>
          <p:nvPr/>
        </p:nvGrpSpPr>
        <p:grpSpPr>
          <a:xfrm>
            <a:off x="7161183" y="4468049"/>
            <a:ext cx="1116567" cy="583027"/>
            <a:chOff x="1491440" y="4561995"/>
            <a:chExt cx="575999" cy="583027"/>
          </a:xfrm>
        </p:grpSpPr>
        <p:sp>
          <p:nvSpPr>
            <p:cNvPr id="82" name="矩形 283">
              <a:extLst>
                <a:ext uri="{FF2B5EF4-FFF2-40B4-BE49-F238E27FC236}">
                  <a16:creationId xmlns:a16="http://schemas.microsoft.com/office/drawing/2014/main" id="{B179E912-D734-675D-4853-8BCE416B4B2C}"/>
                </a:ext>
              </a:extLst>
            </p:cNvPr>
            <p:cNvSpPr/>
            <p:nvPr/>
          </p:nvSpPr>
          <p:spPr>
            <a:xfrm>
              <a:off x="1493290" y="4824622"/>
              <a:ext cx="572400" cy="3204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600" dirty="0">
                  <a:latin typeface="Trebuchet MS" panose="020B0703020202090204" pitchFamily="34" charset="0"/>
                </a:rPr>
                <a:t>PIM Core 1</a:t>
              </a:r>
              <a:r>
                <a:rPr lang="en-US" altLang="zh-CN" sz="1600" baseline="-25000" dirty="0">
                  <a:latin typeface="Trebuchet MS" panose="020B0703020202090204" pitchFamily="34" charset="0"/>
                </a:rPr>
                <a:t> </a:t>
              </a:r>
              <a:endParaRPr lang="zh-CN" altLang="en-US" sz="1600" baseline="-25000" dirty="0">
                <a:latin typeface="Trebuchet MS" panose="020B0703020202090204" pitchFamily="34" charset="0"/>
              </a:endParaRPr>
            </a:p>
          </p:txBody>
        </p:sp>
        <p:grpSp>
          <p:nvGrpSpPr>
            <p:cNvPr id="83" name="组合 285">
              <a:extLst>
                <a:ext uri="{FF2B5EF4-FFF2-40B4-BE49-F238E27FC236}">
                  <a16:creationId xmlns:a16="http://schemas.microsoft.com/office/drawing/2014/main" id="{307C40A8-0254-4683-8235-373FFBD91A5C}"/>
                </a:ext>
              </a:extLst>
            </p:cNvPr>
            <p:cNvGrpSpPr/>
            <p:nvPr/>
          </p:nvGrpSpPr>
          <p:grpSpPr>
            <a:xfrm>
              <a:off x="1491440" y="4561995"/>
              <a:ext cx="575999" cy="288148"/>
              <a:chOff x="616043" y="4573124"/>
              <a:chExt cx="573894" cy="344232"/>
            </a:xfrm>
          </p:grpSpPr>
          <p:sp>
            <p:nvSpPr>
              <p:cNvPr id="84" name="矩形 289">
                <a:extLst>
                  <a:ext uri="{FF2B5EF4-FFF2-40B4-BE49-F238E27FC236}">
                    <a16:creationId xmlns:a16="http://schemas.microsoft.com/office/drawing/2014/main" id="{7D12A070-0D7E-4E5A-A4AA-03D7CF10049E}"/>
                  </a:ext>
                </a:extLst>
              </p:cNvPr>
              <p:cNvSpPr/>
              <p:nvPr/>
            </p:nvSpPr>
            <p:spPr>
              <a:xfrm>
                <a:off x="617872" y="4597471"/>
                <a:ext cx="570322" cy="287999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0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85" name="文本框 279">
                <a:extLst>
                  <a:ext uri="{FF2B5EF4-FFF2-40B4-BE49-F238E27FC236}">
                    <a16:creationId xmlns:a16="http://schemas.microsoft.com/office/drawing/2014/main" id="{575E3803-45BC-1F5E-1703-B0154CFA205A}"/>
                  </a:ext>
                </a:extLst>
              </p:cNvPr>
              <p:cNvSpPr txBox="1"/>
              <p:nvPr/>
            </p:nvSpPr>
            <p:spPr>
              <a:xfrm>
                <a:off x="616043" y="4573124"/>
                <a:ext cx="573894" cy="344232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dirty="0">
                    <a:latin typeface="Trebuchet MS" panose="020B0703020202090204" pitchFamily="34" charset="0"/>
                  </a:rPr>
                  <a:t>Mem. Bank(s)</a:t>
                </a:r>
                <a:endParaRPr lang="zh-CN" altLang="en-US" sz="1400" dirty="0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74" name="组合 425">
            <a:extLst>
              <a:ext uri="{FF2B5EF4-FFF2-40B4-BE49-F238E27FC236}">
                <a16:creationId xmlns:a16="http://schemas.microsoft.com/office/drawing/2014/main" id="{953138F3-347E-0821-23A3-D0AFB17D7D57}"/>
              </a:ext>
            </a:extLst>
          </p:cNvPr>
          <p:cNvGrpSpPr/>
          <p:nvPr/>
        </p:nvGrpSpPr>
        <p:grpSpPr>
          <a:xfrm>
            <a:off x="7156687" y="5072794"/>
            <a:ext cx="1116567" cy="583027"/>
            <a:chOff x="1491440" y="4561995"/>
            <a:chExt cx="575999" cy="583027"/>
          </a:xfrm>
        </p:grpSpPr>
        <p:sp>
          <p:nvSpPr>
            <p:cNvPr id="75" name="矩形 426">
              <a:extLst>
                <a:ext uri="{FF2B5EF4-FFF2-40B4-BE49-F238E27FC236}">
                  <a16:creationId xmlns:a16="http://schemas.microsoft.com/office/drawing/2014/main" id="{6690FB85-2AAC-46A1-E80A-A04E9DDF6694}"/>
                </a:ext>
              </a:extLst>
            </p:cNvPr>
            <p:cNvSpPr/>
            <p:nvPr/>
          </p:nvSpPr>
          <p:spPr>
            <a:xfrm>
              <a:off x="1493290" y="4824622"/>
              <a:ext cx="572400" cy="3204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600" dirty="0">
                  <a:latin typeface="Trebuchet MS" panose="020B0703020202090204" pitchFamily="34" charset="0"/>
                </a:rPr>
                <a:t>PIM Core 1</a:t>
              </a:r>
              <a:endParaRPr lang="zh-CN" altLang="en-US" sz="1600" baseline="-25000" dirty="0">
                <a:latin typeface="Trebuchet MS" panose="020B0703020202090204" pitchFamily="34" charset="0"/>
              </a:endParaRPr>
            </a:p>
          </p:txBody>
        </p:sp>
        <p:grpSp>
          <p:nvGrpSpPr>
            <p:cNvPr id="76" name="组合 427">
              <a:extLst>
                <a:ext uri="{FF2B5EF4-FFF2-40B4-BE49-F238E27FC236}">
                  <a16:creationId xmlns:a16="http://schemas.microsoft.com/office/drawing/2014/main" id="{01AC3481-30E3-0372-AF0B-A0F8E296AD87}"/>
                </a:ext>
              </a:extLst>
            </p:cNvPr>
            <p:cNvGrpSpPr/>
            <p:nvPr/>
          </p:nvGrpSpPr>
          <p:grpSpPr>
            <a:xfrm>
              <a:off x="1491440" y="4561995"/>
              <a:ext cx="575999" cy="288148"/>
              <a:chOff x="616043" y="4573124"/>
              <a:chExt cx="573894" cy="344232"/>
            </a:xfrm>
          </p:grpSpPr>
          <p:sp>
            <p:nvSpPr>
              <p:cNvPr id="77" name="矩形 428">
                <a:extLst>
                  <a:ext uri="{FF2B5EF4-FFF2-40B4-BE49-F238E27FC236}">
                    <a16:creationId xmlns:a16="http://schemas.microsoft.com/office/drawing/2014/main" id="{D3896643-5258-2491-F208-3F35FB71F467}"/>
                  </a:ext>
                </a:extLst>
              </p:cNvPr>
              <p:cNvSpPr/>
              <p:nvPr/>
            </p:nvSpPr>
            <p:spPr>
              <a:xfrm>
                <a:off x="617872" y="4597471"/>
                <a:ext cx="570322" cy="287999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0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81" name="文本框 279">
                <a:extLst>
                  <a:ext uri="{FF2B5EF4-FFF2-40B4-BE49-F238E27FC236}">
                    <a16:creationId xmlns:a16="http://schemas.microsoft.com/office/drawing/2014/main" id="{4BE79F88-807A-4ADD-3DAA-97E30F8D77E5}"/>
                  </a:ext>
                </a:extLst>
              </p:cNvPr>
              <p:cNvSpPr txBox="1"/>
              <p:nvPr/>
            </p:nvSpPr>
            <p:spPr>
              <a:xfrm>
                <a:off x="616043" y="4573124"/>
                <a:ext cx="573894" cy="344232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dirty="0">
                    <a:latin typeface="Trebuchet MS" panose="020B0703020202090204" pitchFamily="34" charset="0"/>
                  </a:rPr>
                  <a:t>Mem. Bank(s)</a:t>
                </a:r>
                <a:endParaRPr lang="zh-CN" altLang="en-US" sz="1400" dirty="0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54" name="Rounded Rectangle 166">
            <a:extLst>
              <a:ext uri="{FF2B5EF4-FFF2-40B4-BE49-F238E27FC236}">
                <a16:creationId xmlns:a16="http://schemas.microsoft.com/office/drawing/2014/main" id="{F12C2F62-6E52-F581-3B6F-80A5BEE40435}"/>
              </a:ext>
            </a:extLst>
          </p:cNvPr>
          <p:cNvSpPr/>
          <p:nvPr/>
        </p:nvSpPr>
        <p:spPr>
          <a:xfrm flipH="1">
            <a:off x="5478510" y="4129738"/>
            <a:ext cx="1395711" cy="1727927"/>
          </a:xfrm>
          <a:prstGeom prst="roundRect">
            <a:avLst>
              <a:gd name="adj" fmla="val 11408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t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rtl="0" eaLnBrk="1" latinLnBrk="0" hangingPunct="1">
              <a:lnSpc>
                <a:spcPct val="7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800" kern="1200" dirty="0">
                <a:solidFill>
                  <a:srgbClr val="000000"/>
                </a:solidFill>
                <a:effectLst/>
                <a:latin typeface="Trebuchet MS" panose="020B0703020202090204" pitchFamily="34" charset="0"/>
                <a:ea typeface="等线" panose="02010600030101010101" pitchFamily="2" charset="-122"/>
              </a:rPr>
              <a:t>PIM Group 0</a:t>
            </a:r>
            <a:endParaRPr lang="zh-CN" altLang="zh-CN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55" name="文本框 179">
            <a:extLst>
              <a:ext uri="{FF2B5EF4-FFF2-40B4-BE49-F238E27FC236}">
                <a16:creationId xmlns:a16="http://schemas.microsoft.com/office/drawing/2014/main" id="{569FF4C7-B921-A3A6-CEC4-994C57327CC4}"/>
              </a:ext>
            </a:extLst>
          </p:cNvPr>
          <p:cNvSpPr txBox="1"/>
          <p:nvPr/>
        </p:nvSpPr>
        <p:spPr>
          <a:xfrm>
            <a:off x="6010092" y="5514307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800" dirty="0">
                <a:solidFill>
                  <a:schemeClr val="tx1"/>
                </a:solidFill>
                <a:latin typeface="Trebuchet MS" panose="020B0703020202090204" pitchFamily="34" charset="0"/>
              </a:rPr>
              <a:t>…</a:t>
            </a:r>
            <a:endParaRPr lang="en-GR" altLang="zh-CN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56" name="组合 434">
            <a:extLst>
              <a:ext uri="{FF2B5EF4-FFF2-40B4-BE49-F238E27FC236}">
                <a16:creationId xmlns:a16="http://schemas.microsoft.com/office/drawing/2014/main" id="{DA9D1E28-6FB4-96F2-F2F6-382A45FB1327}"/>
              </a:ext>
            </a:extLst>
          </p:cNvPr>
          <p:cNvGrpSpPr/>
          <p:nvPr/>
        </p:nvGrpSpPr>
        <p:grpSpPr>
          <a:xfrm>
            <a:off x="5618074" y="4468046"/>
            <a:ext cx="1116567" cy="583030"/>
            <a:chOff x="1491439" y="4561992"/>
            <a:chExt cx="575999" cy="583030"/>
          </a:xfrm>
        </p:grpSpPr>
        <p:sp>
          <p:nvSpPr>
            <p:cNvPr id="63" name="矩形 440">
              <a:extLst>
                <a:ext uri="{FF2B5EF4-FFF2-40B4-BE49-F238E27FC236}">
                  <a16:creationId xmlns:a16="http://schemas.microsoft.com/office/drawing/2014/main" id="{E5675918-61BD-A7A7-FC79-99DFF8E07810}"/>
                </a:ext>
              </a:extLst>
            </p:cNvPr>
            <p:cNvSpPr/>
            <p:nvPr/>
          </p:nvSpPr>
          <p:spPr>
            <a:xfrm>
              <a:off x="1493290" y="4824622"/>
              <a:ext cx="572400" cy="3204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600" dirty="0">
                  <a:latin typeface="Trebuchet MS" panose="020B0703020202090204" pitchFamily="34" charset="0"/>
                </a:rPr>
                <a:t>PIM Core 0</a:t>
              </a:r>
              <a:r>
                <a:rPr lang="en-US" altLang="zh-CN" sz="1600" baseline="-25000" dirty="0">
                  <a:latin typeface="Trebuchet MS" panose="020B0703020202090204" pitchFamily="34" charset="0"/>
                </a:rPr>
                <a:t> </a:t>
              </a:r>
              <a:endParaRPr lang="zh-CN" altLang="en-US" sz="1600" baseline="-25000" dirty="0">
                <a:latin typeface="Trebuchet MS" panose="020B0703020202090204" pitchFamily="34" charset="0"/>
              </a:endParaRPr>
            </a:p>
          </p:txBody>
        </p:sp>
        <p:grpSp>
          <p:nvGrpSpPr>
            <p:cNvPr id="64" name="组合 441">
              <a:extLst>
                <a:ext uri="{FF2B5EF4-FFF2-40B4-BE49-F238E27FC236}">
                  <a16:creationId xmlns:a16="http://schemas.microsoft.com/office/drawing/2014/main" id="{B5775C3C-7C89-F09D-FF84-248F86068941}"/>
                </a:ext>
              </a:extLst>
            </p:cNvPr>
            <p:cNvGrpSpPr/>
            <p:nvPr/>
          </p:nvGrpSpPr>
          <p:grpSpPr>
            <a:xfrm>
              <a:off x="1491439" y="4561992"/>
              <a:ext cx="575999" cy="288150"/>
              <a:chOff x="616042" y="4573087"/>
              <a:chExt cx="573894" cy="344232"/>
            </a:xfrm>
          </p:grpSpPr>
          <p:sp>
            <p:nvSpPr>
              <p:cNvPr id="65" name="矩形 442">
                <a:extLst>
                  <a:ext uri="{FF2B5EF4-FFF2-40B4-BE49-F238E27FC236}">
                    <a16:creationId xmlns:a16="http://schemas.microsoft.com/office/drawing/2014/main" id="{B7EE2999-79C8-CB0B-26A4-E1E3E2ADC689}"/>
                  </a:ext>
                </a:extLst>
              </p:cNvPr>
              <p:cNvSpPr/>
              <p:nvPr/>
            </p:nvSpPr>
            <p:spPr>
              <a:xfrm>
                <a:off x="617872" y="4597471"/>
                <a:ext cx="570322" cy="287999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0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66" name="文本框 279">
                <a:extLst>
                  <a:ext uri="{FF2B5EF4-FFF2-40B4-BE49-F238E27FC236}">
                    <a16:creationId xmlns:a16="http://schemas.microsoft.com/office/drawing/2014/main" id="{24509D80-407B-4B49-5EBD-0D30668DFB67}"/>
                  </a:ext>
                </a:extLst>
              </p:cNvPr>
              <p:cNvSpPr txBox="1"/>
              <p:nvPr/>
            </p:nvSpPr>
            <p:spPr>
              <a:xfrm>
                <a:off x="616042" y="4573087"/>
                <a:ext cx="573894" cy="344232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dirty="0">
                    <a:latin typeface="Trebuchet MS" panose="020B0703020202090204" pitchFamily="34" charset="0"/>
                  </a:rPr>
                  <a:t>Mem. Bank(s)</a:t>
                </a:r>
                <a:endParaRPr lang="zh-CN" altLang="en-US" sz="1400" dirty="0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58" name="组合 435">
            <a:extLst>
              <a:ext uri="{FF2B5EF4-FFF2-40B4-BE49-F238E27FC236}">
                <a16:creationId xmlns:a16="http://schemas.microsoft.com/office/drawing/2014/main" id="{C8A7568E-A256-E049-98D3-113F9768E379}"/>
              </a:ext>
            </a:extLst>
          </p:cNvPr>
          <p:cNvGrpSpPr/>
          <p:nvPr/>
        </p:nvGrpSpPr>
        <p:grpSpPr>
          <a:xfrm>
            <a:off x="5613579" y="5072794"/>
            <a:ext cx="1116567" cy="583027"/>
            <a:chOff x="1491440" y="4561995"/>
            <a:chExt cx="575999" cy="583027"/>
          </a:xfrm>
        </p:grpSpPr>
        <p:sp>
          <p:nvSpPr>
            <p:cNvPr id="59" name="矩形 436">
              <a:extLst>
                <a:ext uri="{FF2B5EF4-FFF2-40B4-BE49-F238E27FC236}">
                  <a16:creationId xmlns:a16="http://schemas.microsoft.com/office/drawing/2014/main" id="{ADC5FF65-A458-6B9E-9210-54450AAEB313}"/>
                </a:ext>
              </a:extLst>
            </p:cNvPr>
            <p:cNvSpPr/>
            <p:nvPr/>
          </p:nvSpPr>
          <p:spPr>
            <a:xfrm>
              <a:off x="1493290" y="4824622"/>
              <a:ext cx="572400" cy="3204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600" dirty="0">
                  <a:latin typeface="Trebuchet MS" panose="020B0703020202090204" pitchFamily="34" charset="0"/>
                </a:rPr>
                <a:t>PIM Core 1</a:t>
              </a:r>
              <a:r>
                <a:rPr lang="en-US" altLang="zh-CN" sz="1600" baseline="-25000" dirty="0">
                  <a:latin typeface="Trebuchet MS" panose="020B0703020202090204" pitchFamily="34" charset="0"/>
                </a:rPr>
                <a:t> </a:t>
              </a:r>
              <a:endParaRPr lang="zh-CN" altLang="en-US" sz="1600" baseline="-25000" dirty="0">
                <a:latin typeface="Trebuchet MS" panose="020B0703020202090204" pitchFamily="34" charset="0"/>
              </a:endParaRPr>
            </a:p>
          </p:txBody>
        </p:sp>
        <p:grpSp>
          <p:nvGrpSpPr>
            <p:cNvPr id="60" name="组合 437">
              <a:extLst>
                <a:ext uri="{FF2B5EF4-FFF2-40B4-BE49-F238E27FC236}">
                  <a16:creationId xmlns:a16="http://schemas.microsoft.com/office/drawing/2014/main" id="{5818B25D-9691-1F58-9F53-573B1EBF0254}"/>
                </a:ext>
              </a:extLst>
            </p:cNvPr>
            <p:cNvGrpSpPr/>
            <p:nvPr/>
          </p:nvGrpSpPr>
          <p:grpSpPr>
            <a:xfrm>
              <a:off x="1491440" y="4561995"/>
              <a:ext cx="575999" cy="288150"/>
              <a:chOff x="616043" y="4573091"/>
              <a:chExt cx="573894" cy="344232"/>
            </a:xfrm>
          </p:grpSpPr>
          <p:sp>
            <p:nvSpPr>
              <p:cNvPr id="61" name="矩形 438">
                <a:extLst>
                  <a:ext uri="{FF2B5EF4-FFF2-40B4-BE49-F238E27FC236}">
                    <a16:creationId xmlns:a16="http://schemas.microsoft.com/office/drawing/2014/main" id="{838BB6B4-B6D2-9BE8-D006-5CB57B0DBC7D}"/>
                  </a:ext>
                </a:extLst>
              </p:cNvPr>
              <p:cNvSpPr/>
              <p:nvPr/>
            </p:nvSpPr>
            <p:spPr>
              <a:xfrm>
                <a:off x="617872" y="4597471"/>
                <a:ext cx="570322" cy="287999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0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62" name="文本框 279">
                <a:extLst>
                  <a:ext uri="{FF2B5EF4-FFF2-40B4-BE49-F238E27FC236}">
                    <a16:creationId xmlns:a16="http://schemas.microsoft.com/office/drawing/2014/main" id="{D271E84C-60B8-D3D2-D0F2-B2D5E4CACDB3}"/>
                  </a:ext>
                </a:extLst>
              </p:cNvPr>
              <p:cNvSpPr txBox="1"/>
              <p:nvPr/>
            </p:nvSpPr>
            <p:spPr>
              <a:xfrm>
                <a:off x="616043" y="4573091"/>
                <a:ext cx="573894" cy="344232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dirty="0">
                    <a:latin typeface="Trebuchet MS" panose="020B0703020202090204" pitchFamily="34" charset="0"/>
                  </a:rPr>
                  <a:t>Mem. Bank(s)</a:t>
                </a:r>
                <a:endParaRPr lang="zh-CN" altLang="en-US" sz="1400" dirty="0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39" name="Rounded Rectangle 166">
            <a:extLst>
              <a:ext uri="{FF2B5EF4-FFF2-40B4-BE49-F238E27FC236}">
                <a16:creationId xmlns:a16="http://schemas.microsoft.com/office/drawing/2014/main" id="{78A08D10-4A4E-BA6E-1E53-1A68DCC72B28}"/>
              </a:ext>
            </a:extLst>
          </p:cNvPr>
          <p:cNvSpPr/>
          <p:nvPr/>
        </p:nvSpPr>
        <p:spPr>
          <a:xfrm flipH="1">
            <a:off x="8564725" y="4129738"/>
            <a:ext cx="1395711" cy="1727927"/>
          </a:xfrm>
          <a:prstGeom prst="roundRect">
            <a:avLst>
              <a:gd name="adj" fmla="val 11408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t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rtl="0" eaLnBrk="1" latinLnBrk="0" hangingPunct="1">
              <a:lnSpc>
                <a:spcPct val="74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1800" kern="1200" dirty="0">
                <a:solidFill>
                  <a:srgbClr val="000000"/>
                </a:solidFill>
                <a:effectLst/>
                <a:latin typeface="Trebuchet MS" panose="020B0703020202090204" pitchFamily="34" charset="0"/>
                <a:ea typeface="等线" panose="02010600030101010101" pitchFamily="2" charset="-122"/>
              </a:rPr>
              <a:t>PIM Group 2</a:t>
            </a:r>
            <a:endParaRPr lang="zh-CN" altLang="zh-CN" dirty="0">
              <a:effectLst/>
              <a:latin typeface="Trebuchet MS" panose="020B0703020202090204" pitchFamily="34" charset="0"/>
            </a:endParaRPr>
          </a:p>
        </p:txBody>
      </p:sp>
      <p:sp>
        <p:nvSpPr>
          <p:cNvPr id="41" name="文本框 179">
            <a:extLst>
              <a:ext uri="{FF2B5EF4-FFF2-40B4-BE49-F238E27FC236}">
                <a16:creationId xmlns:a16="http://schemas.microsoft.com/office/drawing/2014/main" id="{201F2DA8-EC68-8625-8BB5-EBA24693735A}"/>
              </a:ext>
            </a:extLst>
          </p:cNvPr>
          <p:cNvSpPr txBox="1"/>
          <p:nvPr/>
        </p:nvSpPr>
        <p:spPr>
          <a:xfrm>
            <a:off x="9085290" y="5514307"/>
            <a:ext cx="354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800" dirty="0">
                <a:solidFill>
                  <a:schemeClr val="tx1"/>
                </a:solidFill>
                <a:latin typeface="Trebuchet MS" panose="020B0703020202090204" pitchFamily="34" charset="0"/>
              </a:rPr>
              <a:t>…</a:t>
            </a:r>
            <a:endParaRPr lang="en-GR" altLang="zh-CN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42" name="组合 447">
            <a:extLst>
              <a:ext uri="{FF2B5EF4-FFF2-40B4-BE49-F238E27FC236}">
                <a16:creationId xmlns:a16="http://schemas.microsoft.com/office/drawing/2014/main" id="{BC46CC90-F628-9D36-8270-5D8D50F7491F}"/>
              </a:ext>
            </a:extLst>
          </p:cNvPr>
          <p:cNvGrpSpPr/>
          <p:nvPr/>
        </p:nvGrpSpPr>
        <p:grpSpPr>
          <a:xfrm>
            <a:off x="8704290" y="4468049"/>
            <a:ext cx="1116567" cy="583027"/>
            <a:chOff x="1491440" y="4561995"/>
            <a:chExt cx="575999" cy="583027"/>
          </a:xfrm>
        </p:grpSpPr>
        <p:sp>
          <p:nvSpPr>
            <p:cNvPr id="48" name="矩形 453">
              <a:extLst>
                <a:ext uri="{FF2B5EF4-FFF2-40B4-BE49-F238E27FC236}">
                  <a16:creationId xmlns:a16="http://schemas.microsoft.com/office/drawing/2014/main" id="{4C4FFE44-88BC-CB86-2F70-3E147A2A716C}"/>
                </a:ext>
              </a:extLst>
            </p:cNvPr>
            <p:cNvSpPr/>
            <p:nvPr/>
          </p:nvSpPr>
          <p:spPr>
            <a:xfrm>
              <a:off x="1493290" y="4824622"/>
              <a:ext cx="572400" cy="3204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600" dirty="0">
                  <a:latin typeface="Trebuchet MS" panose="020B0703020202090204" pitchFamily="34" charset="0"/>
                </a:rPr>
                <a:t>PIM Core 0</a:t>
              </a:r>
              <a:endParaRPr lang="zh-CN" altLang="en-US" sz="1600" baseline="-25000" dirty="0">
                <a:latin typeface="Trebuchet MS" panose="020B0703020202090204" pitchFamily="34" charset="0"/>
              </a:endParaRPr>
            </a:p>
          </p:txBody>
        </p:sp>
        <p:grpSp>
          <p:nvGrpSpPr>
            <p:cNvPr id="49" name="组合 454">
              <a:extLst>
                <a:ext uri="{FF2B5EF4-FFF2-40B4-BE49-F238E27FC236}">
                  <a16:creationId xmlns:a16="http://schemas.microsoft.com/office/drawing/2014/main" id="{35E9DAFE-C680-D0DB-8BE0-97D96AE70EB9}"/>
                </a:ext>
              </a:extLst>
            </p:cNvPr>
            <p:cNvGrpSpPr/>
            <p:nvPr/>
          </p:nvGrpSpPr>
          <p:grpSpPr>
            <a:xfrm>
              <a:off x="1491440" y="4561995"/>
              <a:ext cx="575999" cy="288148"/>
              <a:chOff x="616043" y="4573124"/>
              <a:chExt cx="573894" cy="344232"/>
            </a:xfrm>
          </p:grpSpPr>
          <p:sp>
            <p:nvSpPr>
              <p:cNvPr id="52" name="矩形 455">
                <a:extLst>
                  <a:ext uri="{FF2B5EF4-FFF2-40B4-BE49-F238E27FC236}">
                    <a16:creationId xmlns:a16="http://schemas.microsoft.com/office/drawing/2014/main" id="{4E1E2A39-8D6C-5F31-700F-CD51E7CF4E3C}"/>
                  </a:ext>
                </a:extLst>
              </p:cNvPr>
              <p:cNvSpPr/>
              <p:nvPr/>
            </p:nvSpPr>
            <p:spPr>
              <a:xfrm>
                <a:off x="617872" y="4597471"/>
                <a:ext cx="570322" cy="287999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0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53" name="文本框 279">
                <a:extLst>
                  <a:ext uri="{FF2B5EF4-FFF2-40B4-BE49-F238E27FC236}">
                    <a16:creationId xmlns:a16="http://schemas.microsoft.com/office/drawing/2014/main" id="{45A5054F-F6CF-8D9F-C056-D70F8254847E}"/>
                  </a:ext>
                </a:extLst>
              </p:cNvPr>
              <p:cNvSpPr txBox="1"/>
              <p:nvPr/>
            </p:nvSpPr>
            <p:spPr>
              <a:xfrm>
                <a:off x="616043" y="4573124"/>
                <a:ext cx="573894" cy="344232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dirty="0">
                    <a:latin typeface="Trebuchet MS" panose="020B0703020202090204" pitchFamily="34" charset="0"/>
                  </a:rPr>
                  <a:t>Mem. Bank(s)</a:t>
                </a:r>
                <a:endParaRPr lang="zh-CN" altLang="en-US" sz="1400" dirty="0">
                  <a:latin typeface="Trebuchet MS" panose="020B0703020202090204" pitchFamily="34" charset="0"/>
                </a:endParaRPr>
              </a:p>
            </p:txBody>
          </p:sp>
        </p:grpSp>
      </p:grpSp>
      <p:grpSp>
        <p:nvGrpSpPr>
          <p:cNvPr id="43" name="组合 448">
            <a:extLst>
              <a:ext uri="{FF2B5EF4-FFF2-40B4-BE49-F238E27FC236}">
                <a16:creationId xmlns:a16="http://schemas.microsoft.com/office/drawing/2014/main" id="{C6979FCD-65F3-11CC-6EBF-4918BB48D575}"/>
              </a:ext>
            </a:extLst>
          </p:cNvPr>
          <p:cNvGrpSpPr/>
          <p:nvPr/>
        </p:nvGrpSpPr>
        <p:grpSpPr>
          <a:xfrm>
            <a:off x="8699794" y="5072793"/>
            <a:ext cx="1116567" cy="583028"/>
            <a:chOff x="1491440" y="4561994"/>
            <a:chExt cx="575999" cy="583028"/>
          </a:xfrm>
        </p:grpSpPr>
        <p:sp>
          <p:nvSpPr>
            <p:cNvPr id="44" name="矩形 449">
              <a:extLst>
                <a:ext uri="{FF2B5EF4-FFF2-40B4-BE49-F238E27FC236}">
                  <a16:creationId xmlns:a16="http://schemas.microsoft.com/office/drawing/2014/main" id="{F4AA73F8-9DF4-2BB7-1FAB-AE3D51B9A868}"/>
                </a:ext>
              </a:extLst>
            </p:cNvPr>
            <p:cNvSpPr/>
            <p:nvPr/>
          </p:nvSpPr>
          <p:spPr>
            <a:xfrm>
              <a:off x="1493290" y="4824622"/>
              <a:ext cx="572400" cy="320400"/>
            </a:xfrm>
            <a:prstGeom prst="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0" rtlCol="0" anchor="ctr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zh-CN" sz="1600" dirty="0">
                  <a:latin typeface="Trebuchet MS" panose="020B0703020202090204" pitchFamily="34" charset="0"/>
                </a:rPr>
                <a:t>PIM Core 1</a:t>
              </a:r>
              <a:endParaRPr lang="zh-CN" altLang="en-US" sz="1600" baseline="-25000" dirty="0">
                <a:latin typeface="Trebuchet MS" panose="020B0703020202090204" pitchFamily="34" charset="0"/>
              </a:endParaRPr>
            </a:p>
          </p:txBody>
        </p:sp>
        <p:grpSp>
          <p:nvGrpSpPr>
            <p:cNvPr id="45" name="组合 450">
              <a:extLst>
                <a:ext uri="{FF2B5EF4-FFF2-40B4-BE49-F238E27FC236}">
                  <a16:creationId xmlns:a16="http://schemas.microsoft.com/office/drawing/2014/main" id="{C5EF3950-01B0-A6BD-D637-B0322CAEF97D}"/>
                </a:ext>
              </a:extLst>
            </p:cNvPr>
            <p:cNvGrpSpPr/>
            <p:nvPr/>
          </p:nvGrpSpPr>
          <p:grpSpPr>
            <a:xfrm>
              <a:off x="1491440" y="4561994"/>
              <a:ext cx="575999" cy="503590"/>
              <a:chOff x="616043" y="4573124"/>
              <a:chExt cx="573894" cy="601607"/>
            </a:xfrm>
          </p:grpSpPr>
          <p:sp>
            <p:nvSpPr>
              <p:cNvPr id="46" name="矩形 451">
                <a:extLst>
                  <a:ext uri="{FF2B5EF4-FFF2-40B4-BE49-F238E27FC236}">
                    <a16:creationId xmlns:a16="http://schemas.microsoft.com/office/drawing/2014/main" id="{D8935559-7C97-E632-4D35-3B30AC21B7B6}"/>
                  </a:ext>
                </a:extLst>
              </p:cNvPr>
              <p:cNvSpPr/>
              <p:nvPr/>
            </p:nvSpPr>
            <p:spPr>
              <a:xfrm>
                <a:off x="617872" y="4597471"/>
                <a:ext cx="570322" cy="287999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sz="105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7" name="文本框 279">
                <a:extLst>
                  <a:ext uri="{FF2B5EF4-FFF2-40B4-BE49-F238E27FC236}">
                    <a16:creationId xmlns:a16="http://schemas.microsoft.com/office/drawing/2014/main" id="{18D94F54-30F8-862D-956B-913786B39885}"/>
                  </a:ext>
                </a:extLst>
              </p:cNvPr>
              <p:cNvSpPr txBox="1"/>
              <p:nvPr/>
            </p:nvSpPr>
            <p:spPr>
              <a:xfrm>
                <a:off x="616043" y="4573124"/>
                <a:ext cx="573894" cy="601607"/>
              </a:xfrm>
              <a:prstGeom prst="rect">
                <a:avLst/>
              </a:prstGeom>
              <a:noFill/>
            </p:spPr>
            <p:txBody>
              <a:bodyPr wrap="square" lIns="36000" tIns="36000" rIns="36000" bIns="36000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dirty="0">
                    <a:latin typeface="Trebuchet MS" panose="020B0703020202090204" pitchFamily="34" charset="0"/>
                  </a:rPr>
                  <a:t>Mem. Bank(s)</a:t>
                </a:r>
                <a:endParaRPr lang="zh-CN" altLang="en-US" sz="1400" dirty="0">
                  <a:latin typeface="Trebuchet MS" panose="020B0703020202090204" pitchFamily="34" charset="0"/>
                </a:endParaRPr>
              </a:p>
              <a:p>
                <a:pPr algn="ctr"/>
                <a:endParaRPr lang="zh-CN" altLang="en-US" sz="1400" dirty="0">
                  <a:latin typeface="Trebuchet MS" panose="020B0703020202090204" pitchFamily="34" charset="0"/>
                </a:endParaRPr>
              </a:p>
            </p:txBody>
          </p:sp>
        </p:grpSp>
      </p:grpSp>
      <p:sp>
        <p:nvSpPr>
          <p:cNvPr id="192" name="矩形 5">
            <a:extLst>
              <a:ext uri="{FF2B5EF4-FFF2-40B4-BE49-F238E27FC236}">
                <a16:creationId xmlns:a16="http://schemas.microsoft.com/office/drawing/2014/main" id="{BCA5B7CC-4041-DD56-F06E-AD7A846A6F50}"/>
              </a:ext>
            </a:extLst>
          </p:cNvPr>
          <p:cNvSpPr/>
          <p:nvPr/>
        </p:nvSpPr>
        <p:spPr>
          <a:xfrm>
            <a:off x="2934334" y="4502301"/>
            <a:ext cx="1809922" cy="12283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600" baseline="-25000" dirty="0">
              <a:latin typeface="Trebuchet MS" panose="020B0703020202090204" pitchFamily="34" charset="0"/>
            </a:endParaRPr>
          </a:p>
        </p:txBody>
      </p:sp>
      <p:sp>
        <p:nvSpPr>
          <p:cNvPr id="193" name="矩形 6">
            <a:extLst>
              <a:ext uri="{FF2B5EF4-FFF2-40B4-BE49-F238E27FC236}">
                <a16:creationId xmlns:a16="http://schemas.microsoft.com/office/drawing/2014/main" id="{98F36491-65D0-16DE-3E66-72BE10552D0F}"/>
              </a:ext>
            </a:extLst>
          </p:cNvPr>
          <p:cNvSpPr/>
          <p:nvPr/>
        </p:nvSpPr>
        <p:spPr>
          <a:xfrm>
            <a:off x="2934334" y="3907004"/>
            <a:ext cx="1806038" cy="5952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Memory Bank(s)</a:t>
            </a:r>
            <a:endParaRPr lang="zh-CN" altLang="en-US" sz="1600" baseline="-25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94" name="矩形: 圆角 8">
            <a:extLst>
              <a:ext uri="{FF2B5EF4-FFF2-40B4-BE49-F238E27FC236}">
                <a16:creationId xmlns:a16="http://schemas.microsoft.com/office/drawing/2014/main" id="{673C366E-8773-2C97-7DF2-D34EC78CEEAD}"/>
              </a:ext>
            </a:extLst>
          </p:cNvPr>
          <p:cNvSpPr/>
          <p:nvPr/>
        </p:nvSpPr>
        <p:spPr>
          <a:xfrm>
            <a:off x="2999948" y="5066275"/>
            <a:ext cx="1650226" cy="540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>
              <a:lnSpc>
                <a:spcPct val="90000"/>
              </a:lnSpc>
            </a:pPr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Processing Units</a:t>
            </a:r>
            <a:endParaRPr lang="zh-CN" altLang="en-US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95" name="矩形: 圆角 9">
            <a:extLst>
              <a:ext uri="{FF2B5EF4-FFF2-40B4-BE49-F238E27FC236}">
                <a16:creationId xmlns:a16="http://schemas.microsoft.com/office/drawing/2014/main" id="{AEDE461B-3913-B9F8-BA74-ECCD285717B7}"/>
              </a:ext>
            </a:extLst>
          </p:cNvPr>
          <p:cNvSpPr/>
          <p:nvPr/>
        </p:nvSpPr>
        <p:spPr>
          <a:xfrm>
            <a:off x="2999948" y="4627261"/>
            <a:ext cx="1642247" cy="38733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Registers</a:t>
            </a:r>
          </a:p>
        </p:txBody>
      </p:sp>
      <p:cxnSp>
        <p:nvCxnSpPr>
          <p:cNvPr id="196" name="直接连接符 11">
            <a:extLst>
              <a:ext uri="{FF2B5EF4-FFF2-40B4-BE49-F238E27FC236}">
                <a16:creationId xmlns:a16="http://schemas.microsoft.com/office/drawing/2014/main" id="{051A7CA1-F763-7D93-64DB-8C2E4D411F40}"/>
              </a:ext>
            </a:extLst>
          </p:cNvPr>
          <p:cNvCxnSpPr>
            <a:cxnSpLocks/>
          </p:cNvCxnSpPr>
          <p:nvPr/>
        </p:nvCxnSpPr>
        <p:spPr>
          <a:xfrm>
            <a:off x="4711688" y="3922665"/>
            <a:ext cx="928669" cy="573241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直接连接符 12">
            <a:extLst>
              <a:ext uri="{FF2B5EF4-FFF2-40B4-BE49-F238E27FC236}">
                <a16:creationId xmlns:a16="http://schemas.microsoft.com/office/drawing/2014/main" id="{3D7B94BB-B218-245D-07AC-778F063931BF}"/>
              </a:ext>
            </a:extLst>
          </p:cNvPr>
          <p:cNvCxnSpPr>
            <a:cxnSpLocks/>
          </p:cNvCxnSpPr>
          <p:nvPr/>
        </p:nvCxnSpPr>
        <p:spPr>
          <a:xfrm flipV="1">
            <a:off x="4740372" y="5050832"/>
            <a:ext cx="875330" cy="696616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388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67" grpId="0" animBg="1"/>
      <p:bldP spid="69" grpId="0"/>
      <p:bldP spid="54" grpId="0" animBg="1"/>
      <p:bldP spid="55" grpId="0"/>
      <p:bldP spid="39" grpId="0" animBg="1"/>
      <p:bldP spid="41" grpId="0"/>
      <p:bldP spid="192" grpId="0" animBg="1"/>
      <p:bldP spid="193" grpId="0" animBg="1"/>
      <p:bldP spid="194" grpId="0" animBg="1"/>
      <p:bldP spid="19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E90A7-B38C-E27B-4E81-2BE7F50FB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ED6221A1-F722-B875-4357-9ED34A88976B}"/>
              </a:ext>
            </a:extLst>
          </p:cNvPr>
          <p:cNvSpPr/>
          <p:nvPr/>
        </p:nvSpPr>
        <p:spPr>
          <a:xfrm>
            <a:off x="342607" y="5955168"/>
            <a:ext cx="11506771" cy="725204"/>
          </a:xfrm>
          <a:prstGeom prst="rect">
            <a:avLst/>
          </a:prstGeom>
          <a:solidFill>
            <a:schemeClr val="accent5">
              <a:lumMod val="20000"/>
              <a:lumOff val="8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36000" rtlCol="0" anchor="ctr"/>
          <a:lstStyle/>
          <a:p>
            <a:r>
              <a:rPr lang="en-GR" sz="2000" u="sng" dirty="0">
                <a:solidFill>
                  <a:schemeClr val="accent5"/>
                </a:solidFill>
                <a:latin typeface="Trebuchet MS" panose="020B0703020202090204" pitchFamily="34" charset="0"/>
              </a:rPr>
              <a:t>Key Results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DCC improves performance by 1.7× and 1.3× over default implementation on HBM-PIM and </a:t>
            </a:r>
            <a:r>
              <a:rPr lang="en-US" sz="2000" dirty="0" err="1">
                <a:solidFill>
                  <a:schemeClr val="tx1"/>
                </a:solidFill>
                <a:latin typeface="Trebuchet MS" panose="020B0703020202090204" pitchFamily="34" charset="0"/>
              </a:rPr>
              <a:t>AttAcc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backends, respectively, for individual ML kernels, and by 2.0× over for LLM inference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9E35A78-A5DF-629B-DA57-2AFA9D5FB4DE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Executive Summary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1AF582F-03C0-BA84-B173-1CD2E3683755}"/>
              </a:ext>
            </a:extLst>
          </p:cNvPr>
          <p:cNvSpPr/>
          <p:nvPr/>
        </p:nvSpPr>
        <p:spPr>
          <a:xfrm>
            <a:off x="342607" y="746089"/>
            <a:ext cx="11506771" cy="757000"/>
          </a:xfrm>
          <a:prstGeom prst="rect">
            <a:avLst/>
          </a:prstGeom>
          <a:solidFill>
            <a:srgbClr val="E69CA4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36000" rtlCol="0" anchor="ctr"/>
          <a:lstStyle/>
          <a:p>
            <a:r>
              <a:rPr lang="en-GR" sz="2000" u="sng" dirty="0">
                <a:solidFill>
                  <a:schemeClr val="accent2"/>
                </a:solidFill>
                <a:latin typeface="Trebuchet MS" panose="020B0703020202090204" pitchFamily="34" charset="0"/>
              </a:rPr>
              <a:t>Problem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Host processors and PIM cores require </a:t>
            </a:r>
            <a:r>
              <a:rPr lang="en-GB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different data layouts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, thus necessitating </a:t>
            </a:r>
            <a:r>
              <a:rPr lang="en-GB" sz="2000" dirty="0">
                <a:solidFill>
                  <a:schemeClr val="accent2"/>
                </a:solidFill>
                <a:latin typeface="Trebuchet MS" panose="020B0703020202090204" pitchFamily="34" charset="0"/>
              </a:rPr>
              <a:t>expensive data rearrangements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in ML kernel execution on PIM cores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2E6F94-86BF-D651-1AF2-716AA34AFEBB}"/>
              </a:ext>
            </a:extLst>
          </p:cNvPr>
          <p:cNvSpPr/>
          <p:nvPr/>
        </p:nvSpPr>
        <p:spPr>
          <a:xfrm>
            <a:off x="342606" y="2272367"/>
            <a:ext cx="11506771" cy="756999"/>
          </a:xfrm>
          <a:prstGeom prst="rect">
            <a:avLst/>
          </a:prstGeom>
          <a:solidFill>
            <a:schemeClr val="bg2">
              <a:alpha val="6196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36000" rtlCol="0" anchor="ctr"/>
          <a:lstStyle/>
          <a:p>
            <a:r>
              <a:rPr lang="en-GR" sz="2000" b="1" u="sng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The first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data-centric ML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compiler for PIM systems that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jointly co-optimizes</a:t>
            </a:r>
            <a:r>
              <a:rPr lang="en-US" sz="2000" b="1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data rearrangements and compute code in a unified tuning process for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multiple PIM backends</a:t>
            </a:r>
            <a:endParaRPr lang="en-GR" sz="2000" dirty="0">
              <a:solidFill>
                <a:schemeClr val="bg2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1E4F5F1-12CB-6A73-97F6-3F3D0C03B365}"/>
              </a:ext>
            </a:extLst>
          </p:cNvPr>
          <p:cNvSpPr/>
          <p:nvPr/>
        </p:nvSpPr>
        <p:spPr>
          <a:xfrm>
            <a:off x="342606" y="3029366"/>
            <a:ext cx="11506771" cy="2925802"/>
          </a:xfrm>
          <a:prstGeom prst="rect">
            <a:avLst/>
          </a:prstGeom>
          <a:solidFill>
            <a:schemeClr val="accent4">
              <a:lumMod val="40000"/>
              <a:lumOff val="60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108000" rtlCol="0" anchor="ctr"/>
          <a:lstStyle/>
          <a:p>
            <a:r>
              <a:rPr lang="en-GR" sz="2000" u="sng" dirty="0">
                <a:solidFill>
                  <a:schemeClr val="accent4"/>
                </a:solidFill>
                <a:latin typeface="Trebuchet MS" panose="020B0703020202090204" pitchFamily="34" charset="0"/>
              </a:rPr>
              <a:t>Key Components &amp; Benefits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Multi-Layer PIM Abstraction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enables 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support for multiple PIM backends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  <a:sym typeface="Wingdings" pitchFamily="2" charset="2"/>
            </a:endParaRP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Data-Centric Schedule Generator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: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couples data and compute-loop partition strategies for co-optimization</a:t>
            </a:r>
          </a:p>
          <a:p>
            <a:pPr marL="342900" indent="-342900">
              <a:spcAft>
                <a:spcPts val="200"/>
              </a:spcAft>
              <a:buFont typeface="Arial" panose="020B0604020202020204" pitchFamily="34" charset="0"/>
              <a:buChar char="•"/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PIM-Specific Code Optimizer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: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performs 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PIM-specific performance optimizations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  <a:sym typeface="Wingdings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Coupled Predictor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: 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selects the best-performing configuration across joint data and </a:t>
            </a:r>
            <a:b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</a:b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compute-loop partition strategies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Intermediate Representation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: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p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rovides a data-centric representation that can be lowered to multiple PIM backends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Rectangle 16">
            <a:extLst>
              <a:ext uri="{FF2B5EF4-FFF2-40B4-BE49-F238E27FC236}">
                <a16:creationId xmlns:a16="http://schemas.microsoft.com/office/drawing/2014/main" id="{3E333629-3894-BA87-D1C6-BCA5381672F5}"/>
              </a:ext>
            </a:extLst>
          </p:cNvPr>
          <p:cNvSpPr/>
          <p:nvPr/>
        </p:nvSpPr>
        <p:spPr>
          <a:xfrm>
            <a:off x="342606" y="1503089"/>
            <a:ext cx="11506771" cy="769278"/>
          </a:xfrm>
          <a:prstGeom prst="rect">
            <a:avLst/>
          </a:prstGeom>
          <a:solidFill>
            <a:schemeClr val="accent3">
              <a:lumMod val="40000"/>
              <a:lumOff val="60000"/>
              <a:alpha val="5490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36000" rtlCol="0" anchor="ctr"/>
          <a:lstStyle/>
          <a:p>
            <a:r>
              <a:rPr lang="en-US" sz="2000" u="sng" dirty="0">
                <a:solidFill>
                  <a:srgbClr val="0070C0"/>
                </a:solidFill>
                <a:latin typeface="Trebuchet MS" panose="020B0703020202090204" pitchFamily="34" charset="0"/>
              </a:rPr>
              <a:t>Prior Works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Current PIM compilation approaches lack </a:t>
            </a:r>
            <a:r>
              <a:rPr lang="en-US" altLang="zh-CN" sz="2000" dirty="0">
                <a:solidFill>
                  <a:srgbClr val="0270C0"/>
                </a:solidFill>
                <a:latin typeface="Trebuchet MS" panose="020B0703020202090204" pitchFamily="34" charset="0"/>
              </a:rPr>
              <a:t>systematic optimization 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of </a:t>
            </a:r>
            <a:r>
              <a:rPr lang="en-US" altLang="zh-CN" sz="2000" dirty="0">
                <a:solidFill>
                  <a:srgbClr val="0270C0"/>
                </a:solidFill>
                <a:latin typeface="Trebuchet MS" panose="020B0703020202090204" pitchFamily="34" charset="0"/>
              </a:rPr>
              <a:t>diverse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ML kernels across </a:t>
            </a:r>
            <a:r>
              <a:rPr lang="en-US" altLang="zh-CN" sz="2000" dirty="0">
                <a:solidFill>
                  <a:srgbClr val="0270C0"/>
                </a:solidFill>
                <a:latin typeface="Trebuchet MS" panose="020B0703020202090204" pitchFamily="34" charset="0"/>
              </a:rPr>
              <a:t>multiple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r>
              <a:rPr lang="en-US" altLang="zh-CN" sz="2000" dirty="0">
                <a:solidFill>
                  <a:srgbClr val="0270C0"/>
                </a:solidFill>
                <a:latin typeface="Trebuchet MS" panose="020B0703020202090204" pitchFamily="34" charset="0"/>
              </a:rPr>
              <a:t>PIM backends 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and may largely </a:t>
            </a:r>
            <a:r>
              <a:rPr lang="en-US" altLang="zh-CN" sz="2000" dirty="0">
                <a:solidFill>
                  <a:srgbClr val="0270C0"/>
                </a:solidFill>
                <a:latin typeface="Trebuchet MS" panose="020B0703020202090204" pitchFamily="34" charset="0"/>
              </a:rPr>
              <a:t>ignore data rearrangement costs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6128E12F-F66E-2B4C-4EF5-0A94E921E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 lIns="72000"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2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905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1" grpId="0" animBg="1"/>
      <p:bldP spid="22" grpId="0" build="allAtOnce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3ED25-EDDD-FCC4-96C6-C65E022D55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BAF0B5-2CCA-92E7-68E1-B50D8C251C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758368"/>
            <a:ext cx="11647192" cy="584228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HBM-PIM: 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Lee et al., “Hardware architecture and software stack for PIM based on commercial DRAM technology”, ISCA 2021 - Samsung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</a:t>
            </a:r>
            <a:r>
              <a:rPr lang="en-US" sz="2200" dirty="0" err="1">
                <a:latin typeface="Trebuchet MS" panose="020B0703020202090204" pitchFamily="34" charset="0"/>
                <a:sym typeface="Wingdings" pitchFamily="2" charset="2"/>
              </a:rPr>
              <a:t>AttAcc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PIM: 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Lee et al., “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AttAcc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! Unleashing the Power of PIM for Batched Transformer-based Generative Model Inference”, ASPLOS 2024 </a:t>
            </a:r>
            <a:endParaRPr lang="en-US" sz="2000" dirty="0">
              <a:latin typeface="Trebuchet MS" panose="020B0703020202090204" pitchFamily="34" charset="0"/>
              <a:sym typeface="Wingdings" pitchFamily="2" charset="2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ü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SK Hynix </a:t>
            </a:r>
            <a:r>
              <a:rPr lang="en-US" sz="2200" dirty="0" err="1">
                <a:latin typeface="Trebuchet MS" panose="020B0703020202090204" pitchFamily="34" charset="0"/>
                <a:sym typeface="Wingdings" pitchFamily="2" charset="2"/>
              </a:rPr>
              <a:t>AiM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: 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Lee et al., “Newton: A DRAM-Maker’s Accelerator-in-Memory (</a:t>
            </a:r>
            <a:r>
              <a:rPr lang="en-US" sz="2000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AiM</a:t>
            </a:r>
            <a:r>
              <a:rPr lang="en-US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) Architecture for Machine Learning”, MICRO 2020 – SK Hynix</a:t>
            </a:r>
          </a:p>
          <a:p>
            <a:pPr>
              <a:lnSpc>
                <a:spcPct val="93000"/>
              </a:lnSpc>
              <a:spcBef>
                <a:spcPts val="0"/>
              </a:spcBef>
              <a:buFont typeface="Wingdings" pitchFamily="2" charset="2"/>
              <a:buChar char="ü"/>
            </a:pPr>
            <a:endParaRPr lang="en-US" sz="2200" dirty="0">
              <a:latin typeface="Trebuchet MS" panose="020B070302020209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764A357-83F1-0961-686D-374F130138FC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Three Example PIM Backends into DCC’s Abstraction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348FA8C-5232-9AF7-B6F9-9AB7FBCD3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20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14" name="Rounded Rectangle 163">
            <a:extLst>
              <a:ext uri="{FF2B5EF4-FFF2-40B4-BE49-F238E27FC236}">
                <a16:creationId xmlns:a16="http://schemas.microsoft.com/office/drawing/2014/main" id="{20CF66ED-3B4C-7848-F282-749548F75D90}"/>
              </a:ext>
            </a:extLst>
          </p:cNvPr>
          <p:cNvSpPr/>
          <p:nvPr/>
        </p:nvSpPr>
        <p:spPr>
          <a:xfrm flipH="1">
            <a:off x="55360" y="3261512"/>
            <a:ext cx="1671836" cy="1494832"/>
          </a:xfrm>
          <a:prstGeom prst="roundRect">
            <a:avLst>
              <a:gd name="adj" fmla="val 11408"/>
            </a:avLst>
          </a:prstGeom>
          <a:solidFill>
            <a:schemeClr val="bg2">
              <a:alpha val="58039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200" dirty="0">
                <a:solidFill>
                  <a:schemeClr val="tx1"/>
                </a:solidFill>
                <a:latin typeface="Trebuchet MS" panose="020B0703020202090204" pitchFamily="34" charset="0"/>
              </a:rPr>
              <a:t>Host </a:t>
            </a:r>
            <a:r>
              <a:rPr lang="en-US" sz="2200" dirty="0" err="1">
                <a:solidFill>
                  <a:schemeClr val="tx1"/>
                </a:solidFill>
                <a:latin typeface="Trebuchet MS" panose="020B0703020202090204" pitchFamily="34" charset="0"/>
              </a:rPr>
              <a:t>xPU</a:t>
            </a:r>
            <a:endParaRPr lang="en-US" sz="2200" dirty="0">
              <a:solidFill>
                <a:schemeClr val="tx1"/>
              </a:solidFill>
              <a:latin typeface="Trebuchet MS" panose="020B0703020202090204" pitchFamily="34" charset="0"/>
            </a:endParaRPr>
          </a:p>
          <a:p>
            <a:pPr algn="ctr"/>
            <a:r>
              <a:rPr lang="en-US" sz="2200" dirty="0">
                <a:solidFill>
                  <a:schemeClr val="tx1"/>
                </a:solidFill>
                <a:latin typeface="Trebuchet MS" panose="020B0703020202090204" pitchFamily="34" charset="0"/>
              </a:rPr>
              <a:t>(e.g., GPU)</a:t>
            </a:r>
            <a:endParaRPr lang="en-GR" sz="22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5" name="Rounded Rectangle 163">
            <a:extLst>
              <a:ext uri="{FF2B5EF4-FFF2-40B4-BE49-F238E27FC236}">
                <a16:creationId xmlns:a16="http://schemas.microsoft.com/office/drawing/2014/main" id="{670BC2B6-E0BE-6C6D-673F-BEC77081E51C}"/>
              </a:ext>
            </a:extLst>
          </p:cNvPr>
          <p:cNvSpPr/>
          <p:nvPr/>
        </p:nvSpPr>
        <p:spPr>
          <a:xfrm flipH="1">
            <a:off x="55357" y="5100590"/>
            <a:ext cx="1671835" cy="1080132"/>
          </a:xfrm>
          <a:prstGeom prst="roundRect">
            <a:avLst>
              <a:gd name="adj" fmla="val 11408"/>
            </a:avLst>
          </a:prstGeom>
          <a:solidFill>
            <a:schemeClr val="tx2">
              <a:lumMod val="25000"/>
              <a:lumOff val="75000"/>
              <a:alpha val="58039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2200" dirty="0">
                <a:solidFill>
                  <a:schemeClr val="tx1"/>
                </a:solidFill>
                <a:latin typeface="Trebuchet MS" panose="020B0703020202090204" pitchFamily="34" charset="0"/>
              </a:rPr>
              <a:t>Host Memory Space</a:t>
            </a:r>
            <a:endParaRPr lang="en-GR" sz="22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6" name="箭头: 左右 3">
            <a:extLst>
              <a:ext uri="{FF2B5EF4-FFF2-40B4-BE49-F238E27FC236}">
                <a16:creationId xmlns:a16="http://schemas.microsoft.com/office/drawing/2014/main" id="{D8E088A8-AE73-0885-CC87-141DE680C672}"/>
              </a:ext>
            </a:extLst>
          </p:cNvPr>
          <p:cNvSpPr/>
          <p:nvPr/>
        </p:nvSpPr>
        <p:spPr>
          <a:xfrm>
            <a:off x="1737064" y="3896222"/>
            <a:ext cx="436880" cy="21336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箭头: 左右 3">
            <a:extLst>
              <a:ext uri="{FF2B5EF4-FFF2-40B4-BE49-F238E27FC236}">
                <a16:creationId xmlns:a16="http://schemas.microsoft.com/office/drawing/2014/main" id="{2DE8E03D-1E43-7056-E3EB-5CAEC7225F8B}"/>
              </a:ext>
            </a:extLst>
          </p:cNvPr>
          <p:cNvSpPr/>
          <p:nvPr/>
        </p:nvSpPr>
        <p:spPr>
          <a:xfrm rot="5400000">
            <a:off x="729274" y="4817428"/>
            <a:ext cx="324000" cy="21336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7">
            <a:extLst>
              <a:ext uri="{FF2B5EF4-FFF2-40B4-BE49-F238E27FC236}">
                <a16:creationId xmlns:a16="http://schemas.microsoft.com/office/drawing/2014/main" id="{87BDC7D4-9B85-EE21-DA4A-D910AC1384AB}"/>
              </a:ext>
            </a:extLst>
          </p:cNvPr>
          <p:cNvSpPr/>
          <p:nvPr/>
        </p:nvSpPr>
        <p:spPr>
          <a:xfrm>
            <a:off x="2169172" y="3234362"/>
            <a:ext cx="9942634" cy="2946360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74000"/>
              </a:lnSpc>
            </a:pPr>
            <a:endParaRPr lang="en-GR" altLang="zh-CN" sz="18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7" name="文本框 54">
            <a:extLst>
              <a:ext uri="{FF2B5EF4-FFF2-40B4-BE49-F238E27FC236}">
                <a16:creationId xmlns:a16="http://schemas.microsoft.com/office/drawing/2014/main" id="{AAF234CD-690A-B5DC-E0D8-AFC69BE8FE73}"/>
              </a:ext>
            </a:extLst>
          </p:cNvPr>
          <p:cNvSpPr txBox="1"/>
          <p:nvPr/>
        </p:nvSpPr>
        <p:spPr>
          <a:xfrm>
            <a:off x="4186303" y="3215879"/>
            <a:ext cx="635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PIM Memory Space</a:t>
            </a:r>
            <a:endParaRPr lang="zh-CN" altLang="en-US" sz="2000" dirty="0">
              <a:latin typeface="Trebuchet MS" panose="020B0703020202090204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BD0738A-FDFE-0FBA-D104-C423C1D96092}"/>
              </a:ext>
            </a:extLst>
          </p:cNvPr>
          <p:cNvGrpSpPr/>
          <p:nvPr/>
        </p:nvGrpSpPr>
        <p:grpSpPr>
          <a:xfrm>
            <a:off x="9663542" y="3609950"/>
            <a:ext cx="2421972" cy="2217505"/>
            <a:chOff x="9272252" y="3620967"/>
            <a:chExt cx="2490475" cy="2217505"/>
          </a:xfrm>
        </p:grpSpPr>
        <p:grpSp>
          <p:nvGrpSpPr>
            <p:cNvPr id="87" name="组合 312">
              <a:extLst>
                <a:ext uri="{FF2B5EF4-FFF2-40B4-BE49-F238E27FC236}">
                  <a16:creationId xmlns:a16="http://schemas.microsoft.com/office/drawing/2014/main" id="{71ACB1BB-E57E-A774-D83F-D604CFC87FC5}"/>
                </a:ext>
              </a:extLst>
            </p:cNvPr>
            <p:cNvGrpSpPr/>
            <p:nvPr/>
          </p:nvGrpSpPr>
          <p:grpSpPr>
            <a:xfrm>
              <a:off x="9272252" y="3850303"/>
              <a:ext cx="2186958" cy="1740080"/>
              <a:chOff x="1537347" y="4293313"/>
              <a:chExt cx="2221097" cy="1734981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88" name="Rounded Rectangle 166">
                <a:extLst>
                  <a:ext uri="{FF2B5EF4-FFF2-40B4-BE49-F238E27FC236}">
                    <a16:creationId xmlns:a16="http://schemas.microsoft.com/office/drawing/2014/main" id="{A9983350-DDFD-F85B-277F-00743FE53AE5}"/>
                  </a:ext>
                </a:extLst>
              </p:cNvPr>
              <p:cNvSpPr/>
              <p:nvPr/>
            </p:nvSpPr>
            <p:spPr>
              <a:xfrm flipH="1">
                <a:off x="3038444" y="4293313"/>
                <a:ext cx="720000" cy="1727927"/>
              </a:xfrm>
              <a:prstGeom prst="roundRect">
                <a:avLst>
                  <a:gd name="adj" fmla="val 11408"/>
                </a:avLst>
              </a:prstGeom>
              <a:grpFill/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……</a:t>
                </a: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89" name="组合 314">
                <a:extLst>
                  <a:ext uri="{FF2B5EF4-FFF2-40B4-BE49-F238E27FC236}">
                    <a16:creationId xmlns:a16="http://schemas.microsoft.com/office/drawing/2014/main" id="{37FA71C1-0752-B5ED-BF7F-0DCBB93D4F83}"/>
                  </a:ext>
                </a:extLst>
              </p:cNvPr>
              <p:cNvGrpSpPr/>
              <p:nvPr/>
            </p:nvGrpSpPr>
            <p:grpSpPr>
              <a:xfrm>
                <a:off x="1537347" y="4565531"/>
                <a:ext cx="534804" cy="1418608"/>
                <a:chOff x="1537347" y="4565531"/>
                <a:chExt cx="534804" cy="1418608"/>
              </a:xfrm>
              <a:grpFill/>
            </p:grpSpPr>
            <p:sp>
              <p:nvSpPr>
                <p:cNvPr id="112" name="文本框 93">
                  <a:extLst>
                    <a:ext uri="{FF2B5EF4-FFF2-40B4-BE49-F238E27FC236}">
                      <a16:creationId xmlns:a16="http://schemas.microsoft.com/office/drawing/2014/main" id="{3448886F-CD5E-3085-2305-3454F6B6E24E}"/>
                    </a:ext>
                  </a:extLst>
                </p:cNvPr>
                <p:cNvSpPr txBox="1"/>
                <p:nvPr/>
              </p:nvSpPr>
              <p:spPr>
                <a:xfrm>
                  <a:off x="1537347" y="5646577"/>
                  <a:ext cx="493618" cy="33756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altLang="zh-CN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142" name="组合 351">
                  <a:extLst>
                    <a:ext uri="{FF2B5EF4-FFF2-40B4-BE49-F238E27FC236}">
                      <a16:creationId xmlns:a16="http://schemas.microsoft.com/office/drawing/2014/main" id="{EEAD38C4-342C-80B2-9744-8F71BB4978EA}"/>
                    </a:ext>
                  </a:extLst>
                </p:cNvPr>
                <p:cNvGrpSpPr/>
                <p:nvPr/>
              </p:nvGrpSpPr>
              <p:grpSpPr>
                <a:xfrm>
                  <a:off x="1779423" y="4565531"/>
                  <a:ext cx="292728" cy="256614"/>
                  <a:chOff x="616043" y="4597398"/>
                  <a:chExt cx="291659" cy="306562"/>
                </a:xfrm>
                <a:grpFill/>
              </p:grpSpPr>
              <p:sp>
                <p:nvSpPr>
                  <p:cNvPr id="143" name="矩形 352">
                    <a:extLst>
                      <a:ext uri="{FF2B5EF4-FFF2-40B4-BE49-F238E27FC236}">
                        <a16:creationId xmlns:a16="http://schemas.microsoft.com/office/drawing/2014/main" id="{4A9ADDDD-8196-9B8A-E3C8-504461EB72B7}"/>
                      </a:ext>
                    </a:extLst>
                  </p:cNvPr>
                  <p:cNvSpPr/>
                  <p:nvPr/>
                </p:nvSpPr>
                <p:spPr>
                  <a:xfrm>
                    <a:off x="617872" y="4597471"/>
                    <a:ext cx="288000" cy="288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44" name="文本框 112">
                    <a:extLst>
                      <a:ext uri="{FF2B5EF4-FFF2-40B4-BE49-F238E27FC236}">
                        <a16:creationId xmlns:a16="http://schemas.microsoft.com/office/drawing/2014/main" id="{6CBDDA6B-A7C1-31FA-8C4F-450DF8A83AD4}"/>
                      </a:ext>
                    </a:extLst>
                  </p:cNvPr>
                  <p:cNvSpPr txBox="1"/>
                  <p:nvPr/>
                </p:nvSpPr>
                <p:spPr>
                  <a:xfrm>
                    <a:off x="616043" y="4597398"/>
                    <a:ext cx="291659" cy="306562"/>
                  </a:xfrm>
                  <a:prstGeom prst="rect">
                    <a:avLst/>
                  </a:prstGeom>
                  <a:grp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200" dirty="0">
                        <a:latin typeface="Trebuchet MS" panose="020B0703020202090204" pitchFamily="34" charset="0"/>
                      </a:rPr>
                      <a:t>BK</a:t>
                    </a:r>
                    <a:endParaRPr lang="zh-CN" altLang="en-US" sz="12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134" name="组合 343">
                  <a:extLst>
                    <a:ext uri="{FF2B5EF4-FFF2-40B4-BE49-F238E27FC236}">
                      <a16:creationId xmlns:a16="http://schemas.microsoft.com/office/drawing/2014/main" id="{1106263A-560E-E88D-A686-2F5E24A57BDF}"/>
                    </a:ext>
                  </a:extLst>
                </p:cNvPr>
                <p:cNvGrpSpPr/>
                <p:nvPr/>
              </p:nvGrpSpPr>
              <p:grpSpPr>
                <a:xfrm>
                  <a:off x="1779423" y="5181399"/>
                  <a:ext cx="292728" cy="256614"/>
                  <a:chOff x="616043" y="4597398"/>
                  <a:chExt cx="291659" cy="306562"/>
                </a:xfrm>
                <a:grpFill/>
              </p:grpSpPr>
              <p:sp>
                <p:nvSpPr>
                  <p:cNvPr id="135" name="矩形 344">
                    <a:extLst>
                      <a:ext uri="{FF2B5EF4-FFF2-40B4-BE49-F238E27FC236}">
                        <a16:creationId xmlns:a16="http://schemas.microsoft.com/office/drawing/2014/main" id="{CB18A04B-E917-9874-AEA1-5E6E35367614}"/>
                      </a:ext>
                    </a:extLst>
                  </p:cNvPr>
                  <p:cNvSpPr/>
                  <p:nvPr/>
                </p:nvSpPr>
                <p:spPr>
                  <a:xfrm>
                    <a:off x="617872" y="4597471"/>
                    <a:ext cx="288000" cy="288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36" name="文本框 102">
                    <a:extLst>
                      <a:ext uri="{FF2B5EF4-FFF2-40B4-BE49-F238E27FC236}">
                        <a16:creationId xmlns:a16="http://schemas.microsoft.com/office/drawing/2014/main" id="{A31C5804-5995-8FDA-B94A-1E56AC0A84DF}"/>
                      </a:ext>
                    </a:extLst>
                  </p:cNvPr>
                  <p:cNvSpPr txBox="1"/>
                  <p:nvPr/>
                </p:nvSpPr>
                <p:spPr>
                  <a:xfrm>
                    <a:off x="616043" y="4597398"/>
                    <a:ext cx="291659" cy="306562"/>
                  </a:xfrm>
                  <a:prstGeom prst="rect">
                    <a:avLst/>
                  </a:prstGeom>
                  <a:grp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200" dirty="0">
                        <a:latin typeface="Trebuchet MS" panose="020B0703020202090204" pitchFamily="34" charset="0"/>
                      </a:rPr>
                      <a:t>BK</a:t>
                    </a:r>
                    <a:endParaRPr lang="zh-CN" altLang="en-US" sz="120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90" name="组合 315">
                <a:extLst>
                  <a:ext uri="{FF2B5EF4-FFF2-40B4-BE49-F238E27FC236}">
                    <a16:creationId xmlns:a16="http://schemas.microsoft.com/office/drawing/2014/main" id="{13FD48D5-4B7A-2369-CB9C-F4A4F5A3A007}"/>
                  </a:ext>
                </a:extLst>
              </p:cNvPr>
              <p:cNvGrpSpPr/>
              <p:nvPr/>
            </p:nvGrpSpPr>
            <p:grpSpPr>
              <a:xfrm>
                <a:off x="2235334" y="4300367"/>
                <a:ext cx="720000" cy="1727927"/>
                <a:chOff x="1424155" y="4295059"/>
                <a:chExt cx="720000" cy="1727927"/>
              </a:xfrm>
              <a:grpFill/>
            </p:grpSpPr>
            <p:sp>
              <p:nvSpPr>
                <p:cNvPr id="91" name="Rounded Rectangle 166">
                  <a:extLst>
                    <a:ext uri="{FF2B5EF4-FFF2-40B4-BE49-F238E27FC236}">
                      <a16:creationId xmlns:a16="http://schemas.microsoft.com/office/drawing/2014/main" id="{EC49AB5C-95DE-BF61-1E4B-C254A8090FC2}"/>
                    </a:ext>
                  </a:extLst>
                </p:cNvPr>
                <p:cNvSpPr/>
                <p:nvPr/>
              </p:nvSpPr>
              <p:spPr>
                <a:xfrm flipH="1">
                  <a:off x="1424155" y="4295059"/>
                  <a:ext cx="720000" cy="1727927"/>
                </a:xfrm>
                <a:prstGeom prst="roundRect">
                  <a:avLst>
                    <a:gd name="adj" fmla="val 11408"/>
                  </a:avLst>
                </a:prstGeom>
                <a:grpFill/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TG</a:t>
                  </a:r>
                  <a:r>
                    <a:rPr lang="en-US" altLang="zh-CN" sz="1600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1</a:t>
                  </a:r>
                  <a:endParaRPr lang="en-GR" altLang="zh-CN" sz="1600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92" name="文本框 70">
                  <a:extLst>
                    <a:ext uri="{FF2B5EF4-FFF2-40B4-BE49-F238E27FC236}">
                      <a16:creationId xmlns:a16="http://schemas.microsoft.com/office/drawing/2014/main" id="{16789CF8-A5C3-6C37-5E46-602D04C2ED0C}"/>
                    </a:ext>
                  </a:extLst>
                </p:cNvPr>
                <p:cNvSpPr txBox="1"/>
                <p:nvPr/>
              </p:nvSpPr>
              <p:spPr>
                <a:xfrm>
                  <a:off x="1537347" y="5646577"/>
                  <a:ext cx="493618" cy="33756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altLang="zh-CN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93" name="组合 318">
                  <a:extLst>
                    <a:ext uri="{FF2B5EF4-FFF2-40B4-BE49-F238E27FC236}">
                      <a16:creationId xmlns:a16="http://schemas.microsoft.com/office/drawing/2014/main" id="{1A99DECD-CD66-F246-C243-0AAAF49186BE}"/>
                    </a:ext>
                  </a:extLst>
                </p:cNvPr>
                <p:cNvGrpSpPr/>
                <p:nvPr/>
              </p:nvGrpSpPr>
              <p:grpSpPr>
                <a:xfrm>
                  <a:off x="1496153" y="4565531"/>
                  <a:ext cx="575999" cy="562730"/>
                  <a:chOff x="1491441" y="4582292"/>
                  <a:chExt cx="575999" cy="562730"/>
                </a:xfrm>
                <a:grpFill/>
              </p:grpSpPr>
              <p:sp>
                <p:nvSpPr>
                  <p:cNvPr id="103" name="矩形 328">
                    <a:extLst>
                      <a:ext uri="{FF2B5EF4-FFF2-40B4-BE49-F238E27FC236}">
                        <a16:creationId xmlns:a16="http://schemas.microsoft.com/office/drawing/2014/main" id="{E51C96C8-3FAE-4F23-1A32-95ED0D678834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4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4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104" name="组合 329">
                    <a:extLst>
                      <a:ext uri="{FF2B5EF4-FFF2-40B4-BE49-F238E27FC236}">
                        <a16:creationId xmlns:a16="http://schemas.microsoft.com/office/drawing/2014/main" id="{587C2F7B-38C0-2FD6-FF6B-F222EF026A94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2"/>
                    <a:ext cx="575999" cy="256614"/>
                    <a:chOff x="1490740" y="4582302"/>
                    <a:chExt cx="573894" cy="306562"/>
                  </a:xfrm>
                  <a:grpFill/>
                </p:grpSpPr>
                <p:grpSp>
                  <p:nvGrpSpPr>
                    <p:cNvPr id="105" name="组合 330">
                      <a:extLst>
                        <a:ext uri="{FF2B5EF4-FFF2-40B4-BE49-F238E27FC236}">
                          <a16:creationId xmlns:a16="http://schemas.microsoft.com/office/drawing/2014/main" id="{23513C9C-4A79-5E31-CE7F-C549482891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06562"/>
                      <a:chOff x="616043" y="4597398"/>
                      <a:chExt cx="291659" cy="306562"/>
                    </a:xfrm>
                    <a:grpFill/>
                  </p:grpSpPr>
                  <p:sp>
                    <p:nvSpPr>
                      <p:cNvPr id="109" name="矩形 334">
                        <a:extLst>
                          <a:ext uri="{FF2B5EF4-FFF2-40B4-BE49-F238E27FC236}">
                            <a16:creationId xmlns:a16="http://schemas.microsoft.com/office/drawing/2014/main" id="{AE70D80E-CA71-B1E6-9ED8-D55D5CCA8FA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10" name="文本框 91">
                        <a:extLst>
                          <a:ext uri="{FF2B5EF4-FFF2-40B4-BE49-F238E27FC236}">
                            <a16:creationId xmlns:a16="http://schemas.microsoft.com/office/drawing/2014/main" id="{8A75780E-B9B1-F820-F4BB-759D0A3F65F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0656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2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06" name="组合 331">
                      <a:extLst>
                        <a:ext uri="{FF2B5EF4-FFF2-40B4-BE49-F238E27FC236}">
                          <a16:creationId xmlns:a16="http://schemas.microsoft.com/office/drawing/2014/main" id="{C5B469D3-6246-CABE-D2A3-B966DBACC87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06562"/>
                      <a:chOff x="616043" y="4597398"/>
                      <a:chExt cx="291659" cy="306562"/>
                    </a:xfrm>
                    <a:grpFill/>
                  </p:grpSpPr>
                  <p:sp>
                    <p:nvSpPr>
                      <p:cNvPr id="107" name="矩形 332">
                        <a:extLst>
                          <a:ext uri="{FF2B5EF4-FFF2-40B4-BE49-F238E27FC236}">
                            <a16:creationId xmlns:a16="http://schemas.microsoft.com/office/drawing/2014/main" id="{C78F7D58-D77C-D02F-751F-95247E9175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8" name="文本框 89">
                        <a:extLst>
                          <a:ext uri="{FF2B5EF4-FFF2-40B4-BE49-F238E27FC236}">
                            <a16:creationId xmlns:a16="http://schemas.microsoft.com/office/drawing/2014/main" id="{457E47DB-AA30-D5B9-E5D8-EF99B6236654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0656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2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94" name="组合 319">
                  <a:extLst>
                    <a:ext uri="{FF2B5EF4-FFF2-40B4-BE49-F238E27FC236}">
                      <a16:creationId xmlns:a16="http://schemas.microsoft.com/office/drawing/2014/main" id="{08044019-ECD3-74C4-2836-ABC87E5278AB}"/>
                    </a:ext>
                  </a:extLst>
                </p:cNvPr>
                <p:cNvGrpSpPr/>
                <p:nvPr/>
              </p:nvGrpSpPr>
              <p:grpSpPr>
                <a:xfrm>
                  <a:off x="1496153" y="5181399"/>
                  <a:ext cx="575999" cy="562730"/>
                  <a:chOff x="1491441" y="4582292"/>
                  <a:chExt cx="575999" cy="562730"/>
                </a:xfrm>
                <a:grpFill/>
              </p:grpSpPr>
              <p:sp>
                <p:nvSpPr>
                  <p:cNvPr id="95" name="矩形 320">
                    <a:extLst>
                      <a:ext uri="{FF2B5EF4-FFF2-40B4-BE49-F238E27FC236}">
                        <a16:creationId xmlns:a16="http://schemas.microsoft.com/office/drawing/2014/main" id="{B9C0F752-612D-00FE-CF59-C186F8C92841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4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4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96" name="组合 321">
                    <a:extLst>
                      <a:ext uri="{FF2B5EF4-FFF2-40B4-BE49-F238E27FC236}">
                        <a16:creationId xmlns:a16="http://schemas.microsoft.com/office/drawing/2014/main" id="{587077B0-BBD5-1252-BECE-95510CC0DEAA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2"/>
                    <a:ext cx="575999" cy="256614"/>
                    <a:chOff x="1490740" y="4582302"/>
                    <a:chExt cx="573894" cy="306562"/>
                  </a:xfrm>
                  <a:grpFill/>
                </p:grpSpPr>
                <p:grpSp>
                  <p:nvGrpSpPr>
                    <p:cNvPr id="97" name="组合 322">
                      <a:extLst>
                        <a:ext uri="{FF2B5EF4-FFF2-40B4-BE49-F238E27FC236}">
                          <a16:creationId xmlns:a16="http://schemas.microsoft.com/office/drawing/2014/main" id="{81219B34-E0F4-2A81-3C57-0E8884B0B5E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06562"/>
                      <a:chOff x="616043" y="4597398"/>
                      <a:chExt cx="291659" cy="306562"/>
                    </a:xfrm>
                    <a:grpFill/>
                  </p:grpSpPr>
                  <p:sp>
                    <p:nvSpPr>
                      <p:cNvPr id="101" name="矩形 326">
                        <a:extLst>
                          <a:ext uri="{FF2B5EF4-FFF2-40B4-BE49-F238E27FC236}">
                            <a16:creationId xmlns:a16="http://schemas.microsoft.com/office/drawing/2014/main" id="{7FCBE1C8-02BD-C8F0-84BA-84DA3602BD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2" name="文本框 83">
                        <a:extLst>
                          <a:ext uri="{FF2B5EF4-FFF2-40B4-BE49-F238E27FC236}">
                            <a16:creationId xmlns:a16="http://schemas.microsoft.com/office/drawing/2014/main" id="{3CDFAAF6-4228-8D66-DBAC-233D8B65F4E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0656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2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98" name="组合 323">
                      <a:extLst>
                        <a:ext uri="{FF2B5EF4-FFF2-40B4-BE49-F238E27FC236}">
                          <a16:creationId xmlns:a16="http://schemas.microsoft.com/office/drawing/2014/main" id="{C51DBE3D-C07F-FF36-7259-26A954BA035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06562"/>
                      <a:chOff x="616043" y="4597398"/>
                      <a:chExt cx="291659" cy="306562"/>
                    </a:xfrm>
                    <a:grpFill/>
                  </p:grpSpPr>
                  <p:sp>
                    <p:nvSpPr>
                      <p:cNvPr id="99" name="矩形 324">
                        <a:extLst>
                          <a:ext uri="{FF2B5EF4-FFF2-40B4-BE49-F238E27FC236}">
                            <a16:creationId xmlns:a16="http://schemas.microsoft.com/office/drawing/2014/main" id="{91EE42D5-1AA9-44AE-4E56-58817A381B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00" name="文本框 81">
                        <a:extLst>
                          <a:ext uri="{FF2B5EF4-FFF2-40B4-BE49-F238E27FC236}">
                            <a16:creationId xmlns:a16="http://schemas.microsoft.com/office/drawing/2014/main" id="{215297C3-0BEF-23A4-DB0C-C62518FA8BAB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0656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2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sp>
          <p:nvSpPr>
            <p:cNvPr id="31" name="Rounded Rectangle 166">
              <a:extLst>
                <a:ext uri="{FF2B5EF4-FFF2-40B4-BE49-F238E27FC236}">
                  <a16:creationId xmlns:a16="http://schemas.microsoft.com/office/drawing/2014/main" id="{539AD4F5-B7E4-3A7C-B080-DC000D506326}"/>
                </a:ext>
              </a:extLst>
            </p:cNvPr>
            <p:cNvSpPr/>
            <p:nvPr/>
          </p:nvSpPr>
          <p:spPr>
            <a:xfrm flipH="1">
              <a:off x="9276945" y="3620967"/>
              <a:ext cx="2340714" cy="2079592"/>
            </a:xfrm>
            <a:prstGeom prst="roundRect">
              <a:avLst>
                <a:gd name="adj" fmla="val 8229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2" name="Rounded Rectangle 166">
              <a:extLst>
                <a:ext uri="{FF2B5EF4-FFF2-40B4-BE49-F238E27FC236}">
                  <a16:creationId xmlns:a16="http://schemas.microsoft.com/office/drawing/2014/main" id="{50BBA3D7-8425-2BEF-B6B5-E5CF06E76559}"/>
                </a:ext>
              </a:extLst>
            </p:cNvPr>
            <p:cNvSpPr/>
            <p:nvPr/>
          </p:nvSpPr>
          <p:spPr>
            <a:xfrm flipH="1">
              <a:off x="9343811" y="3689349"/>
              <a:ext cx="2340713" cy="2079592"/>
            </a:xfrm>
            <a:prstGeom prst="roundRect">
              <a:avLst>
                <a:gd name="adj" fmla="val 664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3" name="Rounded Rectangle 166">
              <a:extLst>
                <a:ext uri="{FF2B5EF4-FFF2-40B4-BE49-F238E27FC236}">
                  <a16:creationId xmlns:a16="http://schemas.microsoft.com/office/drawing/2014/main" id="{83B76503-0135-0EEE-6543-47C08F92E65A}"/>
                </a:ext>
              </a:extLst>
            </p:cNvPr>
            <p:cNvSpPr/>
            <p:nvPr/>
          </p:nvSpPr>
          <p:spPr>
            <a:xfrm flipH="1">
              <a:off x="9422014" y="3758880"/>
              <a:ext cx="2340713" cy="2079592"/>
            </a:xfrm>
            <a:prstGeom prst="roundRect">
              <a:avLst>
                <a:gd name="adj" fmla="val 664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Near-Bank PIM Device</a:t>
              </a:r>
              <a:endParaRPr lang="en-GR" sz="16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5" name="Rounded Rectangle 166">
              <a:extLst>
                <a:ext uri="{FF2B5EF4-FFF2-40B4-BE49-F238E27FC236}">
                  <a16:creationId xmlns:a16="http://schemas.microsoft.com/office/drawing/2014/main" id="{F3795D0F-4EE8-FE28-2FE3-94AB88400BAA}"/>
                </a:ext>
              </a:extLst>
            </p:cNvPr>
            <p:cNvSpPr/>
            <p:nvPr/>
          </p:nvSpPr>
          <p:spPr>
            <a:xfrm flipH="1">
              <a:off x="11479382" y="4046970"/>
              <a:ext cx="200387" cy="1727927"/>
            </a:xfrm>
            <a:prstGeom prst="roundRect">
              <a:avLst>
                <a:gd name="adj" fmla="val 11408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r>
                <a:rPr lang="en-US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…</a:t>
              </a: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4E4C507-ED7F-4A5B-9B44-66C198597CA2}"/>
                </a:ext>
              </a:extLst>
            </p:cNvPr>
            <p:cNvGrpSpPr/>
            <p:nvPr/>
          </p:nvGrpSpPr>
          <p:grpSpPr>
            <a:xfrm>
              <a:off x="10472790" y="4046970"/>
              <a:ext cx="962471" cy="1727927"/>
              <a:chOff x="6919151" y="4129738"/>
              <a:chExt cx="1243829" cy="1727927"/>
            </a:xfrm>
          </p:grpSpPr>
          <p:sp>
            <p:nvSpPr>
              <p:cNvPr id="67" name="Rounded Rectangle 166">
                <a:extLst>
                  <a:ext uri="{FF2B5EF4-FFF2-40B4-BE49-F238E27FC236}">
                    <a16:creationId xmlns:a16="http://schemas.microsoft.com/office/drawing/2014/main" id="{5D66E47C-BF57-13F1-E15E-D504996578DD}"/>
                  </a:ext>
                </a:extLst>
              </p:cNvPr>
              <p:cNvSpPr/>
              <p:nvPr/>
            </p:nvSpPr>
            <p:spPr>
              <a:xfrm flipH="1">
                <a:off x="6919151" y="4129738"/>
                <a:ext cx="1243829" cy="1727927"/>
              </a:xfrm>
              <a:prstGeom prst="roundRect">
                <a:avLst>
                  <a:gd name="adj" fmla="val 11408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7200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algn="ctr" rtl="0" eaLnBrk="1" latinLnBrk="0" hangingPunct="1">
                  <a:lnSpc>
                    <a:spcPct val="74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200" kern="1200" dirty="0">
                    <a:solidFill>
                      <a:srgbClr val="000000"/>
                    </a:solidFill>
                    <a:effectLst/>
                    <a:latin typeface="Trebuchet MS" panose="020B0703020202090204" pitchFamily="34" charset="0"/>
                    <a:ea typeface="等线" panose="02010600030101010101" pitchFamily="2" charset="-122"/>
                  </a:rPr>
                  <a:t>PIM Group 1</a:t>
                </a:r>
                <a:endParaRPr lang="zh-CN" altLang="zh-CN" sz="1200" dirty="0">
                  <a:effectLst/>
                  <a:latin typeface="Trebuchet MS" panose="020B0703020202090204" pitchFamily="34" charset="0"/>
                </a:endParaRPr>
              </a:p>
            </p:txBody>
          </p:sp>
          <p:sp>
            <p:nvSpPr>
              <p:cNvPr id="69" name="文本框 179">
                <a:extLst>
                  <a:ext uri="{FF2B5EF4-FFF2-40B4-BE49-F238E27FC236}">
                    <a16:creationId xmlns:a16="http://schemas.microsoft.com/office/drawing/2014/main" id="{4F270340-AC4B-439C-ACC8-3D61AE32FAE3}"/>
                  </a:ext>
                </a:extLst>
              </p:cNvPr>
              <p:cNvSpPr txBox="1"/>
              <p:nvPr/>
            </p:nvSpPr>
            <p:spPr>
              <a:xfrm>
                <a:off x="7350947" y="5569392"/>
                <a:ext cx="385734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  <a:endParaRPr lang="en-GR" altLang="zh-CN" sz="1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71" name="组合 273">
                <a:extLst>
                  <a:ext uri="{FF2B5EF4-FFF2-40B4-BE49-F238E27FC236}">
                    <a16:creationId xmlns:a16="http://schemas.microsoft.com/office/drawing/2014/main" id="{D2655166-D296-1488-201A-F97E9B0FBD30}"/>
                  </a:ext>
                </a:extLst>
              </p:cNvPr>
              <p:cNvGrpSpPr/>
              <p:nvPr/>
            </p:nvGrpSpPr>
            <p:grpSpPr>
              <a:xfrm>
                <a:off x="6985528" y="4468049"/>
                <a:ext cx="1116566" cy="583027"/>
                <a:chOff x="1400825" y="4561995"/>
                <a:chExt cx="575999" cy="583027"/>
              </a:xfrm>
            </p:grpSpPr>
            <p:sp>
              <p:nvSpPr>
                <p:cNvPr id="82" name="矩形 283">
                  <a:extLst>
                    <a:ext uri="{FF2B5EF4-FFF2-40B4-BE49-F238E27FC236}">
                      <a16:creationId xmlns:a16="http://schemas.microsoft.com/office/drawing/2014/main" id="{FBD48076-588E-E508-4307-5623A3CBF78B}"/>
                    </a:ext>
                  </a:extLst>
                </p:cNvPr>
                <p:cNvSpPr/>
                <p:nvPr/>
              </p:nvSpPr>
              <p:spPr>
                <a:xfrm>
                  <a:off x="1402676" y="4824622"/>
                  <a:ext cx="572400" cy="320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100" dirty="0">
                      <a:latin typeface="Trebuchet MS" panose="020B0703020202090204" pitchFamily="34" charset="0"/>
                    </a:rPr>
                    <a:t>PIM Core 1</a:t>
                  </a:r>
                  <a:r>
                    <a:rPr lang="en-US" altLang="zh-CN" sz="1100" baseline="-25000" dirty="0">
                      <a:latin typeface="Trebuchet MS" panose="020B0703020202090204" pitchFamily="34" charset="0"/>
                    </a:rPr>
                    <a:t> </a:t>
                  </a:r>
                  <a:endParaRPr lang="zh-CN" altLang="en-US" sz="1100" baseline="-250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83" name="组合 285">
                  <a:extLst>
                    <a:ext uri="{FF2B5EF4-FFF2-40B4-BE49-F238E27FC236}">
                      <a16:creationId xmlns:a16="http://schemas.microsoft.com/office/drawing/2014/main" id="{78016603-3B4E-6292-93BB-126F9533C047}"/>
                    </a:ext>
                  </a:extLst>
                </p:cNvPr>
                <p:cNvGrpSpPr/>
                <p:nvPr/>
              </p:nvGrpSpPr>
              <p:grpSpPr>
                <a:xfrm>
                  <a:off x="1400825" y="4561995"/>
                  <a:ext cx="575999" cy="261457"/>
                  <a:chOff x="525754" y="4573124"/>
                  <a:chExt cx="573894" cy="312346"/>
                </a:xfrm>
              </p:grpSpPr>
              <p:sp>
                <p:nvSpPr>
                  <p:cNvPr id="84" name="矩形 289">
                    <a:extLst>
                      <a:ext uri="{FF2B5EF4-FFF2-40B4-BE49-F238E27FC236}">
                        <a16:creationId xmlns:a16="http://schemas.microsoft.com/office/drawing/2014/main" id="{E48FC306-4C30-258B-0761-98C5D9B8E9CE}"/>
                      </a:ext>
                    </a:extLst>
                  </p:cNvPr>
                  <p:cNvSpPr/>
                  <p:nvPr/>
                </p:nvSpPr>
                <p:spPr>
                  <a:xfrm>
                    <a:off x="527572" y="4597471"/>
                    <a:ext cx="570322" cy="287999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5" name="文本框 279">
                    <a:extLst>
                      <a:ext uri="{FF2B5EF4-FFF2-40B4-BE49-F238E27FC236}">
                        <a16:creationId xmlns:a16="http://schemas.microsoft.com/office/drawing/2014/main" id="{732B25D3-6F10-1399-3DC8-F40B670AF1D7}"/>
                      </a:ext>
                    </a:extLst>
                  </p:cNvPr>
                  <p:cNvSpPr txBox="1"/>
                  <p:nvPr/>
                </p:nvSpPr>
                <p:spPr>
                  <a:xfrm>
                    <a:off x="525754" y="4573124"/>
                    <a:ext cx="573894" cy="289078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050" dirty="0">
                        <a:latin typeface="Trebuchet MS" panose="020B0703020202090204" pitchFamily="34" charset="0"/>
                      </a:rPr>
                      <a:t>Mem. Bank(s)</a:t>
                    </a:r>
                    <a:endParaRPr lang="zh-CN" altLang="en-US" sz="105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74" name="组合 425">
                <a:extLst>
                  <a:ext uri="{FF2B5EF4-FFF2-40B4-BE49-F238E27FC236}">
                    <a16:creationId xmlns:a16="http://schemas.microsoft.com/office/drawing/2014/main" id="{980E7811-CB84-3952-1EA6-4D128AB9C4FA}"/>
                  </a:ext>
                </a:extLst>
              </p:cNvPr>
              <p:cNvGrpSpPr/>
              <p:nvPr/>
            </p:nvGrpSpPr>
            <p:grpSpPr>
              <a:xfrm>
                <a:off x="6981027" y="5072794"/>
                <a:ext cx="1116565" cy="583027"/>
                <a:chOff x="1400825" y="4561995"/>
                <a:chExt cx="575999" cy="583027"/>
              </a:xfrm>
            </p:grpSpPr>
            <p:sp>
              <p:nvSpPr>
                <p:cNvPr id="75" name="矩形 426">
                  <a:extLst>
                    <a:ext uri="{FF2B5EF4-FFF2-40B4-BE49-F238E27FC236}">
                      <a16:creationId xmlns:a16="http://schemas.microsoft.com/office/drawing/2014/main" id="{3937B563-81E4-E2C2-3786-D67D6B97C2E8}"/>
                    </a:ext>
                  </a:extLst>
                </p:cNvPr>
                <p:cNvSpPr/>
                <p:nvPr/>
              </p:nvSpPr>
              <p:spPr>
                <a:xfrm>
                  <a:off x="1402670" y="4824622"/>
                  <a:ext cx="572400" cy="320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100" dirty="0">
                      <a:latin typeface="Trebuchet MS" panose="020B0703020202090204" pitchFamily="34" charset="0"/>
                    </a:rPr>
                    <a:t>PIM Core 1</a:t>
                  </a:r>
                  <a:endParaRPr lang="zh-CN" altLang="en-US" sz="1100" baseline="-250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76" name="组合 427">
                  <a:extLst>
                    <a:ext uri="{FF2B5EF4-FFF2-40B4-BE49-F238E27FC236}">
                      <a16:creationId xmlns:a16="http://schemas.microsoft.com/office/drawing/2014/main" id="{9DEFFE0A-C669-E635-BE06-A73DD04C5223}"/>
                    </a:ext>
                  </a:extLst>
                </p:cNvPr>
                <p:cNvGrpSpPr/>
                <p:nvPr/>
              </p:nvGrpSpPr>
              <p:grpSpPr>
                <a:xfrm>
                  <a:off x="1400825" y="4561995"/>
                  <a:ext cx="575999" cy="261457"/>
                  <a:chOff x="525754" y="4573124"/>
                  <a:chExt cx="573894" cy="312346"/>
                </a:xfrm>
              </p:grpSpPr>
              <p:sp>
                <p:nvSpPr>
                  <p:cNvPr id="77" name="矩形 428">
                    <a:extLst>
                      <a:ext uri="{FF2B5EF4-FFF2-40B4-BE49-F238E27FC236}">
                        <a16:creationId xmlns:a16="http://schemas.microsoft.com/office/drawing/2014/main" id="{2B285A20-063C-7F50-E144-A140EDD315AD}"/>
                      </a:ext>
                    </a:extLst>
                  </p:cNvPr>
                  <p:cNvSpPr/>
                  <p:nvPr/>
                </p:nvSpPr>
                <p:spPr>
                  <a:xfrm>
                    <a:off x="527574" y="4597471"/>
                    <a:ext cx="570322" cy="287999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1" name="文本框 279">
                    <a:extLst>
                      <a:ext uri="{FF2B5EF4-FFF2-40B4-BE49-F238E27FC236}">
                        <a16:creationId xmlns:a16="http://schemas.microsoft.com/office/drawing/2014/main" id="{8CA52A9B-A7FB-453C-371C-96F69DE7D45E}"/>
                      </a:ext>
                    </a:extLst>
                  </p:cNvPr>
                  <p:cNvSpPr txBox="1"/>
                  <p:nvPr/>
                </p:nvSpPr>
                <p:spPr>
                  <a:xfrm>
                    <a:off x="525754" y="4573124"/>
                    <a:ext cx="573894" cy="289078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050" dirty="0">
                        <a:latin typeface="Trebuchet MS" panose="020B0703020202090204" pitchFamily="34" charset="0"/>
                      </a:rPr>
                      <a:t>Mem. Bank(s)</a:t>
                    </a:r>
                    <a:endParaRPr lang="zh-CN" altLang="en-US" sz="105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A403BA6-BC7D-B7A4-0349-41DF9973A203}"/>
                </a:ext>
              </a:extLst>
            </p:cNvPr>
            <p:cNvGrpSpPr/>
            <p:nvPr/>
          </p:nvGrpSpPr>
          <p:grpSpPr>
            <a:xfrm>
              <a:off x="9466199" y="4046970"/>
              <a:ext cx="962474" cy="1727927"/>
              <a:chOff x="5478510" y="4129738"/>
              <a:chExt cx="1243830" cy="1727927"/>
            </a:xfrm>
          </p:grpSpPr>
          <p:sp>
            <p:nvSpPr>
              <p:cNvPr id="54" name="Rounded Rectangle 166">
                <a:extLst>
                  <a:ext uri="{FF2B5EF4-FFF2-40B4-BE49-F238E27FC236}">
                    <a16:creationId xmlns:a16="http://schemas.microsoft.com/office/drawing/2014/main" id="{F23B6BEA-EA6D-BC0D-BC24-D7A28B21EB15}"/>
                  </a:ext>
                </a:extLst>
              </p:cNvPr>
              <p:cNvSpPr/>
              <p:nvPr/>
            </p:nvSpPr>
            <p:spPr>
              <a:xfrm flipH="1">
                <a:off x="5478510" y="4129738"/>
                <a:ext cx="1243830" cy="1727927"/>
              </a:xfrm>
              <a:prstGeom prst="roundRect">
                <a:avLst>
                  <a:gd name="adj" fmla="val 11408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7200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algn="ctr" rtl="0" eaLnBrk="1" latinLnBrk="0" hangingPunct="1">
                  <a:lnSpc>
                    <a:spcPct val="74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200" kern="1200" dirty="0">
                    <a:solidFill>
                      <a:srgbClr val="000000"/>
                    </a:solidFill>
                    <a:effectLst/>
                    <a:latin typeface="Trebuchet MS" panose="020B0703020202090204" pitchFamily="34" charset="0"/>
                    <a:ea typeface="等线" panose="02010600030101010101" pitchFamily="2" charset="-122"/>
                  </a:rPr>
                  <a:t>PIM Group 0</a:t>
                </a:r>
                <a:endParaRPr lang="zh-CN" altLang="zh-CN" sz="1200" dirty="0">
                  <a:effectLst/>
                  <a:latin typeface="Trebuchet MS" panose="020B0703020202090204" pitchFamily="34" charset="0"/>
                </a:endParaRPr>
              </a:p>
            </p:txBody>
          </p:sp>
          <p:sp>
            <p:nvSpPr>
              <p:cNvPr id="55" name="文本框 179">
                <a:extLst>
                  <a:ext uri="{FF2B5EF4-FFF2-40B4-BE49-F238E27FC236}">
                    <a16:creationId xmlns:a16="http://schemas.microsoft.com/office/drawing/2014/main" id="{F6F04FB6-057D-642C-ECB4-D6E0EA7BE481}"/>
                  </a:ext>
                </a:extLst>
              </p:cNvPr>
              <p:cNvSpPr txBox="1"/>
              <p:nvPr/>
            </p:nvSpPr>
            <p:spPr>
              <a:xfrm>
                <a:off x="5921311" y="5569392"/>
                <a:ext cx="38573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  <a:endParaRPr lang="en-GR" altLang="zh-CN" sz="1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56" name="组合 434">
                <a:extLst>
                  <a:ext uri="{FF2B5EF4-FFF2-40B4-BE49-F238E27FC236}">
                    <a16:creationId xmlns:a16="http://schemas.microsoft.com/office/drawing/2014/main" id="{FF8ECAEC-9D7B-5A7D-AB5F-4BDD977E16C6}"/>
                  </a:ext>
                </a:extLst>
              </p:cNvPr>
              <p:cNvGrpSpPr/>
              <p:nvPr/>
            </p:nvGrpSpPr>
            <p:grpSpPr>
              <a:xfrm>
                <a:off x="5544877" y="4468056"/>
                <a:ext cx="1116567" cy="583020"/>
                <a:chOff x="1453678" y="4562002"/>
                <a:chExt cx="575999" cy="583020"/>
              </a:xfrm>
            </p:grpSpPr>
            <p:sp>
              <p:nvSpPr>
                <p:cNvPr id="63" name="矩形 440">
                  <a:extLst>
                    <a:ext uri="{FF2B5EF4-FFF2-40B4-BE49-F238E27FC236}">
                      <a16:creationId xmlns:a16="http://schemas.microsoft.com/office/drawing/2014/main" id="{59A9851E-0FEE-33FE-B66F-418EED102007}"/>
                    </a:ext>
                  </a:extLst>
                </p:cNvPr>
                <p:cNvSpPr/>
                <p:nvPr/>
              </p:nvSpPr>
              <p:spPr>
                <a:xfrm>
                  <a:off x="1455527" y="4824622"/>
                  <a:ext cx="572400" cy="320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100" dirty="0">
                      <a:latin typeface="Trebuchet MS" panose="020B0703020202090204" pitchFamily="34" charset="0"/>
                    </a:rPr>
                    <a:t>PIM Core 0</a:t>
                  </a:r>
                  <a:r>
                    <a:rPr lang="en-US" altLang="zh-CN" sz="1100" baseline="-25000" dirty="0">
                      <a:latin typeface="Trebuchet MS" panose="020B0703020202090204" pitchFamily="34" charset="0"/>
                    </a:rPr>
                    <a:t> </a:t>
                  </a:r>
                  <a:endParaRPr lang="zh-CN" altLang="en-US" sz="1100" baseline="-250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64" name="组合 441">
                  <a:extLst>
                    <a:ext uri="{FF2B5EF4-FFF2-40B4-BE49-F238E27FC236}">
                      <a16:creationId xmlns:a16="http://schemas.microsoft.com/office/drawing/2014/main" id="{58FB59C5-03E1-CB9C-D595-379000434E0A}"/>
                    </a:ext>
                  </a:extLst>
                </p:cNvPr>
                <p:cNvGrpSpPr/>
                <p:nvPr/>
              </p:nvGrpSpPr>
              <p:grpSpPr>
                <a:xfrm>
                  <a:off x="1453678" y="4562002"/>
                  <a:ext cx="575999" cy="261488"/>
                  <a:chOff x="578417" y="4573087"/>
                  <a:chExt cx="573894" cy="312380"/>
                </a:xfrm>
              </p:grpSpPr>
              <p:sp>
                <p:nvSpPr>
                  <p:cNvPr id="65" name="矩形 442">
                    <a:extLst>
                      <a:ext uri="{FF2B5EF4-FFF2-40B4-BE49-F238E27FC236}">
                        <a16:creationId xmlns:a16="http://schemas.microsoft.com/office/drawing/2014/main" id="{BA62E0F7-84B8-2CD3-C3C1-EF7F92195BC3}"/>
                      </a:ext>
                    </a:extLst>
                  </p:cNvPr>
                  <p:cNvSpPr/>
                  <p:nvPr/>
                </p:nvSpPr>
                <p:spPr>
                  <a:xfrm>
                    <a:off x="580247" y="4597468"/>
                    <a:ext cx="570322" cy="287999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6" name="文本框 279">
                    <a:extLst>
                      <a:ext uri="{FF2B5EF4-FFF2-40B4-BE49-F238E27FC236}">
                        <a16:creationId xmlns:a16="http://schemas.microsoft.com/office/drawing/2014/main" id="{F6ECC1F1-8907-67BC-1B1A-0CD52C9D6EB5}"/>
                      </a:ext>
                    </a:extLst>
                  </p:cNvPr>
                  <p:cNvSpPr txBox="1"/>
                  <p:nvPr/>
                </p:nvSpPr>
                <p:spPr>
                  <a:xfrm>
                    <a:off x="578417" y="4573087"/>
                    <a:ext cx="573894" cy="289076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050" dirty="0">
                        <a:latin typeface="Trebuchet MS" panose="020B0703020202090204" pitchFamily="34" charset="0"/>
                      </a:rPr>
                      <a:t>Mem. Bank(s)</a:t>
                    </a:r>
                    <a:endParaRPr lang="zh-CN" altLang="en-US" sz="105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58" name="组合 435">
                <a:extLst>
                  <a:ext uri="{FF2B5EF4-FFF2-40B4-BE49-F238E27FC236}">
                    <a16:creationId xmlns:a16="http://schemas.microsoft.com/office/drawing/2014/main" id="{E7108DE8-816C-5FAF-DEF1-6D4DB89AA3B8}"/>
                  </a:ext>
                </a:extLst>
              </p:cNvPr>
              <p:cNvGrpSpPr/>
              <p:nvPr/>
            </p:nvGrpSpPr>
            <p:grpSpPr>
              <a:xfrm>
                <a:off x="5540378" y="5072783"/>
                <a:ext cx="1116567" cy="583038"/>
                <a:chOff x="1453677" y="4561984"/>
                <a:chExt cx="575999" cy="583038"/>
              </a:xfrm>
            </p:grpSpPr>
            <p:sp>
              <p:nvSpPr>
                <p:cNvPr id="59" name="矩形 436">
                  <a:extLst>
                    <a:ext uri="{FF2B5EF4-FFF2-40B4-BE49-F238E27FC236}">
                      <a16:creationId xmlns:a16="http://schemas.microsoft.com/office/drawing/2014/main" id="{C7BD3E4E-B097-0A43-9D59-53F926A3F07C}"/>
                    </a:ext>
                  </a:extLst>
                </p:cNvPr>
                <p:cNvSpPr/>
                <p:nvPr/>
              </p:nvSpPr>
              <p:spPr>
                <a:xfrm>
                  <a:off x="1455529" y="4824622"/>
                  <a:ext cx="572400" cy="320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100" dirty="0">
                      <a:latin typeface="Trebuchet MS" panose="020B0703020202090204" pitchFamily="34" charset="0"/>
                    </a:rPr>
                    <a:t>PIM Core 1</a:t>
                  </a:r>
                  <a:r>
                    <a:rPr lang="en-US" altLang="zh-CN" sz="1100" baseline="-25000" dirty="0">
                      <a:latin typeface="Trebuchet MS" panose="020B0703020202090204" pitchFamily="34" charset="0"/>
                    </a:rPr>
                    <a:t> </a:t>
                  </a:r>
                  <a:endParaRPr lang="zh-CN" altLang="en-US" sz="1100" baseline="-250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60" name="组合 437">
                  <a:extLst>
                    <a:ext uri="{FF2B5EF4-FFF2-40B4-BE49-F238E27FC236}">
                      <a16:creationId xmlns:a16="http://schemas.microsoft.com/office/drawing/2014/main" id="{CD7E151E-8385-19F6-C332-7EFE9ED8F58A}"/>
                    </a:ext>
                  </a:extLst>
                </p:cNvPr>
                <p:cNvGrpSpPr/>
                <p:nvPr/>
              </p:nvGrpSpPr>
              <p:grpSpPr>
                <a:xfrm>
                  <a:off x="1453677" y="4561984"/>
                  <a:ext cx="575999" cy="261483"/>
                  <a:chOff x="578416" y="4573094"/>
                  <a:chExt cx="573894" cy="312376"/>
                </a:xfrm>
              </p:grpSpPr>
              <p:sp>
                <p:nvSpPr>
                  <p:cNvPr id="61" name="矩形 438">
                    <a:extLst>
                      <a:ext uri="{FF2B5EF4-FFF2-40B4-BE49-F238E27FC236}">
                        <a16:creationId xmlns:a16="http://schemas.microsoft.com/office/drawing/2014/main" id="{928F6329-238C-173D-E532-DC6C16A33425}"/>
                      </a:ext>
                    </a:extLst>
                  </p:cNvPr>
                  <p:cNvSpPr/>
                  <p:nvPr/>
                </p:nvSpPr>
                <p:spPr>
                  <a:xfrm>
                    <a:off x="580248" y="4597470"/>
                    <a:ext cx="570322" cy="288000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2" name="文本框 279">
                    <a:extLst>
                      <a:ext uri="{FF2B5EF4-FFF2-40B4-BE49-F238E27FC236}">
                        <a16:creationId xmlns:a16="http://schemas.microsoft.com/office/drawing/2014/main" id="{5E796A11-2B28-0D3F-10D0-F7177F4E580E}"/>
                      </a:ext>
                    </a:extLst>
                  </p:cNvPr>
                  <p:cNvSpPr txBox="1"/>
                  <p:nvPr/>
                </p:nvSpPr>
                <p:spPr>
                  <a:xfrm>
                    <a:off x="578416" y="4573094"/>
                    <a:ext cx="573894" cy="289077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050" dirty="0">
                        <a:latin typeface="Trebuchet MS" panose="020B0703020202090204" pitchFamily="34" charset="0"/>
                      </a:rPr>
                      <a:t>Mem. Bank(s)</a:t>
                    </a:r>
                    <a:endParaRPr lang="zh-CN" altLang="en-US" sz="105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cxnSp>
        <p:nvCxnSpPr>
          <p:cNvPr id="6" name="直接连接符 42">
            <a:extLst>
              <a:ext uri="{FF2B5EF4-FFF2-40B4-BE49-F238E27FC236}">
                <a16:creationId xmlns:a16="http://schemas.microsoft.com/office/drawing/2014/main" id="{C4F4F3FA-19F5-FA1D-2191-0BA77AAC266A}"/>
              </a:ext>
            </a:extLst>
          </p:cNvPr>
          <p:cNvCxnSpPr>
            <a:cxnSpLocks/>
          </p:cNvCxnSpPr>
          <p:nvPr/>
        </p:nvCxnSpPr>
        <p:spPr>
          <a:xfrm>
            <a:off x="9615452" y="3291634"/>
            <a:ext cx="0" cy="2885351"/>
          </a:xfrm>
          <a:prstGeom prst="line">
            <a:avLst/>
          </a:prstGeom>
          <a:ln w="28575">
            <a:solidFill>
              <a:srgbClr val="C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832">
            <a:extLst>
              <a:ext uri="{FF2B5EF4-FFF2-40B4-BE49-F238E27FC236}">
                <a16:creationId xmlns:a16="http://schemas.microsoft.com/office/drawing/2014/main" id="{EC2B6DF6-AA5C-200F-1A5E-EBF76AA7301C}"/>
              </a:ext>
            </a:extLst>
          </p:cNvPr>
          <p:cNvSpPr txBox="1"/>
          <p:nvPr/>
        </p:nvSpPr>
        <p:spPr>
          <a:xfrm>
            <a:off x="10191488" y="5821940"/>
            <a:ext cx="136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Abstraction</a:t>
            </a:r>
            <a:endParaRPr lang="zh-CN" altLang="en-US" dirty="0">
              <a:latin typeface="Trebuchet MS" panose="020B070302020209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E3B3D77-6E45-1498-BB1E-DF025303EA90}"/>
              </a:ext>
            </a:extLst>
          </p:cNvPr>
          <p:cNvGrpSpPr/>
          <p:nvPr/>
        </p:nvGrpSpPr>
        <p:grpSpPr>
          <a:xfrm>
            <a:off x="7160429" y="3609950"/>
            <a:ext cx="2421972" cy="2581322"/>
            <a:chOff x="7160429" y="3609950"/>
            <a:chExt cx="2421972" cy="2581322"/>
          </a:xfrm>
        </p:grpSpPr>
        <p:grpSp>
          <p:nvGrpSpPr>
            <p:cNvPr id="598" name="Group 597">
              <a:extLst>
                <a:ext uri="{FF2B5EF4-FFF2-40B4-BE49-F238E27FC236}">
                  <a16:creationId xmlns:a16="http://schemas.microsoft.com/office/drawing/2014/main" id="{A946BF06-7795-E605-9F50-F4F1B0CD8777}"/>
                </a:ext>
              </a:extLst>
            </p:cNvPr>
            <p:cNvGrpSpPr/>
            <p:nvPr/>
          </p:nvGrpSpPr>
          <p:grpSpPr>
            <a:xfrm>
              <a:off x="7160429" y="3609950"/>
              <a:ext cx="2421972" cy="2217505"/>
              <a:chOff x="9272252" y="3620967"/>
              <a:chExt cx="2490475" cy="2217505"/>
            </a:xfrm>
          </p:grpSpPr>
          <p:grpSp>
            <p:nvGrpSpPr>
              <p:cNvPr id="599" name="组合 312">
                <a:extLst>
                  <a:ext uri="{FF2B5EF4-FFF2-40B4-BE49-F238E27FC236}">
                    <a16:creationId xmlns:a16="http://schemas.microsoft.com/office/drawing/2014/main" id="{43A174E0-631F-785C-C782-8E19BD6EC7C0}"/>
                  </a:ext>
                </a:extLst>
              </p:cNvPr>
              <p:cNvGrpSpPr/>
              <p:nvPr/>
            </p:nvGrpSpPr>
            <p:grpSpPr>
              <a:xfrm>
                <a:off x="9272252" y="3850303"/>
                <a:ext cx="2186958" cy="1740080"/>
                <a:chOff x="1537347" y="4293313"/>
                <a:chExt cx="2221097" cy="1734981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630" name="Rounded Rectangle 166">
                  <a:extLst>
                    <a:ext uri="{FF2B5EF4-FFF2-40B4-BE49-F238E27FC236}">
                      <a16:creationId xmlns:a16="http://schemas.microsoft.com/office/drawing/2014/main" id="{AAC5C298-D6D3-60BA-4369-5B01C6F1E970}"/>
                    </a:ext>
                  </a:extLst>
                </p:cNvPr>
                <p:cNvSpPr/>
                <p:nvPr/>
              </p:nvSpPr>
              <p:spPr>
                <a:xfrm flipH="1">
                  <a:off x="3038444" y="4293313"/>
                  <a:ext cx="720000" cy="1727927"/>
                </a:xfrm>
                <a:prstGeom prst="roundRect">
                  <a:avLst>
                    <a:gd name="adj" fmla="val 11408"/>
                  </a:avLst>
                </a:prstGeom>
                <a:grpFill/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631" name="组合 314">
                  <a:extLst>
                    <a:ext uri="{FF2B5EF4-FFF2-40B4-BE49-F238E27FC236}">
                      <a16:creationId xmlns:a16="http://schemas.microsoft.com/office/drawing/2014/main" id="{14DB4195-DBE9-8CC1-7864-51D979158186}"/>
                    </a:ext>
                  </a:extLst>
                </p:cNvPr>
                <p:cNvGrpSpPr/>
                <p:nvPr/>
              </p:nvGrpSpPr>
              <p:grpSpPr>
                <a:xfrm>
                  <a:off x="1537347" y="4565531"/>
                  <a:ext cx="534804" cy="1418608"/>
                  <a:chOff x="1537347" y="4565531"/>
                  <a:chExt cx="534804" cy="1418608"/>
                </a:xfrm>
                <a:grpFill/>
              </p:grpSpPr>
              <p:sp>
                <p:nvSpPr>
                  <p:cNvPr id="653" name="文本框 93">
                    <a:extLst>
                      <a:ext uri="{FF2B5EF4-FFF2-40B4-BE49-F238E27FC236}">
                        <a16:creationId xmlns:a16="http://schemas.microsoft.com/office/drawing/2014/main" id="{459A044C-D26A-84CB-7D43-D36CBF4FC82A}"/>
                      </a:ext>
                    </a:extLst>
                  </p:cNvPr>
                  <p:cNvSpPr txBox="1"/>
                  <p:nvPr/>
                </p:nvSpPr>
                <p:spPr>
                  <a:xfrm>
                    <a:off x="1537347" y="5646577"/>
                    <a:ext cx="493618" cy="337562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……</a:t>
                    </a:r>
                    <a:endParaRPr lang="en-GR" altLang="zh-CN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667" name="组合 351">
                    <a:extLst>
                      <a:ext uri="{FF2B5EF4-FFF2-40B4-BE49-F238E27FC236}">
                        <a16:creationId xmlns:a16="http://schemas.microsoft.com/office/drawing/2014/main" id="{9C01AEB3-B079-F7C2-5660-81DB61208329}"/>
                      </a:ext>
                    </a:extLst>
                  </p:cNvPr>
                  <p:cNvGrpSpPr/>
                  <p:nvPr/>
                </p:nvGrpSpPr>
                <p:grpSpPr>
                  <a:xfrm>
                    <a:off x="1779423" y="4565531"/>
                    <a:ext cx="292728" cy="256614"/>
                    <a:chOff x="616043" y="4597398"/>
                    <a:chExt cx="291659" cy="306562"/>
                  </a:xfrm>
                  <a:grpFill/>
                </p:grpSpPr>
                <p:sp>
                  <p:nvSpPr>
                    <p:cNvPr id="668" name="矩形 352">
                      <a:extLst>
                        <a:ext uri="{FF2B5EF4-FFF2-40B4-BE49-F238E27FC236}">
                          <a16:creationId xmlns:a16="http://schemas.microsoft.com/office/drawing/2014/main" id="{443AC9EA-5FC6-0234-BBE5-06565416D0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69" name="文本框 112">
                      <a:extLst>
                        <a:ext uri="{FF2B5EF4-FFF2-40B4-BE49-F238E27FC236}">
                          <a16:creationId xmlns:a16="http://schemas.microsoft.com/office/drawing/2014/main" id="{0CBF5983-9FC8-5FF2-856B-CC4B66BB4C5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0656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659" name="组合 343">
                    <a:extLst>
                      <a:ext uri="{FF2B5EF4-FFF2-40B4-BE49-F238E27FC236}">
                        <a16:creationId xmlns:a16="http://schemas.microsoft.com/office/drawing/2014/main" id="{0A1CE692-1900-24D1-7A36-2E7006550144}"/>
                      </a:ext>
                    </a:extLst>
                  </p:cNvPr>
                  <p:cNvGrpSpPr/>
                  <p:nvPr/>
                </p:nvGrpSpPr>
                <p:grpSpPr>
                  <a:xfrm>
                    <a:off x="1779423" y="5181399"/>
                    <a:ext cx="292728" cy="256614"/>
                    <a:chOff x="616043" y="4597398"/>
                    <a:chExt cx="291659" cy="306562"/>
                  </a:xfrm>
                  <a:grpFill/>
                </p:grpSpPr>
                <p:sp>
                  <p:nvSpPr>
                    <p:cNvPr id="660" name="矩形 344">
                      <a:extLst>
                        <a:ext uri="{FF2B5EF4-FFF2-40B4-BE49-F238E27FC236}">
                          <a16:creationId xmlns:a16="http://schemas.microsoft.com/office/drawing/2014/main" id="{33C85E53-3F33-9DBB-7EB4-DE2BFE4B446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61" name="文本框 102">
                      <a:extLst>
                        <a:ext uri="{FF2B5EF4-FFF2-40B4-BE49-F238E27FC236}">
                          <a16:creationId xmlns:a16="http://schemas.microsoft.com/office/drawing/2014/main" id="{A738D745-3A0D-54B5-741D-8D7C990E0C4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0656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632" name="组合 315">
                  <a:extLst>
                    <a:ext uri="{FF2B5EF4-FFF2-40B4-BE49-F238E27FC236}">
                      <a16:creationId xmlns:a16="http://schemas.microsoft.com/office/drawing/2014/main" id="{D564E9F1-03F7-EE19-0104-825E389251A2}"/>
                    </a:ext>
                  </a:extLst>
                </p:cNvPr>
                <p:cNvGrpSpPr/>
                <p:nvPr/>
              </p:nvGrpSpPr>
              <p:grpSpPr>
                <a:xfrm>
                  <a:off x="2235334" y="4300367"/>
                  <a:ext cx="720000" cy="1727927"/>
                  <a:chOff x="1424155" y="4295059"/>
                  <a:chExt cx="720000" cy="1727927"/>
                </a:xfrm>
                <a:grpFill/>
              </p:grpSpPr>
              <p:sp>
                <p:nvSpPr>
                  <p:cNvPr id="633" name="Rounded Rectangle 166">
                    <a:extLst>
                      <a:ext uri="{FF2B5EF4-FFF2-40B4-BE49-F238E27FC236}">
                        <a16:creationId xmlns:a16="http://schemas.microsoft.com/office/drawing/2014/main" id="{165CEB1A-D265-5AFC-857E-20A613EBA842}"/>
                      </a:ext>
                    </a:extLst>
                  </p:cNvPr>
                  <p:cNvSpPr/>
                  <p:nvPr/>
                </p:nvSpPr>
                <p:spPr>
                  <a:xfrm flipH="1">
                    <a:off x="1424155" y="4295059"/>
                    <a:ext cx="720000" cy="1727927"/>
                  </a:xfrm>
                  <a:prstGeom prst="roundRect">
                    <a:avLst>
                      <a:gd name="adj" fmla="val 11408"/>
                    </a:avLst>
                  </a:prstGeom>
                  <a:grpFill/>
                  <a:ln w="127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t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74000"/>
                      </a:lnSpc>
                    </a:pPr>
                    <a:r>
                      <a:rPr lang="en-US" altLang="zh-CN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TG</a:t>
                    </a:r>
                    <a:r>
                      <a:rPr lang="en-US" altLang="zh-CN" sz="1600" baseline="-250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1</a:t>
                    </a:r>
                    <a:endParaRPr lang="en-GR" altLang="zh-CN" sz="1600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34" name="文本框 70">
                    <a:extLst>
                      <a:ext uri="{FF2B5EF4-FFF2-40B4-BE49-F238E27FC236}">
                        <a16:creationId xmlns:a16="http://schemas.microsoft.com/office/drawing/2014/main" id="{127C30FF-414E-1B18-1A99-F301ED54D0E0}"/>
                      </a:ext>
                    </a:extLst>
                  </p:cNvPr>
                  <p:cNvSpPr txBox="1"/>
                  <p:nvPr/>
                </p:nvSpPr>
                <p:spPr>
                  <a:xfrm>
                    <a:off x="1537347" y="5646577"/>
                    <a:ext cx="493618" cy="337562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……</a:t>
                    </a:r>
                    <a:endParaRPr lang="en-GR" altLang="zh-CN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635" name="组合 318">
                    <a:extLst>
                      <a:ext uri="{FF2B5EF4-FFF2-40B4-BE49-F238E27FC236}">
                        <a16:creationId xmlns:a16="http://schemas.microsoft.com/office/drawing/2014/main" id="{8DA5AA20-DD77-8F8A-DD78-1DB2B1CFEAFF}"/>
                      </a:ext>
                    </a:extLst>
                  </p:cNvPr>
                  <p:cNvGrpSpPr/>
                  <p:nvPr/>
                </p:nvGrpSpPr>
                <p:grpSpPr>
                  <a:xfrm>
                    <a:off x="1496153" y="4565531"/>
                    <a:ext cx="575999" cy="562730"/>
                    <a:chOff x="1491441" y="4582292"/>
                    <a:chExt cx="575999" cy="562730"/>
                  </a:xfrm>
                  <a:grpFill/>
                </p:grpSpPr>
                <p:sp>
                  <p:nvSpPr>
                    <p:cNvPr id="645" name="矩形 328">
                      <a:extLst>
                        <a:ext uri="{FF2B5EF4-FFF2-40B4-BE49-F238E27FC236}">
                          <a16:creationId xmlns:a16="http://schemas.microsoft.com/office/drawing/2014/main" id="{9806DC84-253E-0958-BA3E-32879FB793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3290" y="4824622"/>
                      <a:ext cx="572400" cy="3204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FPU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  <p:grpSp>
                  <p:nvGrpSpPr>
                    <p:cNvPr id="646" name="组合 329">
                      <a:extLst>
                        <a:ext uri="{FF2B5EF4-FFF2-40B4-BE49-F238E27FC236}">
                          <a16:creationId xmlns:a16="http://schemas.microsoft.com/office/drawing/2014/main" id="{7E9E5C9D-F583-96B0-FD19-0754DCC2ED4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1441" y="4582292"/>
                      <a:ext cx="575999" cy="256614"/>
                      <a:chOff x="1490740" y="4582302"/>
                      <a:chExt cx="573894" cy="306562"/>
                    </a:xfrm>
                    <a:grpFill/>
                  </p:grpSpPr>
                  <p:grpSp>
                    <p:nvGrpSpPr>
                      <p:cNvPr id="647" name="组合 330">
                        <a:extLst>
                          <a:ext uri="{FF2B5EF4-FFF2-40B4-BE49-F238E27FC236}">
                            <a16:creationId xmlns:a16="http://schemas.microsoft.com/office/drawing/2014/main" id="{E60F0DDC-A627-289E-C713-1A69450DCF6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90740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651" name="矩形 334">
                          <a:extLst>
                            <a:ext uri="{FF2B5EF4-FFF2-40B4-BE49-F238E27FC236}">
                              <a16:creationId xmlns:a16="http://schemas.microsoft.com/office/drawing/2014/main" id="{EF131C8A-932E-A789-4741-EF986275047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652" name="文本框 91">
                          <a:extLst>
                            <a:ext uri="{FF2B5EF4-FFF2-40B4-BE49-F238E27FC236}">
                              <a16:creationId xmlns:a16="http://schemas.microsoft.com/office/drawing/2014/main" id="{794E1D80-37BA-9616-497F-9FFBBE740F2F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48" name="组合 331">
                        <a:extLst>
                          <a:ext uri="{FF2B5EF4-FFF2-40B4-BE49-F238E27FC236}">
                            <a16:creationId xmlns:a16="http://schemas.microsoft.com/office/drawing/2014/main" id="{54D8DBA5-9DE2-CA41-9688-0BB89D08C72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72975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649" name="矩形 332">
                          <a:extLst>
                            <a:ext uri="{FF2B5EF4-FFF2-40B4-BE49-F238E27FC236}">
                              <a16:creationId xmlns:a16="http://schemas.microsoft.com/office/drawing/2014/main" id="{D7594C75-484A-A306-1D38-1CCE8FB993F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650" name="文本框 89">
                          <a:extLst>
                            <a:ext uri="{FF2B5EF4-FFF2-40B4-BE49-F238E27FC236}">
                              <a16:creationId xmlns:a16="http://schemas.microsoft.com/office/drawing/2014/main" id="{D2792304-579D-1B64-8A32-6DE53D3D869E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636" name="组合 319">
                    <a:extLst>
                      <a:ext uri="{FF2B5EF4-FFF2-40B4-BE49-F238E27FC236}">
                        <a16:creationId xmlns:a16="http://schemas.microsoft.com/office/drawing/2014/main" id="{76216AB8-9746-FD18-D5AE-B73924DB066E}"/>
                      </a:ext>
                    </a:extLst>
                  </p:cNvPr>
                  <p:cNvGrpSpPr/>
                  <p:nvPr/>
                </p:nvGrpSpPr>
                <p:grpSpPr>
                  <a:xfrm>
                    <a:off x="1496153" y="5181399"/>
                    <a:ext cx="575999" cy="562730"/>
                    <a:chOff x="1491441" y="4582292"/>
                    <a:chExt cx="575999" cy="562730"/>
                  </a:xfrm>
                  <a:grpFill/>
                </p:grpSpPr>
                <p:sp>
                  <p:nvSpPr>
                    <p:cNvPr id="637" name="矩形 320">
                      <a:extLst>
                        <a:ext uri="{FF2B5EF4-FFF2-40B4-BE49-F238E27FC236}">
                          <a16:creationId xmlns:a16="http://schemas.microsoft.com/office/drawing/2014/main" id="{6116F9B0-CE4E-25C0-489F-D590DFEBF5F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3290" y="4824622"/>
                      <a:ext cx="572400" cy="3204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FPU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  <p:grpSp>
                  <p:nvGrpSpPr>
                    <p:cNvPr id="638" name="组合 321">
                      <a:extLst>
                        <a:ext uri="{FF2B5EF4-FFF2-40B4-BE49-F238E27FC236}">
                          <a16:creationId xmlns:a16="http://schemas.microsoft.com/office/drawing/2014/main" id="{1D7241E4-98B1-932B-90F9-4594CC266B4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1441" y="4582292"/>
                      <a:ext cx="575999" cy="256614"/>
                      <a:chOff x="1490740" y="4582302"/>
                      <a:chExt cx="573894" cy="306562"/>
                    </a:xfrm>
                    <a:grpFill/>
                  </p:grpSpPr>
                  <p:grpSp>
                    <p:nvGrpSpPr>
                      <p:cNvPr id="639" name="组合 322">
                        <a:extLst>
                          <a:ext uri="{FF2B5EF4-FFF2-40B4-BE49-F238E27FC236}">
                            <a16:creationId xmlns:a16="http://schemas.microsoft.com/office/drawing/2014/main" id="{62B8EC0B-062B-F372-3E7A-CCF3B26AD35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90740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643" name="矩形 326">
                          <a:extLst>
                            <a:ext uri="{FF2B5EF4-FFF2-40B4-BE49-F238E27FC236}">
                              <a16:creationId xmlns:a16="http://schemas.microsoft.com/office/drawing/2014/main" id="{FE957D13-B21B-CA6F-6BD5-3DFF2D4126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644" name="文本框 83">
                          <a:extLst>
                            <a:ext uri="{FF2B5EF4-FFF2-40B4-BE49-F238E27FC236}">
                              <a16:creationId xmlns:a16="http://schemas.microsoft.com/office/drawing/2014/main" id="{D4F81A37-A9FA-721A-F33C-FA9EFE510375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640" name="组合 323">
                        <a:extLst>
                          <a:ext uri="{FF2B5EF4-FFF2-40B4-BE49-F238E27FC236}">
                            <a16:creationId xmlns:a16="http://schemas.microsoft.com/office/drawing/2014/main" id="{CE9054D5-1152-D202-1FB9-29309C8E925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72975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641" name="矩形 324">
                          <a:extLst>
                            <a:ext uri="{FF2B5EF4-FFF2-40B4-BE49-F238E27FC236}">
                              <a16:creationId xmlns:a16="http://schemas.microsoft.com/office/drawing/2014/main" id="{D0A4C896-6798-09EC-C68C-0D1E88409D8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642" name="文本框 81">
                          <a:extLst>
                            <a:ext uri="{FF2B5EF4-FFF2-40B4-BE49-F238E27FC236}">
                              <a16:creationId xmlns:a16="http://schemas.microsoft.com/office/drawing/2014/main" id="{A596DA5B-A557-2843-4151-3E5CBE94B4F8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  <p:sp>
            <p:nvSpPr>
              <p:cNvPr id="600" name="Rounded Rectangle 166">
                <a:extLst>
                  <a:ext uri="{FF2B5EF4-FFF2-40B4-BE49-F238E27FC236}">
                    <a16:creationId xmlns:a16="http://schemas.microsoft.com/office/drawing/2014/main" id="{17DF9C34-0E91-8E91-213C-9415DB4798E6}"/>
                  </a:ext>
                </a:extLst>
              </p:cNvPr>
              <p:cNvSpPr/>
              <p:nvPr/>
            </p:nvSpPr>
            <p:spPr>
              <a:xfrm flipH="1">
                <a:off x="9276945" y="3620967"/>
                <a:ext cx="2340714" cy="2079592"/>
              </a:xfrm>
              <a:prstGeom prst="roundRect">
                <a:avLst>
                  <a:gd name="adj" fmla="val 8229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601" name="Rounded Rectangle 166">
                <a:extLst>
                  <a:ext uri="{FF2B5EF4-FFF2-40B4-BE49-F238E27FC236}">
                    <a16:creationId xmlns:a16="http://schemas.microsoft.com/office/drawing/2014/main" id="{B177840B-23D3-757A-F40B-83EDBC86DB32}"/>
                  </a:ext>
                </a:extLst>
              </p:cNvPr>
              <p:cNvSpPr/>
              <p:nvPr/>
            </p:nvSpPr>
            <p:spPr>
              <a:xfrm flipH="1">
                <a:off x="9343811" y="3689349"/>
                <a:ext cx="2340713" cy="2079592"/>
              </a:xfrm>
              <a:prstGeom prst="roundRect">
                <a:avLst>
                  <a:gd name="adj" fmla="val 6640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602" name="Rounded Rectangle 166">
                <a:extLst>
                  <a:ext uri="{FF2B5EF4-FFF2-40B4-BE49-F238E27FC236}">
                    <a16:creationId xmlns:a16="http://schemas.microsoft.com/office/drawing/2014/main" id="{6AF61476-0083-C960-73B9-C20D50F4D696}"/>
                  </a:ext>
                </a:extLst>
              </p:cNvPr>
              <p:cNvSpPr/>
              <p:nvPr/>
            </p:nvSpPr>
            <p:spPr>
              <a:xfrm flipH="1">
                <a:off x="9422014" y="3758880"/>
                <a:ext cx="2340713" cy="2079592"/>
              </a:xfrm>
              <a:prstGeom prst="roundRect">
                <a:avLst>
                  <a:gd name="adj" fmla="val 6640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sz="14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SK Hynix Aim</a:t>
                </a:r>
                <a:endPara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603" name="Rounded Rectangle 166">
                <a:extLst>
                  <a:ext uri="{FF2B5EF4-FFF2-40B4-BE49-F238E27FC236}">
                    <a16:creationId xmlns:a16="http://schemas.microsoft.com/office/drawing/2014/main" id="{048EFE95-1CC3-CFE9-49C1-48F9AD37A439}"/>
                  </a:ext>
                </a:extLst>
              </p:cNvPr>
              <p:cNvSpPr/>
              <p:nvPr/>
            </p:nvSpPr>
            <p:spPr>
              <a:xfrm flipH="1">
                <a:off x="11479382" y="4046970"/>
                <a:ext cx="200387" cy="1727927"/>
              </a:xfrm>
              <a:prstGeom prst="roundRect">
                <a:avLst>
                  <a:gd name="adj" fmla="val 11408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604" name="Group 603">
                <a:extLst>
                  <a:ext uri="{FF2B5EF4-FFF2-40B4-BE49-F238E27FC236}">
                    <a16:creationId xmlns:a16="http://schemas.microsoft.com/office/drawing/2014/main" id="{E653019C-E64F-A55A-C1DC-C9283AE8AAB9}"/>
                  </a:ext>
                </a:extLst>
              </p:cNvPr>
              <p:cNvGrpSpPr/>
              <p:nvPr/>
            </p:nvGrpSpPr>
            <p:grpSpPr>
              <a:xfrm>
                <a:off x="10472790" y="4046970"/>
                <a:ext cx="962471" cy="1727927"/>
                <a:chOff x="6919151" y="4129738"/>
                <a:chExt cx="1243829" cy="1727927"/>
              </a:xfrm>
            </p:grpSpPr>
            <p:sp>
              <p:nvSpPr>
                <p:cNvPr id="618" name="Rounded Rectangle 166">
                  <a:extLst>
                    <a:ext uri="{FF2B5EF4-FFF2-40B4-BE49-F238E27FC236}">
                      <a16:creationId xmlns:a16="http://schemas.microsoft.com/office/drawing/2014/main" id="{DF642A70-0286-8F51-7BE9-CF666E27EBFF}"/>
                    </a:ext>
                  </a:extLst>
                </p:cNvPr>
                <p:cNvSpPr/>
                <p:nvPr/>
              </p:nvSpPr>
              <p:spPr>
                <a:xfrm flipH="1">
                  <a:off x="6919151" y="4129738"/>
                  <a:ext cx="1243829" cy="1727927"/>
                </a:xfrm>
                <a:prstGeom prst="roundRect">
                  <a:avLst>
                    <a:gd name="adj" fmla="val 11408"/>
                  </a:avLst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sz="1400" dirty="0" err="1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pCH</a:t>
                  </a:r>
                  <a:r>
                    <a:rPr lang="en-US" altLang="zh-CN" sz="14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 1</a:t>
                  </a:r>
                  <a:r>
                    <a:rPr lang="en-US" altLang="zh-CN" sz="1200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 </a:t>
                  </a:r>
                  <a:endParaRPr lang="zh-CN" altLang="zh-CN" sz="1200" dirty="0">
                    <a:effectLst/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619" name="文本框 179">
                  <a:extLst>
                    <a:ext uri="{FF2B5EF4-FFF2-40B4-BE49-F238E27FC236}">
                      <a16:creationId xmlns:a16="http://schemas.microsoft.com/office/drawing/2014/main" id="{A75C422C-D17C-6B12-8C8C-4C7CA9059740}"/>
                    </a:ext>
                  </a:extLst>
                </p:cNvPr>
                <p:cNvSpPr txBox="1"/>
                <p:nvPr/>
              </p:nvSpPr>
              <p:spPr>
                <a:xfrm>
                  <a:off x="7350947" y="5569392"/>
                  <a:ext cx="38573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2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</a:t>
                  </a:r>
                  <a:endParaRPr lang="en-GR" altLang="zh-CN" sz="14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620" name="组合 273">
                  <a:extLst>
                    <a:ext uri="{FF2B5EF4-FFF2-40B4-BE49-F238E27FC236}">
                      <a16:creationId xmlns:a16="http://schemas.microsoft.com/office/drawing/2014/main" id="{770F9AD1-ECC7-CFDA-3EFD-6737E5411A83}"/>
                    </a:ext>
                  </a:extLst>
                </p:cNvPr>
                <p:cNvGrpSpPr/>
                <p:nvPr/>
              </p:nvGrpSpPr>
              <p:grpSpPr>
                <a:xfrm>
                  <a:off x="6985528" y="4468049"/>
                  <a:ext cx="1116566" cy="583027"/>
                  <a:chOff x="1400825" y="4561995"/>
                  <a:chExt cx="575999" cy="583027"/>
                </a:xfrm>
              </p:grpSpPr>
              <p:sp>
                <p:nvSpPr>
                  <p:cNvPr id="626" name="矩形 283">
                    <a:extLst>
                      <a:ext uri="{FF2B5EF4-FFF2-40B4-BE49-F238E27FC236}">
                        <a16:creationId xmlns:a16="http://schemas.microsoft.com/office/drawing/2014/main" id="{4C4FED97-6DD8-E86A-F013-929D12B121D4}"/>
                      </a:ext>
                    </a:extLst>
                  </p:cNvPr>
                  <p:cNvSpPr/>
                  <p:nvPr/>
                </p:nvSpPr>
                <p:spPr>
                  <a:xfrm>
                    <a:off x="1402676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MAC Units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627" name="组合 285">
                    <a:extLst>
                      <a:ext uri="{FF2B5EF4-FFF2-40B4-BE49-F238E27FC236}">
                        <a16:creationId xmlns:a16="http://schemas.microsoft.com/office/drawing/2014/main" id="{4D7D4DB0-247C-DB36-8D2B-E14F5B563EE0}"/>
                      </a:ext>
                    </a:extLst>
                  </p:cNvPr>
                  <p:cNvGrpSpPr/>
                  <p:nvPr/>
                </p:nvGrpSpPr>
                <p:grpSpPr>
                  <a:xfrm>
                    <a:off x="1400825" y="4561995"/>
                    <a:ext cx="575999" cy="261457"/>
                    <a:chOff x="525754" y="4573124"/>
                    <a:chExt cx="573894" cy="312346"/>
                  </a:xfrm>
                </p:grpSpPr>
                <p:sp>
                  <p:nvSpPr>
                    <p:cNvPr id="628" name="矩形 289">
                      <a:extLst>
                        <a:ext uri="{FF2B5EF4-FFF2-40B4-BE49-F238E27FC236}">
                          <a16:creationId xmlns:a16="http://schemas.microsoft.com/office/drawing/2014/main" id="{65B76A61-DD41-D4EF-A71F-97D8BCA1B7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572" y="4597471"/>
                      <a:ext cx="570322" cy="287999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29" name="文本框 279">
                      <a:extLst>
                        <a:ext uri="{FF2B5EF4-FFF2-40B4-BE49-F238E27FC236}">
                          <a16:creationId xmlns:a16="http://schemas.microsoft.com/office/drawing/2014/main" id="{24D9CA50-25C8-011C-7FB5-498FEC7FB3C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5754" y="4573124"/>
                      <a:ext cx="573894" cy="28907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621" name="组合 425">
                  <a:extLst>
                    <a:ext uri="{FF2B5EF4-FFF2-40B4-BE49-F238E27FC236}">
                      <a16:creationId xmlns:a16="http://schemas.microsoft.com/office/drawing/2014/main" id="{0A86B85B-83CC-6F36-163B-BC80A50D6396}"/>
                    </a:ext>
                  </a:extLst>
                </p:cNvPr>
                <p:cNvGrpSpPr/>
                <p:nvPr/>
              </p:nvGrpSpPr>
              <p:grpSpPr>
                <a:xfrm>
                  <a:off x="6981027" y="5072794"/>
                  <a:ext cx="1116565" cy="583027"/>
                  <a:chOff x="1400825" y="4561995"/>
                  <a:chExt cx="575999" cy="583027"/>
                </a:xfrm>
              </p:grpSpPr>
              <p:sp>
                <p:nvSpPr>
                  <p:cNvPr id="622" name="矩形 426">
                    <a:extLst>
                      <a:ext uri="{FF2B5EF4-FFF2-40B4-BE49-F238E27FC236}">
                        <a16:creationId xmlns:a16="http://schemas.microsoft.com/office/drawing/2014/main" id="{1B541568-9352-736A-B506-5CE8388C9FC7}"/>
                      </a:ext>
                    </a:extLst>
                  </p:cNvPr>
                  <p:cNvSpPr/>
                  <p:nvPr/>
                </p:nvSpPr>
                <p:spPr>
                  <a:xfrm>
                    <a:off x="1402670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MAC Units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623" name="组合 427">
                    <a:extLst>
                      <a:ext uri="{FF2B5EF4-FFF2-40B4-BE49-F238E27FC236}">
                        <a16:creationId xmlns:a16="http://schemas.microsoft.com/office/drawing/2014/main" id="{CB0BE460-780D-28B3-8296-750B0E5BA3E5}"/>
                      </a:ext>
                    </a:extLst>
                  </p:cNvPr>
                  <p:cNvGrpSpPr/>
                  <p:nvPr/>
                </p:nvGrpSpPr>
                <p:grpSpPr>
                  <a:xfrm>
                    <a:off x="1400825" y="4561995"/>
                    <a:ext cx="575999" cy="261457"/>
                    <a:chOff x="525754" y="4573124"/>
                    <a:chExt cx="573894" cy="312346"/>
                  </a:xfrm>
                </p:grpSpPr>
                <p:sp>
                  <p:nvSpPr>
                    <p:cNvPr id="624" name="矩形 428">
                      <a:extLst>
                        <a:ext uri="{FF2B5EF4-FFF2-40B4-BE49-F238E27FC236}">
                          <a16:creationId xmlns:a16="http://schemas.microsoft.com/office/drawing/2014/main" id="{63583079-A91C-E55C-7D81-1BAABDFF8C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574" y="4597471"/>
                      <a:ext cx="570322" cy="287999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25" name="文本框 279">
                      <a:extLst>
                        <a:ext uri="{FF2B5EF4-FFF2-40B4-BE49-F238E27FC236}">
                          <a16:creationId xmlns:a16="http://schemas.microsoft.com/office/drawing/2014/main" id="{B39F0C06-FAF3-4461-0F8B-76316CA9231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5754" y="4573124"/>
                      <a:ext cx="573894" cy="28907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605" name="Group 604">
                <a:extLst>
                  <a:ext uri="{FF2B5EF4-FFF2-40B4-BE49-F238E27FC236}">
                    <a16:creationId xmlns:a16="http://schemas.microsoft.com/office/drawing/2014/main" id="{3693A1CB-8FCD-6C40-536F-639DF90C5288}"/>
                  </a:ext>
                </a:extLst>
              </p:cNvPr>
              <p:cNvGrpSpPr/>
              <p:nvPr/>
            </p:nvGrpSpPr>
            <p:grpSpPr>
              <a:xfrm>
                <a:off x="9466199" y="4046970"/>
                <a:ext cx="962474" cy="1727927"/>
                <a:chOff x="5478510" y="4129738"/>
                <a:chExt cx="1243830" cy="1727927"/>
              </a:xfrm>
            </p:grpSpPr>
            <p:sp>
              <p:nvSpPr>
                <p:cNvPr id="606" name="Rounded Rectangle 166">
                  <a:extLst>
                    <a:ext uri="{FF2B5EF4-FFF2-40B4-BE49-F238E27FC236}">
                      <a16:creationId xmlns:a16="http://schemas.microsoft.com/office/drawing/2014/main" id="{6EB068D7-F3CB-5B9F-6F32-D79DCA31A521}"/>
                    </a:ext>
                  </a:extLst>
                </p:cNvPr>
                <p:cNvSpPr/>
                <p:nvPr/>
              </p:nvSpPr>
              <p:spPr>
                <a:xfrm flipH="1">
                  <a:off x="5478510" y="4129738"/>
                  <a:ext cx="1243830" cy="1727927"/>
                </a:xfrm>
                <a:prstGeom prst="roundRect">
                  <a:avLst>
                    <a:gd name="adj" fmla="val 11408"/>
                  </a:avLst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sz="1400" dirty="0" err="1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pCH</a:t>
                  </a:r>
                  <a:r>
                    <a:rPr lang="en-US" altLang="zh-CN" sz="14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 0</a:t>
                  </a:r>
                  <a:endParaRPr lang="en-GR" altLang="zh-CN" sz="1200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607" name="文本框 179">
                  <a:extLst>
                    <a:ext uri="{FF2B5EF4-FFF2-40B4-BE49-F238E27FC236}">
                      <a16:creationId xmlns:a16="http://schemas.microsoft.com/office/drawing/2014/main" id="{39D0B16C-510E-1581-03D5-CD9CE438E1C7}"/>
                    </a:ext>
                  </a:extLst>
                </p:cNvPr>
                <p:cNvSpPr txBox="1"/>
                <p:nvPr/>
              </p:nvSpPr>
              <p:spPr>
                <a:xfrm>
                  <a:off x="5921311" y="5569392"/>
                  <a:ext cx="38573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2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</a:t>
                  </a:r>
                  <a:endParaRPr lang="en-GR" altLang="zh-CN" sz="14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608" name="组合 434">
                  <a:extLst>
                    <a:ext uri="{FF2B5EF4-FFF2-40B4-BE49-F238E27FC236}">
                      <a16:creationId xmlns:a16="http://schemas.microsoft.com/office/drawing/2014/main" id="{61FF381A-EF1A-AAAF-AFC7-67DFC6CCC6C0}"/>
                    </a:ext>
                  </a:extLst>
                </p:cNvPr>
                <p:cNvGrpSpPr/>
                <p:nvPr/>
              </p:nvGrpSpPr>
              <p:grpSpPr>
                <a:xfrm>
                  <a:off x="5544877" y="4468056"/>
                  <a:ext cx="1116567" cy="583020"/>
                  <a:chOff x="1453678" y="4562002"/>
                  <a:chExt cx="575999" cy="583020"/>
                </a:xfrm>
              </p:grpSpPr>
              <p:sp>
                <p:nvSpPr>
                  <p:cNvPr id="614" name="矩形 440">
                    <a:extLst>
                      <a:ext uri="{FF2B5EF4-FFF2-40B4-BE49-F238E27FC236}">
                        <a16:creationId xmlns:a16="http://schemas.microsoft.com/office/drawing/2014/main" id="{16746E8E-850E-1453-75A5-5D52CFFBBF92}"/>
                      </a:ext>
                    </a:extLst>
                  </p:cNvPr>
                  <p:cNvSpPr/>
                  <p:nvPr/>
                </p:nvSpPr>
                <p:spPr>
                  <a:xfrm>
                    <a:off x="1455527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MAC Units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615" name="组合 441">
                    <a:extLst>
                      <a:ext uri="{FF2B5EF4-FFF2-40B4-BE49-F238E27FC236}">
                        <a16:creationId xmlns:a16="http://schemas.microsoft.com/office/drawing/2014/main" id="{94BA5FAF-FC15-604D-816E-2E9B10F3DF0E}"/>
                      </a:ext>
                    </a:extLst>
                  </p:cNvPr>
                  <p:cNvGrpSpPr/>
                  <p:nvPr/>
                </p:nvGrpSpPr>
                <p:grpSpPr>
                  <a:xfrm>
                    <a:off x="1453678" y="4562002"/>
                    <a:ext cx="575999" cy="261488"/>
                    <a:chOff x="578417" y="4573087"/>
                    <a:chExt cx="573894" cy="312380"/>
                  </a:xfrm>
                </p:grpSpPr>
                <p:sp>
                  <p:nvSpPr>
                    <p:cNvPr id="616" name="矩形 442">
                      <a:extLst>
                        <a:ext uri="{FF2B5EF4-FFF2-40B4-BE49-F238E27FC236}">
                          <a16:creationId xmlns:a16="http://schemas.microsoft.com/office/drawing/2014/main" id="{A57B58E2-4D9D-225F-01E5-8A75891086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0247" y="4597468"/>
                      <a:ext cx="570322" cy="287999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17" name="文本框 279">
                      <a:extLst>
                        <a:ext uri="{FF2B5EF4-FFF2-40B4-BE49-F238E27FC236}">
                          <a16:creationId xmlns:a16="http://schemas.microsoft.com/office/drawing/2014/main" id="{ECE10CA5-295E-FB91-8CD1-E9ADB4920E4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8417" y="4573087"/>
                      <a:ext cx="573894" cy="28907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609" name="组合 435">
                  <a:extLst>
                    <a:ext uri="{FF2B5EF4-FFF2-40B4-BE49-F238E27FC236}">
                      <a16:creationId xmlns:a16="http://schemas.microsoft.com/office/drawing/2014/main" id="{30FF5A21-C221-DF69-3F22-E6398EB0C64E}"/>
                    </a:ext>
                  </a:extLst>
                </p:cNvPr>
                <p:cNvGrpSpPr/>
                <p:nvPr/>
              </p:nvGrpSpPr>
              <p:grpSpPr>
                <a:xfrm>
                  <a:off x="5540378" y="5072783"/>
                  <a:ext cx="1116567" cy="583038"/>
                  <a:chOff x="1453677" y="4561984"/>
                  <a:chExt cx="575999" cy="583038"/>
                </a:xfrm>
              </p:grpSpPr>
              <p:sp>
                <p:nvSpPr>
                  <p:cNvPr id="610" name="矩形 436">
                    <a:extLst>
                      <a:ext uri="{FF2B5EF4-FFF2-40B4-BE49-F238E27FC236}">
                        <a16:creationId xmlns:a16="http://schemas.microsoft.com/office/drawing/2014/main" id="{115AF422-A23F-01B1-3506-FBE7411D84F3}"/>
                      </a:ext>
                    </a:extLst>
                  </p:cNvPr>
                  <p:cNvSpPr/>
                  <p:nvPr/>
                </p:nvSpPr>
                <p:spPr>
                  <a:xfrm>
                    <a:off x="1455529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MAC Units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611" name="组合 437">
                    <a:extLst>
                      <a:ext uri="{FF2B5EF4-FFF2-40B4-BE49-F238E27FC236}">
                        <a16:creationId xmlns:a16="http://schemas.microsoft.com/office/drawing/2014/main" id="{E1640090-7354-09B5-40C9-96F8BED24BFF}"/>
                      </a:ext>
                    </a:extLst>
                  </p:cNvPr>
                  <p:cNvGrpSpPr/>
                  <p:nvPr/>
                </p:nvGrpSpPr>
                <p:grpSpPr>
                  <a:xfrm>
                    <a:off x="1453677" y="4561984"/>
                    <a:ext cx="575999" cy="261483"/>
                    <a:chOff x="578416" y="4573094"/>
                    <a:chExt cx="573894" cy="312376"/>
                  </a:xfrm>
                </p:grpSpPr>
                <p:sp>
                  <p:nvSpPr>
                    <p:cNvPr id="612" name="矩形 438">
                      <a:extLst>
                        <a:ext uri="{FF2B5EF4-FFF2-40B4-BE49-F238E27FC236}">
                          <a16:creationId xmlns:a16="http://schemas.microsoft.com/office/drawing/2014/main" id="{767CE566-16C0-A80F-F5C5-9A36BB2365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0248" y="4597470"/>
                      <a:ext cx="570322" cy="288000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613" name="文本框 279">
                      <a:extLst>
                        <a:ext uri="{FF2B5EF4-FFF2-40B4-BE49-F238E27FC236}">
                          <a16:creationId xmlns:a16="http://schemas.microsoft.com/office/drawing/2014/main" id="{28A653AC-182A-25DD-3AE4-1D2FA03F020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8416" y="4573094"/>
                      <a:ext cx="573894" cy="2890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672" name="文本框 832">
              <a:extLst>
                <a:ext uri="{FF2B5EF4-FFF2-40B4-BE49-F238E27FC236}">
                  <a16:creationId xmlns:a16="http://schemas.microsoft.com/office/drawing/2014/main" id="{AC8D0445-92BC-B8F7-0CA4-F7F2AED83372}"/>
                </a:ext>
              </a:extLst>
            </p:cNvPr>
            <p:cNvSpPr txBox="1"/>
            <p:nvPr/>
          </p:nvSpPr>
          <p:spPr>
            <a:xfrm>
              <a:off x="7625827" y="5821940"/>
              <a:ext cx="14911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SK Hynix </a:t>
              </a:r>
              <a:r>
                <a:rPr lang="en-US" altLang="zh-CN" dirty="0" err="1">
                  <a:solidFill>
                    <a:schemeClr val="tx1"/>
                  </a:solidFill>
                  <a:latin typeface="Trebuchet MS" panose="020B0703020202090204" pitchFamily="34" charset="0"/>
                </a:rPr>
                <a:t>AiM</a:t>
              </a:r>
              <a:endParaRPr lang="zh-CN" altLang="en-US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EE888CD4-681D-675D-E1D2-EED1DB21E1AB}"/>
              </a:ext>
            </a:extLst>
          </p:cNvPr>
          <p:cNvGrpSpPr/>
          <p:nvPr/>
        </p:nvGrpSpPr>
        <p:grpSpPr>
          <a:xfrm>
            <a:off x="4690366" y="3609950"/>
            <a:ext cx="2421972" cy="2581322"/>
            <a:chOff x="4690366" y="3609950"/>
            <a:chExt cx="2421972" cy="2581322"/>
          </a:xfrm>
        </p:grpSpPr>
        <p:grpSp>
          <p:nvGrpSpPr>
            <p:cNvPr id="524" name="Group 523">
              <a:extLst>
                <a:ext uri="{FF2B5EF4-FFF2-40B4-BE49-F238E27FC236}">
                  <a16:creationId xmlns:a16="http://schemas.microsoft.com/office/drawing/2014/main" id="{B73D788E-1680-9666-FAB2-D1DCA8B6388B}"/>
                </a:ext>
              </a:extLst>
            </p:cNvPr>
            <p:cNvGrpSpPr/>
            <p:nvPr/>
          </p:nvGrpSpPr>
          <p:grpSpPr>
            <a:xfrm>
              <a:off x="4690366" y="3609950"/>
              <a:ext cx="2421972" cy="2217505"/>
              <a:chOff x="9272252" y="3620967"/>
              <a:chExt cx="2490475" cy="2217505"/>
            </a:xfrm>
          </p:grpSpPr>
          <p:grpSp>
            <p:nvGrpSpPr>
              <p:cNvPr id="525" name="组合 312">
                <a:extLst>
                  <a:ext uri="{FF2B5EF4-FFF2-40B4-BE49-F238E27FC236}">
                    <a16:creationId xmlns:a16="http://schemas.microsoft.com/office/drawing/2014/main" id="{5A59D7D9-2931-C2DF-5641-A58968789144}"/>
                  </a:ext>
                </a:extLst>
              </p:cNvPr>
              <p:cNvGrpSpPr/>
              <p:nvPr/>
            </p:nvGrpSpPr>
            <p:grpSpPr>
              <a:xfrm>
                <a:off x="9272252" y="3850303"/>
                <a:ext cx="2186958" cy="1740080"/>
                <a:chOff x="1537347" y="4293313"/>
                <a:chExt cx="2221097" cy="1734981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556" name="Rounded Rectangle 166">
                  <a:extLst>
                    <a:ext uri="{FF2B5EF4-FFF2-40B4-BE49-F238E27FC236}">
                      <a16:creationId xmlns:a16="http://schemas.microsoft.com/office/drawing/2014/main" id="{3818EDB7-B2FB-D582-AD63-0143EDE40F40}"/>
                    </a:ext>
                  </a:extLst>
                </p:cNvPr>
                <p:cNvSpPr/>
                <p:nvPr/>
              </p:nvSpPr>
              <p:spPr>
                <a:xfrm flipH="1">
                  <a:off x="3038444" y="4293313"/>
                  <a:ext cx="720000" cy="1727927"/>
                </a:xfrm>
                <a:prstGeom prst="roundRect">
                  <a:avLst>
                    <a:gd name="adj" fmla="val 11408"/>
                  </a:avLst>
                </a:prstGeom>
                <a:grpFill/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557" name="组合 314">
                  <a:extLst>
                    <a:ext uri="{FF2B5EF4-FFF2-40B4-BE49-F238E27FC236}">
                      <a16:creationId xmlns:a16="http://schemas.microsoft.com/office/drawing/2014/main" id="{026A4BBE-38A1-DB74-851F-7F8002E9015B}"/>
                    </a:ext>
                  </a:extLst>
                </p:cNvPr>
                <p:cNvGrpSpPr/>
                <p:nvPr/>
              </p:nvGrpSpPr>
              <p:grpSpPr>
                <a:xfrm>
                  <a:off x="1537347" y="4565531"/>
                  <a:ext cx="534804" cy="1418608"/>
                  <a:chOff x="1537347" y="4565531"/>
                  <a:chExt cx="534804" cy="1418608"/>
                </a:xfrm>
                <a:grpFill/>
              </p:grpSpPr>
              <p:sp>
                <p:nvSpPr>
                  <p:cNvPr id="579" name="文本框 93">
                    <a:extLst>
                      <a:ext uri="{FF2B5EF4-FFF2-40B4-BE49-F238E27FC236}">
                        <a16:creationId xmlns:a16="http://schemas.microsoft.com/office/drawing/2014/main" id="{7B2C6630-0354-886F-EB59-4A322227FCC8}"/>
                      </a:ext>
                    </a:extLst>
                  </p:cNvPr>
                  <p:cNvSpPr txBox="1"/>
                  <p:nvPr/>
                </p:nvSpPr>
                <p:spPr>
                  <a:xfrm>
                    <a:off x="1537347" y="5646577"/>
                    <a:ext cx="493618" cy="337562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……</a:t>
                    </a:r>
                    <a:endParaRPr lang="en-GR" altLang="zh-CN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593" name="组合 351">
                    <a:extLst>
                      <a:ext uri="{FF2B5EF4-FFF2-40B4-BE49-F238E27FC236}">
                        <a16:creationId xmlns:a16="http://schemas.microsoft.com/office/drawing/2014/main" id="{1CE5676F-2E22-B711-A501-3798F943B8F5}"/>
                      </a:ext>
                    </a:extLst>
                  </p:cNvPr>
                  <p:cNvGrpSpPr/>
                  <p:nvPr/>
                </p:nvGrpSpPr>
                <p:grpSpPr>
                  <a:xfrm>
                    <a:off x="1779423" y="4565531"/>
                    <a:ext cx="292728" cy="256614"/>
                    <a:chOff x="616043" y="4597398"/>
                    <a:chExt cx="291659" cy="306562"/>
                  </a:xfrm>
                  <a:grpFill/>
                </p:grpSpPr>
                <p:sp>
                  <p:nvSpPr>
                    <p:cNvPr id="594" name="矩形 352">
                      <a:extLst>
                        <a:ext uri="{FF2B5EF4-FFF2-40B4-BE49-F238E27FC236}">
                          <a16:creationId xmlns:a16="http://schemas.microsoft.com/office/drawing/2014/main" id="{9F80236E-4DAB-7EB8-0AD5-E10FDF8D925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95" name="文本框 112">
                      <a:extLst>
                        <a:ext uri="{FF2B5EF4-FFF2-40B4-BE49-F238E27FC236}">
                          <a16:creationId xmlns:a16="http://schemas.microsoft.com/office/drawing/2014/main" id="{96ABB231-D0AC-0513-BD77-82113C79FB3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0656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585" name="组合 343">
                    <a:extLst>
                      <a:ext uri="{FF2B5EF4-FFF2-40B4-BE49-F238E27FC236}">
                        <a16:creationId xmlns:a16="http://schemas.microsoft.com/office/drawing/2014/main" id="{C6C69427-9634-1315-72F7-FBC970289317}"/>
                      </a:ext>
                    </a:extLst>
                  </p:cNvPr>
                  <p:cNvGrpSpPr/>
                  <p:nvPr/>
                </p:nvGrpSpPr>
                <p:grpSpPr>
                  <a:xfrm>
                    <a:off x="1779423" y="5181399"/>
                    <a:ext cx="292728" cy="256614"/>
                    <a:chOff x="616043" y="4597398"/>
                    <a:chExt cx="291659" cy="306562"/>
                  </a:xfrm>
                  <a:grpFill/>
                </p:grpSpPr>
                <p:sp>
                  <p:nvSpPr>
                    <p:cNvPr id="586" name="矩形 344">
                      <a:extLst>
                        <a:ext uri="{FF2B5EF4-FFF2-40B4-BE49-F238E27FC236}">
                          <a16:creationId xmlns:a16="http://schemas.microsoft.com/office/drawing/2014/main" id="{97B3F4E1-D227-0367-4346-F27059AE79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87" name="文本框 102">
                      <a:extLst>
                        <a:ext uri="{FF2B5EF4-FFF2-40B4-BE49-F238E27FC236}">
                          <a16:creationId xmlns:a16="http://schemas.microsoft.com/office/drawing/2014/main" id="{E9B8C9FD-4AAB-B277-BD0D-7C785DB793E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0656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58" name="组合 315">
                  <a:extLst>
                    <a:ext uri="{FF2B5EF4-FFF2-40B4-BE49-F238E27FC236}">
                      <a16:creationId xmlns:a16="http://schemas.microsoft.com/office/drawing/2014/main" id="{EBFE347D-25EA-2A31-FCF5-7EBA1C5AD65E}"/>
                    </a:ext>
                  </a:extLst>
                </p:cNvPr>
                <p:cNvGrpSpPr/>
                <p:nvPr/>
              </p:nvGrpSpPr>
              <p:grpSpPr>
                <a:xfrm>
                  <a:off x="2235334" y="4300367"/>
                  <a:ext cx="720000" cy="1727927"/>
                  <a:chOff x="1424155" y="4295059"/>
                  <a:chExt cx="720000" cy="1727927"/>
                </a:xfrm>
                <a:grpFill/>
              </p:grpSpPr>
              <p:sp>
                <p:nvSpPr>
                  <p:cNvPr id="559" name="Rounded Rectangle 166">
                    <a:extLst>
                      <a:ext uri="{FF2B5EF4-FFF2-40B4-BE49-F238E27FC236}">
                        <a16:creationId xmlns:a16="http://schemas.microsoft.com/office/drawing/2014/main" id="{B6DC1C30-BA0E-6B01-23D0-DE54B8F60F64}"/>
                      </a:ext>
                    </a:extLst>
                  </p:cNvPr>
                  <p:cNvSpPr/>
                  <p:nvPr/>
                </p:nvSpPr>
                <p:spPr>
                  <a:xfrm flipH="1">
                    <a:off x="1424155" y="4295059"/>
                    <a:ext cx="720000" cy="1727927"/>
                  </a:xfrm>
                  <a:prstGeom prst="roundRect">
                    <a:avLst>
                      <a:gd name="adj" fmla="val 11408"/>
                    </a:avLst>
                  </a:prstGeom>
                  <a:grpFill/>
                  <a:ln w="127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t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74000"/>
                      </a:lnSpc>
                    </a:pPr>
                    <a:r>
                      <a:rPr lang="en-US" altLang="zh-CN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TG</a:t>
                    </a:r>
                    <a:r>
                      <a:rPr lang="en-US" altLang="zh-CN" sz="1600" baseline="-250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1</a:t>
                    </a:r>
                    <a:endParaRPr lang="en-GR" altLang="zh-CN" sz="1600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60" name="文本框 70">
                    <a:extLst>
                      <a:ext uri="{FF2B5EF4-FFF2-40B4-BE49-F238E27FC236}">
                        <a16:creationId xmlns:a16="http://schemas.microsoft.com/office/drawing/2014/main" id="{30059BF7-F0C3-1626-B82A-B596862D6DAE}"/>
                      </a:ext>
                    </a:extLst>
                  </p:cNvPr>
                  <p:cNvSpPr txBox="1"/>
                  <p:nvPr/>
                </p:nvSpPr>
                <p:spPr>
                  <a:xfrm>
                    <a:off x="1537347" y="5646577"/>
                    <a:ext cx="493618" cy="337562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……</a:t>
                    </a:r>
                    <a:endParaRPr lang="en-GR" altLang="zh-CN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561" name="组合 318">
                    <a:extLst>
                      <a:ext uri="{FF2B5EF4-FFF2-40B4-BE49-F238E27FC236}">
                        <a16:creationId xmlns:a16="http://schemas.microsoft.com/office/drawing/2014/main" id="{1392B7BF-BA84-62F7-A667-9BE9E26A53C7}"/>
                      </a:ext>
                    </a:extLst>
                  </p:cNvPr>
                  <p:cNvGrpSpPr/>
                  <p:nvPr/>
                </p:nvGrpSpPr>
                <p:grpSpPr>
                  <a:xfrm>
                    <a:off x="1496153" y="4565531"/>
                    <a:ext cx="575999" cy="562730"/>
                    <a:chOff x="1491441" y="4582292"/>
                    <a:chExt cx="575999" cy="562730"/>
                  </a:xfrm>
                  <a:grpFill/>
                </p:grpSpPr>
                <p:sp>
                  <p:nvSpPr>
                    <p:cNvPr id="571" name="矩形 328">
                      <a:extLst>
                        <a:ext uri="{FF2B5EF4-FFF2-40B4-BE49-F238E27FC236}">
                          <a16:creationId xmlns:a16="http://schemas.microsoft.com/office/drawing/2014/main" id="{E8605804-CD07-54E9-A51D-2693D1A10FA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3290" y="4824622"/>
                      <a:ext cx="572400" cy="3204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FPU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  <p:grpSp>
                  <p:nvGrpSpPr>
                    <p:cNvPr id="572" name="组合 329">
                      <a:extLst>
                        <a:ext uri="{FF2B5EF4-FFF2-40B4-BE49-F238E27FC236}">
                          <a16:creationId xmlns:a16="http://schemas.microsoft.com/office/drawing/2014/main" id="{0D183CD9-09B3-5933-F104-F4AD936812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1441" y="4582292"/>
                      <a:ext cx="575999" cy="256614"/>
                      <a:chOff x="1490740" y="4582302"/>
                      <a:chExt cx="573894" cy="306562"/>
                    </a:xfrm>
                    <a:grpFill/>
                  </p:grpSpPr>
                  <p:grpSp>
                    <p:nvGrpSpPr>
                      <p:cNvPr id="573" name="组合 330">
                        <a:extLst>
                          <a:ext uri="{FF2B5EF4-FFF2-40B4-BE49-F238E27FC236}">
                            <a16:creationId xmlns:a16="http://schemas.microsoft.com/office/drawing/2014/main" id="{E5A3DC2A-A249-D9B6-005C-FB43516EDB7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90740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577" name="矩形 334">
                          <a:extLst>
                            <a:ext uri="{FF2B5EF4-FFF2-40B4-BE49-F238E27FC236}">
                              <a16:creationId xmlns:a16="http://schemas.microsoft.com/office/drawing/2014/main" id="{4B780489-F099-C530-FFFE-E25D3C3DB82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578" name="文本框 91">
                          <a:extLst>
                            <a:ext uri="{FF2B5EF4-FFF2-40B4-BE49-F238E27FC236}">
                              <a16:creationId xmlns:a16="http://schemas.microsoft.com/office/drawing/2014/main" id="{D88EEBB4-754C-201B-9B37-2F6CEE9D281E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574" name="组合 331">
                        <a:extLst>
                          <a:ext uri="{FF2B5EF4-FFF2-40B4-BE49-F238E27FC236}">
                            <a16:creationId xmlns:a16="http://schemas.microsoft.com/office/drawing/2014/main" id="{19B453B0-4B5F-D69F-1D99-684A2C382F1B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72975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575" name="矩形 332">
                          <a:extLst>
                            <a:ext uri="{FF2B5EF4-FFF2-40B4-BE49-F238E27FC236}">
                              <a16:creationId xmlns:a16="http://schemas.microsoft.com/office/drawing/2014/main" id="{F30B9AD5-A1F8-A85E-F43A-BC97AD797AB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576" name="文本框 89">
                          <a:extLst>
                            <a:ext uri="{FF2B5EF4-FFF2-40B4-BE49-F238E27FC236}">
                              <a16:creationId xmlns:a16="http://schemas.microsoft.com/office/drawing/2014/main" id="{837256EB-588C-F570-1F1D-1CF29AE43915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562" name="组合 319">
                    <a:extLst>
                      <a:ext uri="{FF2B5EF4-FFF2-40B4-BE49-F238E27FC236}">
                        <a16:creationId xmlns:a16="http://schemas.microsoft.com/office/drawing/2014/main" id="{FF831594-BF00-A274-A0B1-18A87564519B}"/>
                      </a:ext>
                    </a:extLst>
                  </p:cNvPr>
                  <p:cNvGrpSpPr/>
                  <p:nvPr/>
                </p:nvGrpSpPr>
                <p:grpSpPr>
                  <a:xfrm>
                    <a:off x="1496153" y="5181399"/>
                    <a:ext cx="575999" cy="562730"/>
                    <a:chOff x="1491441" y="4582292"/>
                    <a:chExt cx="575999" cy="562730"/>
                  </a:xfrm>
                  <a:grpFill/>
                </p:grpSpPr>
                <p:sp>
                  <p:nvSpPr>
                    <p:cNvPr id="563" name="矩形 320">
                      <a:extLst>
                        <a:ext uri="{FF2B5EF4-FFF2-40B4-BE49-F238E27FC236}">
                          <a16:creationId xmlns:a16="http://schemas.microsoft.com/office/drawing/2014/main" id="{A0DCF8A6-9007-AC05-D3C8-FD2873240F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3290" y="4824622"/>
                      <a:ext cx="572400" cy="3204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FPU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  <p:grpSp>
                  <p:nvGrpSpPr>
                    <p:cNvPr id="564" name="组合 321">
                      <a:extLst>
                        <a:ext uri="{FF2B5EF4-FFF2-40B4-BE49-F238E27FC236}">
                          <a16:creationId xmlns:a16="http://schemas.microsoft.com/office/drawing/2014/main" id="{1B4EB6CD-42A5-C94A-E8FD-48B90DAE905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1441" y="4582292"/>
                      <a:ext cx="575999" cy="256614"/>
                      <a:chOff x="1490740" y="4582302"/>
                      <a:chExt cx="573894" cy="306562"/>
                    </a:xfrm>
                    <a:grpFill/>
                  </p:grpSpPr>
                  <p:grpSp>
                    <p:nvGrpSpPr>
                      <p:cNvPr id="565" name="组合 322">
                        <a:extLst>
                          <a:ext uri="{FF2B5EF4-FFF2-40B4-BE49-F238E27FC236}">
                            <a16:creationId xmlns:a16="http://schemas.microsoft.com/office/drawing/2014/main" id="{09453ABC-9DBD-6543-7825-33DA4AA3C16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90740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569" name="矩形 326">
                          <a:extLst>
                            <a:ext uri="{FF2B5EF4-FFF2-40B4-BE49-F238E27FC236}">
                              <a16:creationId xmlns:a16="http://schemas.microsoft.com/office/drawing/2014/main" id="{99A2E6E8-CCF4-C6F6-36C9-43D5B789980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570" name="文本框 83">
                          <a:extLst>
                            <a:ext uri="{FF2B5EF4-FFF2-40B4-BE49-F238E27FC236}">
                              <a16:creationId xmlns:a16="http://schemas.microsoft.com/office/drawing/2014/main" id="{AFEF045A-C312-DD88-6942-FB3FD8788BF8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566" name="组合 323">
                        <a:extLst>
                          <a:ext uri="{FF2B5EF4-FFF2-40B4-BE49-F238E27FC236}">
                            <a16:creationId xmlns:a16="http://schemas.microsoft.com/office/drawing/2014/main" id="{6CAF7C6F-C391-552D-FBA6-03D536387B3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72975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567" name="矩形 324">
                          <a:extLst>
                            <a:ext uri="{FF2B5EF4-FFF2-40B4-BE49-F238E27FC236}">
                              <a16:creationId xmlns:a16="http://schemas.microsoft.com/office/drawing/2014/main" id="{E521C9F5-5878-9299-F744-1836A75F003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568" name="文本框 81">
                          <a:extLst>
                            <a:ext uri="{FF2B5EF4-FFF2-40B4-BE49-F238E27FC236}">
                              <a16:creationId xmlns:a16="http://schemas.microsoft.com/office/drawing/2014/main" id="{59F6E7F5-2093-4009-3B1C-12C327A7484D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  <p:sp>
            <p:nvSpPr>
              <p:cNvPr id="526" name="Rounded Rectangle 166">
                <a:extLst>
                  <a:ext uri="{FF2B5EF4-FFF2-40B4-BE49-F238E27FC236}">
                    <a16:creationId xmlns:a16="http://schemas.microsoft.com/office/drawing/2014/main" id="{6FB4562A-7BF4-9C20-7593-C81840BBE42D}"/>
                  </a:ext>
                </a:extLst>
              </p:cNvPr>
              <p:cNvSpPr/>
              <p:nvPr/>
            </p:nvSpPr>
            <p:spPr>
              <a:xfrm flipH="1">
                <a:off x="9276945" y="3620967"/>
                <a:ext cx="2340714" cy="2079592"/>
              </a:xfrm>
              <a:prstGeom prst="roundRect">
                <a:avLst>
                  <a:gd name="adj" fmla="val 8229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527" name="Rounded Rectangle 166">
                <a:extLst>
                  <a:ext uri="{FF2B5EF4-FFF2-40B4-BE49-F238E27FC236}">
                    <a16:creationId xmlns:a16="http://schemas.microsoft.com/office/drawing/2014/main" id="{371E6224-6EA2-FA05-4208-2A8FAA1D50E1}"/>
                  </a:ext>
                </a:extLst>
              </p:cNvPr>
              <p:cNvSpPr/>
              <p:nvPr/>
            </p:nvSpPr>
            <p:spPr>
              <a:xfrm flipH="1">
                <a:off x="9343811" y="3689349"/>
                <a:ext cx="2340713" cy="2079592"/>
              </a:xfrm>
              <a:prstGeom prst="roundRect">
                <a:avLst>
                  <a:gd name="adj" fmla="val 6640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528" name="Rounded Rectangle 166">
                <a:extLst>
                  <a:ext uri="{FF2B5EF4-FFF2-40B4-BE49-F238E27FC236}">
                    <a16:creationId xmlns:a16="http://schemas.microsoft.com/office/drawing/2014/main" id="{F9CB9CF6-16E2-A19A-1375-F768D46AE02B}"/>
                  </a:ext>
                </a:extLst>
              </p:cNvPr>
              <p:cNvSpPr/>
              <p:nvPr/>
            </p:nvSpPr>
            <p:spPr>
              <a:xfrm flipH="1">
                <a:off x="9422014" y="3758880"/>
                <a:ext cx="2340713" cy="2079592"/>
              </a:xfrm>
              <a:prstGeom prst="roundRect">
                <a:avLst>
                  <a:gd name="adj" fmla="val 6640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sz="1400" dirty="0" err="1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AttAcc</a:t>
                </a:r>
                <a:r>
                  <a:rPr lang="en-US" sz="14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 PIM</a:t>
                </a:r>
                <a:endPara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529" name="Rounded Rectangle 166">
                <a:extLst>
                  <a:ext uri="{FF2B5EF4-FFF2-40B4-BE49-F238E27FC236}">
                    <a16:creationId xmlns:a16="http://schemas.microsoft.com/office/drawing/2014/main" id="{D1963D39-F024-7CD4-5785-0A5A3D30CBDE}"/>
                  </a:ext>
                </a:extLst>
              </p:cNvPr>
              <p:cNvSpPr/>
              <p:nvPr/>
            </p:nvSpPr>
            <p:spPr>
              <a:xfrm flipH="1">
                <a:off x="11479382" y="4046970"/>
                <a:ext cx="200387" cy="1727927"/>
              </a:xfrm>
              <a:prstGeom prst="roundRect">
                <a:avLst>
                  <a:gd name="adj" fmla="val 11408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530" name="Group 529">
                <a:extLst>
                  <a:ext uri="{FF2B5EF4-FFF2-40B4-BE49-F238E27FC236}">
                    <a16:creationId xmlns:a16="http://schemas.microsoft.com/office/drawing/2014/main" id="{10C413A6-8B43-C342-DF17-19CDEC97B15B}"/>
                  </a:ext>
                </a:extLst>
              </p:cNvPr>
              <p:cNvGrpSpPr/>
              <p:nvPr/>
            </p:nvGrpSpPr>
            <p:grpSpPr>
              <a:xfrm>
                <a:off x="10472790" y="4046970"/>
                <a:ext cx="962471" cy="1727927"/>
                <a:chOff x="6919151" y="4129738"/>
                <a:chExt cx="1243829" cy="1727927"/>
              </a:xfrm>
            </p:grpSpPr>
            <p:sp>
              <p:nvSpPr>
                <p:cNvPr id="544" name="Rounded Rectangle 166">
                  <a:extLst>
                    <a:ext uri="{FF2B5EF4-FFF2-40B4-BE49-F238E27FC236}">
                      <a16:creationId xmlns:a16="http://schemas.microsoft.com/office/drawing/2014/main" id="{11580900-50A2-FCE6-5C2E-701B8DF94D48}"/>
                    </a:ext>
                  </a:extLst>
                </p:cNvPr>
                <p:cNvSpPr/>
                <p:nvPr/>
              </p:nvSpPr>
              <p:spPr>
                <a:xfrm flipH="1">
                  <a:off x="6919151" y="4129738"/>
                  <a:ext cx="1243829" cy="1727927"/>
                </a:xfrm>
                <a:prstGeom prst="roundRect">
                  <a:avLst>
                    <a:gd name="adj" fmla="val 11408"/>
                  </a:avLst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sz="1400" dirty="0" err="1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pCH</a:t>
                  </a:r>
                  <a:r>
                    <a:rPr lang="en-US" altLang="zh-CN" sz="14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 1</a:t>
                  </a:r>
                  <a:endParaRPr lang="en-GR" altLang="zh-CN" sz="1200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545" name="文本框 179">
                  <a:extLst>
                    <a:ext uri="{FF2B5EF4-FFF2-40B4-BE49-F238E27FC236}">
                      <a16:creationId xmlns:a16="http://schemas.microsoft.com/office/drawing/2014/main" id="{C06F20EA-E5D4-8DD7-292C-E70C1F4D9D2D}"/>
                    </a:ext>
                  </a:extLst>
                </p:cNvPr>
                <p:cNvSpPr txBox="1"/>
                <p:nvPr/>
              </p:nvSpPr>
              <p:spPr>
                <a:xfrm>
                  <a:off x="7350947" y="5569392"/>
                  <a:ext cx="38573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2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</a:t>
                  </a:r>
                  <a:endParaRPr lang="en-GR" altLang="zh-CN" sz="14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546" name="组合 273">
                  <a:extLst>
                    <a:ext uri="{FF2B5EF4-FFF2-40B4-BE49-F238E27FC236}">
                      <a16:creationId xmlns:a16="http://schemas.microsoft.com/office/drawing/2014/main" id="{903FE01A-8400-5D80-93CD-6C43DF5B7AB6}"/>
                    </a:ext>
                  </a:extLst>
                </p:cNvPr>
                <p:cNvGrpSpPr/>
                <p:nvPr/>
              </p:nvGrpSpPr>
              <p:grpSpPr>
                <a:xfrm>
                  <a:off x="6985528" y="4468049"/>
                  <a:ext cx="1116566" cy="583027"/>
                  <a:chOff x="1400825" y="4561995"/>
                  <a:chExt cx="575999" cy="583027"/>
                </a:xfrm>
              </p:grpSpPr>
              <p:sp>
                <p:nvSpPr>
                  <p:cNvPr id="552" name="矩形 283">
                    <a:extLst>
                      <a:ext uri="{FF2B5EF4-FFF2-40B4-BE49-F238E27FC236}">
                        <a16:creationId xmlns:a16="http://schemas.microsoft.com/office/drawing/2014/main" id="{DE50C4A2-B880-F2E0-8DB8-E20050B735F1}"/>
                      </a:ext>
                    </a:extLst>
                  </p:cNvPr>
                  <p:cNvSpPr/>
                  <p:nvPr/>
                </p:nvSpPr>
                <p:spPr>
                  <a:xfrm>
                    <a:off x="1402676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GEMV Unit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553" name="组合 285">
                    <a:extLst>
                      <a:ext uri="{FF2B5EF4-FFF2-40B4-BE49-F238E27FC236}">
                        <a16:creationId xmlns:a16="http://schemas.microsoft.com/office/drawing/2014/main" id="{34763A45-1524-A2F2-B459-7EF7C8A0F9A4}"/>
                      </a:ext>
                    </a:extLst>
                  </p:cNvPr>
                  <p:cNvGrpSpPr/>
                  <p:nvPr/>
                </p:nvGrpSpPr>
                <p:grpSpPr>
                  <a:xfrm>
                    <a:off x="1400825" y="4561995"/>
                    <a:ext cx="575999" cy="261457"/>
                    <a:chOff x="525754" y="4573124"/>
                    <a:chExt cx="573894" cy="312346"/>
                  </a:xfrm>
                </p:grpSpPr>
                <p:sp>
                  <p:nvSpPr>
                    <p:cNvPr id="554" name="矩形 289">
                      <a:extLst>
                        <a:ext uri="{FF2B5EF4-FFF2-40B4-BE49-F238E27FC236}">
                          <a16:creationId xmlns:a16="http://schemas.microsoft.com/office/drawing/2014/main" id="{5C93ABA7-CF46-92FF-99A5-5C452240E3C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572" y="4597471"/>
                      <a:ext cx="570322" cy="287999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55" name="文本框 279">
                      <a:extLst>
                        <a:ext uri="{FF2B5EF4-FFF2-40B4-BE49-F238E27FC236}">
                          <a16:creationId xmlns:a16="http://schemas.microsoft.com/office/drawing/2014/main" id="{04FA0F46-22DE-C6DA-C0BC-A3B6FC6B869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5754" y="4573124"/>
                      <a:ext cx="573894" cy="28907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47" name="组合 425">
                  <a:extLst>
                    <a:ext uri="{FF2B5EF4-FFF2-40B4-BE49-F238E27FC236}">
                      <a16:creationId xmlns:a16="http://schemas.microsoft.com/office/drawing/2014/main" id="{5D677E94-BD24-778A-4812-EDCABA9E4ED6}"/>
                    </a:ext>
                  </a:extLst>
                </p:cNvPr>
                <p:cNvGrpSpPr/>
                <p:nvPr/>
              </p:nvGrpSpPr>
              <p:grpSpPr>
                <a:xfrm>
                  <a:off x="6981027" y="5072794"/>
                  <a:ext cx="1116565" cy="583027"/>
                  <a:chOff x="1400825" y="4561995"/>
                  <a:chExt cx="575999" cy="583027"/>
                </a:xfrm>
              </p:grpSpPr>
              <p:sp>
                <p:nvSpPr>
                  <p:cNvPr id="548" name="矩形 426">
                    <a:extLst>
                      <a:ext uri="{FF2B5EF4-FFF2-40B4-BE49-F238E27FC236}">
                        <a16:creationId xmlns:a16="http://schemas.microsoft.com/office/drawing/2014/main" id="{BFA2052C-709E-A8AA-8B9C-746AF3B0A437}"/>
                      </a:ext>
                    </a:extLst>
                  </p:cNvPr>
                  <p:cNvSpPr/>
                  <p:nvPr/>
                </p:nvSpPr>
                <p:spPr>
                  <a:xfrm>
                    <a:off x="1402670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GEMV Unit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549" name="组合 427">
                    <a:extLst>
                      <a:ext uri="{FF2B5EF4-FFF2-40B4-BE49-F238E27FC236}">
                        <a16:creationId xmlns:a16="http://schemas.microsoft.com/office/drawing/2014/main" id="{EB0C8C74-C8DE-26D7-0EF9-659F8094B090}"/>
                      </a:ext>
                    </a:extLst>
                  </p:cNvPr>
                  <p:cNvGrpSpPr/>
                  <p:nvPr/>
                </p:nvGrpSpPr>
                <p:grpSpPr>
                  <a:xfrm>
                    <a:off x="1400825" y="4561995"/>
                    <a:ext cx="575999" cy="261457"/>
                    <a:chOff x="525754" y="4573124"/>
                    <a:chExt cx="573894" cy="312346"/>
                  </a:xfrm>
                </p:grpSpPr>
                <p:sp>
                  <p:nvSpPr>
                    <p:cNvPr id="550" name="矩形 428">
                      <a:extLst>
                        <a:ext uri="{FF2B5EF4-FFF2-40B4-BE49-F238E27FC236}">
                          <a16:creationId xmlns:a16="http://schemas.microsoft.com/office/drawing/2014/main" id="{2DC50FB6-FE08-EC74-C1F4-31999B0DFD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574" y="4597471"/>
                      <a:ext cx="570322" cy="287999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51" name="文本框 279">
                      <a:extLst>
                        <a:ext uri="{FF2B5EF4-FFF2-40B4-BE49-F238E27FC236}">
                          <a16:creationId xmlns:a16="http://schemas.microsoft.com/office/drawing/2014/main" id="{0ED4935F-7B58-D764-4D9E-F310B27FBF4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5754" y="4573124"/>
                      <a:ext cx="573894" cy="28907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531" name="Group 530">
                <a:extLst>
                  <a:ext uri="{FF2B5EF4-FFF2-40B4-BE49-F238E27FC236}">
                    <a16:creationId xmlns:a16="http://schemas.microsoft.com/office/drawing/2014/main" id="{8B5C1017-F693-26F0-4CFE-A81D8EE8E74F}"/>
                  </a:ext>
                </a:extLst>
              </p:cNvPr>
              <p:cNvGrpSpPr/>
              <p:nvPr/>
            </p:nvGrpSpPr>
            <p:grpSpPr>
              <a:xfrm>
                <a:off x="9466199" y="4046970"/>
                <a:ext cx="962474" cy="1727927"/>
                <a:chOff x="5478510" y="4129738"/>
                <a:chExt cx="1243830" cy="1727927"/>
              </a:xfrm>
            </p:grpSpPr>
            <p:sp>
              <p:nvSpPr>
                <p:cNvPr id="532" name="Rounded Rectangle 166">
                  <a:extLst>
                    <a:ext uri="{FF2B5EF4-FFF2-40B4-BE49-F238E27FC236}">
                      <a16:creationId xmlns:a16="http://schemas.microsoft.com/office/drawing/2014/main" id="{5BDB2EC6-DD7C-0991-C560-44613579BFB7}"/>
                    </a:ext>
                  </a:extLst>
                </p:cNvPr>
                <p:cNvSpPr/>
                <p:nvPr/>
              </p:nvSpPr>
              <p:spPr>
                <a:xfrm flipH="1">
                  <a:off x="5478510" y="4129738"/>
                  <a:ext cx="1243830" cy="1727927"/>
                </a:xfrm>
                <a:prstGeom prst="roundRect">
                  <a:avLst>
                    <a:gd name="adj" fmla="val 11408"/>
                  </a:avLst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sz="1400" dirty="0" err="1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pCH</a:t>
                  </a:r>
                  <a:r>
                    <a:rPr lang="en-US" altLang="zh-CN" sz="14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 0</a:t>
                  </a:r>
                  <a:endParaRPr lang="en-GR" altLang="zh-CN" sz="1200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533" name="文本框 179">
                  <a:extLst>
                    <a:ext uri="{FF2B5EF4-FFF2-40B4-BE49-F238E27FC236}">
                      <a16:creationId xmlns:a16="http://schemas.microsoft.com/office/drawing/2014/main" id="{26308ABB-27D9-C919-2C82-F1DF79B7C1D8}"/>
                    </a:ext>
                  </a:extLst>
                </p:cNvPr>
                <p:cNvSpPr txBox="1"/>
                <p:nvPr/>
              </p:nvSpPr>
              <p:spPr>
                <a:xfrm>
                  <a:off x="5921311" y="5569392"/>
                  <a:ext cx="38573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2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</a:t>
                  </a:r>
                  <a:endParaRPr lang="en-GR" altLang="zh-CN" sz="14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534" name="组合 434">
                  <a:extLst>
                    <a:ext uri="{FF2B5EF4-FFF2-40B4-BE49-F238E27FC236}">
                      <a16:creationId xmlns:a16="http://schemas.microsoft.com/office/drawing/2014/main" id="{9C8C5BAB-1101-32D1-82D6-B83A9DA01656}"/>
                    </a:ext>
                  </a:extLst>
                </p:cNvPr>
                <p:cNvGrpSpPr/>
                <p:nvPr/>
              </p:nvGrpSpPr>
              <p:grpSpPr>
                <a:xfrm>
                  <a:off x="5544877" y="4468056"/>
                  <a:ext cx="1116567" cy="583020"/>
                  <a:chOff x="1453678" y="4562002"/>
                  <a:chExt cx="575999" cy="583020"/>
                </a:xfrm>
              </p:grpSpPr>
              <p:sp>
                <p:nvSpPr>
                  <p:cNvPr id="540" name="矩形 440">
                    <a:extLst>
                      <a:ext uri="{FF2B5EF4-FFF2-40B4-BE49-F238E27FC236}">
                        <a16:creationId xmlns:a16="http://schemas.microsoft.com/office/drawing/2014/main" id="{BE7003E2-7B08-C589-FC55-BCE7437D4587}"/>
                      </a:ext>
                    </a:extLst>
                  </p:cNvPr>
                  <p:cNvSpPr/>
                  <p:nvPr/>
                </p:nvSpPr>
                <p:spPr>
                  <a:xfrm>
                    <a:off x="1455527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GEMV Unit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541" name="组合 441">
                    <a:extLst>
                      <a:ext uri="{FF2B5EF4-FFF2-40B4-BE49-F238E27FC236}">
                        <a16:creationId xmlns:a16="http://schemas.microsoft.com/office/drawing/2014/main" id="{8556038E-F021-10C0-96D8-548E57F62744}"/>
                      </a:ext>
                    </a:extLst>
                  </p:cNvPr>
                  <p:cNvGrpSpPr/>
                  <p:nvPr/>
                </p:nvGrpSpPr>
                <p:grpSpPr>
                  <a:xfrm>
                    <a:off x="1453678" y="4562002"/>
                    <a:ext cx="575999" cy="261488"/>
                    <a:chOff x="578417" y="4573087"/>
                    <a:chExt cx="573894" cy="312380"/>
                  </a:xfrm>
                </p:grpSpPr>
                <p:sp>
                  <p:nvSpPr>
                    <p:cNvPr id="542" name="矩形 442">
                      <a:extLst>
                        <a:ext uri="{FF2B5EF4-FFF2-40B4-BE49-F238E27FC236}">
                          <a16:creationId xmlns:a16="http://schemas.microsoft.com/office/drawing/2014/main" id="{81CE5C4D-F7D8-1EF8-3AF6-0A33DB08E4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0247" y="4597468"/>
                      <a:ext cx="570322" cy="287999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43" name="文本框 279">
                      <a:extLst>
                        <a:ext uri="{FF2B5EF4-FFF2-40B4-BE49-F238E27FC236}">
                          <a16:creationId xmlns:a16="http://schemas.microsoft.com/office/drawing/2014/main" id="{CB1300CE-EBF7-8427-6C89-32CAB6885D52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8417" y="4573087"/>
                      <a:ext cx="573894" cy="27988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 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535" name="组合 435">
                  <a:extLst>
                    <a:ext uri="{FF2B5EF4-FFF2-40B4-BE49-F238E27FC236}">
                      <a16:creationId xmlns:a16="http://schemas.microsoft.com/office/drawing/2014/main" id="{6726033D-630F-F115-0F4F-0EE77792D715}"/>
                    </a:ext>
                  </a:extLst>
                </p:cNvPr>
                <p:cNvGrpSpPr/>
                <p:nvPr/>
              </p:nvGrpSpPr>
              <p:grpSpPr>
                <a:xfrm>
                  <a:off x="5540378" y="5072783"/>
                  <a:ext cx="1116567" cy="583038"/>
                  <a:chOff x="1453677" y="4561984"/>
                  <a:chExt cx="575999" cy="583038"/>
                </a:xfrm>
              </p:grpSpPr>
              <p:sp>
                <p:nvSpPr>
                  <p:cNvPr id="536" name="矩形 436">
                    <a:extLst>
                      <a:ext uri="{FF2B5EF4-FFF2-40B4-BE49-F238E27FC236}">
                        <a16:creationId xmlns:a16="http://schemas.microsoft.com/office/drawing/2014/main" id="{463AE53F-F1E2-644A-A80D-2A4D90802945}"/>
                      </a:ext>
                    </a:extLst>
                  </p:cNvPr>
                  <p:cNvSpPr/>
                  <p:nvPr/>
                </p:nvSpPr>
                <p:spPr>
                  <a:xfrm>
                    <a:off x="1455529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GEMV Unit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537" name="组合 437">
                    <a:extLst>
                      <a:ext uri="{FF2B5EF4-FFF2-40B4-BE49-F238E27FC236}">
                        <a16:creationId xmlns:a16="http://schemas.microsoft.com/office/drawing/2014/main" id="{7F19B51E-C403-780E-5F6C-5AF1E88AA998}"/>
                      </a:ext>
                    </a:extLst>
                  </p:cNvPr>
                  <p:cNvGrpSpPr/>
                  <p:nvPr/>
                </p:nvGrpSpPr>
                <p:grpSpPr>
                  <a:xfrm>
                    <a:off x="1453677" y="4561984"/>
                    <a:ext cx="575999" cy="261483"/>
                    <a:chOff x="578416" y="4573094"/>
                    <a:chExt cx="573894" cy="312376"/>
                  </a:xfrm>
                </p:grpSpPr>
                <p:sp>
                  <p:nvSpPr>
                    <p:cNvPr id="538" name="矩形 438">
                      <a:extLst>
                        <a:ext uri="{FF2B5EF4-FFF2-40B4-BE49-F238E27FC236}">
                          <a16:creationId xmlns:a16="http://schemas.microsoft.com/office/drawing/2014/main" id="{DF34C737-60AB-8AE9-4E83-D99B02127F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0248" y="4597470"/>
                      <a:ext cx="570322" cy="288000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539" name="文本框 279">
                      <a:extLst>
                        <a:ext uri="{FF2B5EF4-FFF2-40B4-BE49-F238E27FC236}">
                          <a16:creationId xmlns:a16="http://schemas.microsoft.com/office/drawing/2014/main" id="{73F40F1C-A541-48D3-8EC9-A896CD2F099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8416" y="4573094"/>
                      <a:ext cx="573894" cy="2890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673" name="文本框 832">
              <a:extLst>
                <a:ext uri="{FF2B5EF4-FFF2-40B4-BE49-F238E27FC236}">
                  <a16:creationId xmlns:a16="http://schemas.microsoft.com/office/drawing/2014/main" id="{C0778A00-4114-19A2-FE1B-D1D8B8C3ADFD}"/>
                </a:ext>
              </a:extLst>
            </p:cNvPr>
            <p:cNvSpPr txBox="1"/>
            <p:nvPr/>
          </p:nvSpPr>
          <p:spPr>
            <a:xfrm>
              <a:off x="5255182" y="5821940"/>
              <a:ext cx="12923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 err="1">
                  <a:solidFill>
                    <a:schemeClr val="tx1"/>
                  </a:solidFill>
                  <a:latin typeface="Trebuchet MS" panose="020B0703020202090204" pitchFamily="34" charset="0"/>
                </a:rPr>
                <a:t>AttAcc</a:t>
              </a:r>
              <a:r>
                <a:rPr lang="en-US" altLang="zh-CN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 PIM</a:t>
              </a:r>
              <a:endParaRPr lang="zh-CN" altLang="en-US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17F3BFE8-B7B0-D18F-3CD6-64D6D159B6D0}"/>
              </a:ext>
            </a:extLst>
          </p:cNvPr>
          <p:cNvGrpSpPr/>
          <p:nvPr/>
        </p:nvGrpSpPr>
        <p:grpSpPr>
          <a:xfrm>
            <a:off x="2220303" y="3609950"/>
            <a:ext cx="2421972" cy="2581322"/>
            <a:chOff x="2220303" y="3609950"/>
            <a:chExt cx="2421972" cy="2581322"/>
          </a:xfrm>
        </p:grpSpPr>
        <p:grpSp>
          <p:nvGrpSpPr>
            <p:cNvPr id="451" name="组合 312">
              <a:extLst>
                <a:ext uri="{FF2B5EF4-FFF2-40B4-BE49-F238E27FC236}">
                  <a16:creationId xmlns:a16="http://schemas.microsoft.com/office/drawing/2014/main" id="{8D482330-1C07-6E91-417C-25499EE8C12B}"/>
                </a:ext>
              </a:extLst>
            </p:cNvPr>
            <p:cNvGrpSpPr/>
            <p:nvPr/>
          </p:nvGrpSpPr>
          <p:grpSpPr>
            <a:xfrm>
              <a:off x="2220303" y="3839286"/>
              <a:ext cx="2126804" cy="1740080"/>
              <a:chOff x="1537347" y="4293313"/>
              <a:chExt cx="2221097" cy="1734981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482" name="Rounded Rectangle 166">
                <a:extLst>
                  <a:ext uri="{FF2B5EF4-FFF2-40B4-BE49-F238E27FC236}">
                    <a16:creationId xmlns:a16="http://schemas.microsoft.com/office/drawing/2014/main" id="{E63C1403-C573-3914-AFED-2C580CF51903}"/>
                  </a:ext>
                </a:extLst>
              </p:cNvPr>
              <p:cNvSpPr/>
              <p:nvPr/>
            </p:nvSpPr>
            <p:spPr>
              <a:xfrm flipH="1">
                <a:off x="3038444" y="4293313"/>
                <a:ext cx="720000" cy="1727927"/>
              </a:xfrm>
              <a:prstGeom prst="roundRect">
                <a:avLst>
                  <a:gd name="adj" fmla="val 11408"/>
                </a:avLst>
              </a:prstGeom>
              <a:grpFill/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……</a:t>
                </a: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483" name="组合 314">
                <a:extLst>
                  <a:ext uri="{FF2B5EF4-FFF2-40B4-BE49-F238E27FC236}">
                    <a16:creationId xmlns:a16="http://schemas.microsoft.com/office/drawing/2014/main" id="{3F57F6B9-B56B-C3A0-A3EA-F7449191F2E1}"/>
                  </a:ext>
                </a:extLst>
              </p:cNvPr>
              <p:cNvGrpSpPr/>
              <p:nvPr/>
            </p:nvGrpSpPr>
            <p:grpSpPr>
              <a:xfrm>
                <a:off x="1537347" y="4565531"/>
                <a:ext cx="534804" cy="1418608"/>
                <a:chOff x="1537347" y="4565531"/>
                <a:chExt cx="534804" cy="1418608"/>
              </a:xfrm>
              <a:grpFill/>
            </p:grpSpPr>
            <p:sp>
              <p:nvSpPr>
                <p:cNvPr id="505" name="文本框 93">
                  <a:extLst>
                    <a:ext uri="{FF2B5EF4-FFF2-40B4-BE49-F238E27FC236}">
                      <a16:creationId xmlns:a16="http://schemas.microsoft.com/office/drawing/2014/main" id="{11D6310B-7015-3842-2EE1-5478F25799A7}"/>
                    </a:ext>
                  </a:extLst>
                </p:cNvPr>
                <p:cNvSpPr txBox="1"/>
                <p:nvPr/>
              </p:nvSpPr>
              <p:spPr>
                <a:xfrm>
                  <a:off x="1537347" y="5646577"/>
                  <a:ext cx="493618" cy="33756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altLang="zh-CN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519" name="组合 351">
                  <a:extLst>
                    <a:ext uri="{FF2B5EF4-FFF2-40B4-BE49-F238E27FC236}">
                      <a16:creationId xmlns:a16="http://schemas.microsoft.com/office/drawing/2014/main" id="{C97E1C58-5593-D359-7B88-79B7E3372923}"/>
                    </a:ext>
                  </a:extLst>
                </p:cNvPr>
                <p:cNvGrpSpPr/>
                <p:nvPr/>
              </p:nvGrpSpPr>
              <p:grpSpPr>
                <a:xfrm>
                  <a:off x="1779423" y="4565531"/>
                  <a:ext cx="292728" cy="256614"/>
                  <a:chOff x="616043" y="4597398"/>
                  <a:chExt cx="291659" cy="306562"/>
                </a:xfrm>
                <a:grpFill/>
              </p:grpSpPr>
              <p:sp>
                <p:nvSpPr>
                  <p:cNvPr id="520" name="矩形 352">
                    <a:extLst>
                      <a:ext uri="{FF2B5EF4-FFF2-40B4-BE49-F238E27FC236}">
                        <a16:creationId xmlns:a16="http://schemas.microsoft.com/office/drawing/2014/main" id="{DB960684-80D5-1AF3-B943-D9FDFFFAACE2}"/>
                      </a:ext>
                    </a:extLst>
                  </p:cNvPr>
                  <p:cNvSpPr/>
                  <p:nvPr/>
                </p:nvSpPr>
                <p:spPr>
                  <a:xfrm>
                    <a:off x="617872" y="4597471"/>
                    <a:ext cx="288000" cy="288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21" name="文本框 112">
                    <a:extLst>
                      <a:ext uri="{FF2B5EF4-FFF2-40B4-BE49-F238E27FC236}">
                        <a16:creationId xmlns:a16="http://schemas.microsoft.com/office/drawing/2014/main" id="{3008657C-0605-028E-1C68-DEF2B4C37F98}"/>
                      </a:ext>
                    </a:extLst>
                  </p:cNvPr>
                  <p:cNvSpPr txBox="1"/>
                  <p:nvPr/>
                </p:nvSpPr>
                <p:spPr>
                  <a:xfrm>
                    <a:off x="616043" y="4597398"/>
                    <a:ext cx="291659" cy="306562"/>
                  </a:xfrm>
                  <a:prstGeom prst="rect">
                    <a:avLst/>
                  </a:prstGeom>
                  <a:grp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200" dirty="0">
                        <a:latin typeface="Trebuchet MS" panose="020B0703020202090204" pitchFamily="34" charset="0"/>
                      </a:rPr>
                      <a:t>BK</a:t>
                    </a:r>
                    <a:endParaRPr lang="zh-CN" altLang="en-US" sz="12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511" name="组合 343">
                  <a:extLst>
                    <a:ext uri="{FF2B5EF4-FFF2-40B4-BE49-F238E27FC236}">
                      <a16:creationId xmlns:a16="http://schemas.microsoft.com/office/drawing/2014/main" id="{50FE8447-1B21-F75B-B014-526A3634333C}"/>
                    </a:ext>
                  </a:extLst>
                </p:cNvPr>
                <p:cNvGrpSpPr/>
                <p:nvPr/>
              </p:nvGrpSpPr>
              <p:grpSpPr>
                <a:xfrm>
                  <a:off x="1779423" y="5181399"/>
                  <a:ext cx="292728" cy="256614"/>
                  <a:chOff x="616043" y="4597398"/>
                  <a:chExt cx="291659" cy="306562"/>
                </a:xfrm>
                <a:grpFill/>
              </p:grpSpPr>
              <p:sp>
                <p:nvSpPr>
                  <p:cNvPr id="512" name="矩形 344">
                    <a:extLst>
                      <a:ext uri="{FF2B5EF4-FFF2-40B4-BE49-F238E27FC236}">
                        <a16:creationId xmlns:a16="http://schemas.microsoft.com/office/drawing/2014/main" id="{E77AAFC6-7386-08A8-8289-D30C6002D818}"/>
                      </a:ext>
                    </a:extLst>
                  </p:cNvPr>
                  <p:cNvSpPr/>
                  <p:nvPr/>
                </p:nvSpPr>
                <p:spPr>
                  <a:xfrm>
                    <a:off x="617872" y="4597471"/>
                    <a:ext cx="288000" cy="288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513" name="文本框 102">
                    <a:extLst>
                      <a:ext uri="{FF2B5EF4-FFF2-40B4-BE49-F238E27FC236}">
                        <a16:creationId xmlns:a16="http://schemas.microsoft.com/office/drawing/2014/main" id="{4227939A-E6B4-FCB1-6CF8-2800D75FA0D7}"/>
                      </a:ext>
                    </a:extLst>
                  </p:cNvPr>
                  <p:cNvSpPr txBox="1"/>
                  <p:nvPr/>
                </p:nvSpPr>
                <p:spPr>
                  <a:xfrm>
                    <a:off x="616043" y="4597398"/>
                    <a:ext cx="291659" cy="306562"/>
                  </a:xfrm>
                  <a:prstGeom prst="rect">
                    <a:avLst/>
                  </a:prstGeom>
                  <a:grp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200" dirty="0">
                        <a:latin typeface="Trebuchet MS" panose="020B0703020202090204" pitchFamily="34" charset="0"/>
                      </a:rPr>
                      <a:t>BK</a:t>
                    </a:r>
                    <a:endParaRPr lang="zh-CN" altLang="en-US" sz="120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484" name="组合 315">
                <a:extLst>
                  <a:ext uri="{FF2B5EF4-FFF2-40B4-BE49-F238E27FC236}">
                    <a16:creationId xmlns:a16="http://schemas.microsoft.com/office/drawing/2014/main" id="{D76272CF-4741-375E-CB09-C48A5FE02ECA}"/>
                  </a:ext>
                </a:extLst>
              </p:cNvPr>
              <p:cNvGrpSpPr/>
              <p:nvPr/>
            </p:nvGrpSpPr>
            <p:grpSpPr>
              <a:xfrm>
                <a:off x="2235334" y="4300367"/>
                <a:ext cx="720000" cy="1727927"/>
                <a:chOff x="1424155" y="4295059"/>
                <a:chExt cx="720000" cy="1727927"/>
              </a:xfrm>
              <a:grpFill/>
            </p:grpSpPr>
            <p:sp>
              <p:nvSpPr>
                <p:cNvPr id="485" name="Rounded Rectangle 166">
                  <a:extLst>
                    <a:ext uri="{FF2B5EF4-FFF2-40B4-BE49-F238E27FC236}">
                      <a16:creationId xmlns:a16="http://schemas.microsoft.com/office/drawing/2014/main" id="{82CDD614-9C04-6913-3782-2CE698224586}"/>
                    </a:ext>
                  </a:extLst>
                </p:cNvPr>
                <p:cNvSpPr/>
                <p:nvPr/>
              </p:nvSpPr>
              <p:spPr>
                <a:xfrm flipH="1">
                  <a:off x="1424155" y="4295059"/>
                  <a:ext cx="720000" cy="1727927"/>
                </a:xfrm>
                <a:prstGeom prst="roundRect">
                  <a:avLst>
                    <a:gd name="adj" fmla="val 11408"/>
                  </a:avLst>
                </a:prstGeom>
                <a:grpFill/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TG</a:t>
                  </a:r>
                  <a:r>
                    <a:rPr lang="en-US" altLang="zh-CN" sz="1600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1</a:t>
                  </a:r>
                  <a:endParaRPr lang="en-GR" altLang="zh-CN" sz="1600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86" name="文本框 70">
                  <a:extLst>
                    <a:ext uri="{FF2B5EF4-FFF2-40B4-BE49-F238E27FC236}">
                      <a16:creationId xmlns:a16="http://schemas.microsoft.com/office/drawing/2014/main" id="{611BA376-2FDF-6D1A-00AA-42125D0B3D60}"/>
                    </a:ext>
                  </a:extLst>
                </p:cNvPr>
                <p:cNvSpPr txBox="1"/>
                <p:nvPr/>
              </p:nvSpPr>
              <p:spPr>
                <a:xfrm>
                  <a:off x="1537347" y="5646577"/>
                  <a:ext cx="493618" cy="33756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altLang="zh-CN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487" name="组合 318">
                  <a:extLst>
                    <a:ext uri="{FF2B5EF4-FFF2-40B4-BE49-F238E27FC236}">
                      <a16:creationId xmlns:a16="http://schemas.microsoft.com/office/drawing/2014/main" id="{BC1ADAFF-5DB1-FD03-584A-F847A4F0B6D2}"/>
                    </a:ext>
                  </a:extLst>
                </p:cNvPr>
                <p:cNvGrpSpPr/>
                <p:nvPr/>
              </p:nvGrpSpPr>
              <p:grpSpPr>
                <a:xfrm>
                  <a:off x="1496153" y="4565531"/>
                  <a:ext cx="575999" cy="562730"/>
                  <a:chOff x="1491441" y="4582292"/>
                  <a:chExt cx="575999" cy="562730"/>
                </a:xfrm>
                <a:grpFill/>
              </p:grpSpPr>
              <p:sp>
                <p:nvSpPr>
                  <p:cNvPr id="497" name="矩形 328">
                    <a:extLst>
                      <a:ext uri="{FF2B5EF4-FFF2-40B4-BE49-F238E27FC236}">
                        <a16:creationId xmlns:a16="http://schemas.microsoft.com/office/drawing/2014/main" id="{A88AF387-6624-6EAE-DFF7-AEC3D062D046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4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4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498" name="组合 329">
                    <a:extLst>
                      <a:ext uri="{FF2B5EF4-FFF2-40B4-BE49-F238E27FC236}">
                        <a16:creationId xmlns:a16="http://schemas.microsoft.com/office/drawing/2014/main" id="{E6E74067-FAB7-EE2A-68BF-01B777647920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2"/>
                    <a:ext cx="575999" cy="256614"/>
                    <a:chOff x="1490740" y="4582302"/>
                    <a:chExt cx="573894" cy="306562"/>
                  </a:xfrm>
                  <a:grpFill/>
                </p:grpSpPr>
                <p:grpSp>
                  <p:nvGrpSpPr>
                    <p:cNvPr id="499" name="组合 330">
                      <a:extLst>
                        <a:ext uri="{FF2B5EF4-FFF2-40B4-BE49-F238E27FC236}">
                          <a16:creationId xmlns:a16="http://schemas.microsoft.com/office/drawing/2014/main" id="{BF020363-C2BE-1C76-9C01-F21CDB86045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06562"/>
                      <a:chOff x="616043" y="4597398"/>
                      <a:chExt cx="291659" cy="306562"/>
                    </a:xfrm>
                    <a:grpFill/>
                  </p:grpSpPr>
                  <p:sp>
                    <p:nvSpPr>
                      <p:cNvPr id="503" name="矩形 334">
                        <a:extLst>
                          <a:ext uri="{FF2B5EF4-FFF2-40B4-BE49-F238E27FC236}">
                            <a16:creationId xmlns:a16="http://schemas.microsoft.com/office/drawing/2014/main" id="{E76014CB-4485-B6B6-92B9-8581E268F45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04" name="文本框 91">
                        <a:extLst>
                          <a:ext uri="{FF2B5EF4-FFF2-40B4-BE49-F238E27FC236}">
                            <a16:creationId xmlns:a16="http://schemas.microsoft.com/office/drawing/2014/main" id="{7BF76E8F-86E0-6062-A438-7ED5B46F6D3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0656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2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500" name="组合 331">
                      <a:extLst>
                        <a:ext uri="{FF2B5EF4-FFF2-40B4-BE49-F238E27FC236}">
                          <a16:creationId xmlns:a16="http://schemas.microsoft.com/office/drawing/2014/main" id="{26FFB459-D528-FDA5-4E4A-736657899EC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06562"/>
                      <a:chOff x="616043" y="4597398"/>
                      <a:chExt cx="291659" cy="306562"/>
                    </a:xfrm>
                    <a:grpFill/>
                  </p:grpSpPr>
                  <p:sp>
                    <p:nvSpPr>
                      <p:cNvPr id="501" name="矩形 332">
                        <a:extLst>
                          <a:ext uri="{FF2B5EF4-FFF2-40B4-BE49-F238E27FC236}">
                            <a16:creationId xmlns:a16="http://schemas.microsoft.com/office/drawing/2014/main" id="{758F20EB-CE88-B686-C21D-B3A172696CF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502" name="文本框 89">
                        <a:extLst>
                          <a:ext uri="{FF2B5EF4-FFF2-40B4-BE49-F238E27FC236}">
                            <a16:creationId xmlns:a16="http://schemas.microsoft.com/office/drawing/2014/main" id="{27C774B3-6FA2-0555-D9B8-026BEBA814D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0656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2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488" name="组合 319">
                  <a:extLst>
                    <a:ext uri="{FF2B5EF4-FFF2-40B4-BE49-F238E27FC236}">
                      <a16:creationId xmlns:a16="http://schemas.microsoft.com/office/drawing/2014/main" id="{2F2F0354-F81D-D82F-2D4E-81D33E5198B3}"/>
                    </a:ext>
                  </a:extLst>
                </p:cNvPr>
                <p:cNvGrpSpPr/>
                <p:nvPr/>
              </p:nvGrpSpPr>
              <p:grpSpPr>
                <a:xfrm>
                  <a:off x="1496153" y="5181399"/>
                  <a:ext cx="575999" cy="562730"/>
                  <a:chOff x="1491441" y="4582292"/>
                  <a:chExt cx="575999" cy="562730"/>
                </a:xfrm>
                <a:grpFill/>
              </p:grpSpPr>
              <p:sp>
                <p:nvSpPr>
                  <p:cNvPr id="489" name="矩形 320">
                    <a:extLst>
                      <a:ext uri="{FF2B5EF4-FFF2-40B4-BE49-F238E27FC236}">
                        <a16:creationId xmlns:a16="http://schemas.microsoft.com/office/drawing/2014/main" id="{3EB00E5D-9B8E-52D2-87EE-DF3230C93FDF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4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4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490" name="组合 321">
                    <a:extLst>
                      <a:ext uri="{FF2B5EF4-FFF2-40B4-BE49-F238E27FC236}">
                        <a16:creationId xmlns:a16="http://schemas.microsoft.com/office/drawing/2014/main" id="{2418752F-3993-5D35-625D-D39F9CC8EB38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2"/>
                    <a:ext cx="575999" cy="256614"/>
                    <a:chOff x="1490740" y="4582302"/>
                    <a:chExt cx="573894" cy="306562"/>
                  </a:xfrm>
                  <a:grpFill/>
                </p:grpSpPr>
                <p:grpSp>
                  <p:nvGrpSpPr>
                    <p:cNvPr id="491" name="组合 322">
                      <a:extLst>
                        <a:ext uri="{FF2B5EF4-FFF2-40B4-BE49-F238E27FC236}">
                          <a16:creationId xmlns:a16="http://schemas.microsoft.com/office/drawing/2014/main" id="{A8AA49FE-5A8C-2AF4-2F6D-B51BD156DC0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06562"/>
                      <a:chOff x="616043" y="4597398"/>
                      <a:chExt cx="291659" cy="306562"/>
                    </a:xfrm>
                    <a:grpFill/>
                  </p:grpSpPr>
                  <p:sp>
                    <p:nvSpPr>
                      <p:cNvPr id="495" name="矩形 326">
                        <a:extLst>
                          <a:ext uri="{FF2B5EF4-FFF2-40B4-BE49-F238E27FC236}">
                            <a16:creationId xmlns:a16="http://schemas.microsoft.com/office/drawing/2014/main" id="{D495DA24-1A39-7B1F-0FB4-05AFF2669C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96" name="文本框 83">
                        <a:extLst>
                          <a:ext uri="{FF2B5EF4-FFF2-40B4-BE49-F238E27FC236}">
                            <a16:creationId xmlns:a16="http://schemas.microsoft.com/office/drawing/2014/main" id="{A018E580-0DB5-7E90-645E-494986180CCE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0656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2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492" name="组合 323">
                      <a:extLst>
                        <a:ext uri="{FF2B5EF4-FFF2-40B4-BE49-F238E27FC236}">
                          <a16:creationId xmlns:a16="http://schemas.microsoft.com/office/drawing/2014/main" id="{274DB9FC-7614-B88B-7B29-B0CF7E7FADA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06562"/>
                      <a:chOff x="616043" y="4597398"/>
                      <a:chExt cx="291659" cy="306562"/>
                    </a:xfrm>
                    <a:grpFill/>
                  </p:grpSpPr>
                  <p:sp>
                    <p:nvSpPr>
                      <p:cNvPr id="493" name="矩形 324">
                        <a:extLst>
                          <a:ext uri="{FF2B5EF4-FFF2-40B4-BE49-F238E27FC236}">
                            <a16:creationId xmlns:a16="http://schemas.microsoft.com/office/drawing/2014/main" id="{FB7CF170-6F74-F30C-1703-3167F837EC5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94" name="文本框 81">
                        <a:extLst>
                          <a:ext uri="{FF2B5EF4-FFF2-40B4-BE49-F238E27FC236}">
                            <a16:creationId xmlns:a16="http://schemas.microsoft.com/office/drawing/2014/main" id="{6B20B6A5-6221-B2AB-523B-C75EE409589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0656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2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sp>
          <p:nvSpPr>
            <p:cNvPr id="452" name="Rounded Rectangle 166">
              <a:extLst>
                <a:ext uri="{FF2B5EF4-FFF2-40B4-BE49-F238E27FC236}">
                  <a16:creationId xmlns:a16="http://schemas.microsoft.com/office/drawing/2014/main" id="{918EEB58-4843-AEA7-BF8A-B1ADE5299AC3}"/>
                </a:ext>
              </a:extLst>
            </p:cNvPr>
            <p:cNvSpPr/>
            <p:nvPr/>
          </p:nvSpPr>
          <p:spPr>
            <a:xfrm flipH="1">
              <a:off x="2224867" y="3609950"/>
              <a:ext cx="2276330" cy="2079592"/>
            </a:xfrm>
            <a:prstGeom prst="roundRect">
              <a:avLst>
                <a:gd name="adj" fmla="val 8229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53" name="Rounded Rectangle 166">
              <a:extLst>
                <a:ext uri="{FF2B5EF4-FFF2-40B4-BE49-F238E27FC236}">
                  <a16:creationId xmlns:a16="http://schemas.microsoft.com/office/drawing/2014/main" id="{3D3A233C-6237-869A-44A3-6D4FCF24AF5B}"/>
                </a:ext>
              </a:extLst>
            </p:cNvPr>
            <p:cNvSpPr/>
            <p:nvPr/>
          </p:nvSpPr>
          <p:spPr>
            <a:xfrm flipH="1">
              <a:off x="2289894" y="3678332"/>
              <a:ext cx="2276329" cy="2079592"/>
            </a:xfrm>
            <a:prstGeom prst="roundRect">
              <a:avLst>
                <a:gd name="adj" fmla="val 664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54" name="Rounded Rectangle 166">
              <a:extLst>
                <a:ext uri="{FF2B5EF4-FFF2-40B4-BE49-F238E27FC236}">
                  <a16:creationId xmlns:a16="http://schemas.microsoft.com/office/drawing/2014/main" id="{05C5240A-B44F-DA16-8093-7C08E6ED7FC0}"/>
                </a:ext>
              </a:extLst>
            </p:cNvPr>
            <p:cNvSpPr/>
            <p:nvPr/>
          </p:nvSpPr>
          <p:spPr>
            <a:xfrm flipH="1">
              <a:off x="2365946" y="3747863"/>
              <a:ext cx="2276329" cy="2079592"/>
            </a:xfrm>
            <a:prstGeom prst="roundRect">
              <a:avLst>
                <a:gd name="adj" fmla="val 664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HBM-PIM</a:t>
              </a:r>
              <a:endParaRPr lang="en-GR" sz="16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455" name="Rounded Rectangle 166">
              <a:extLst>
                <a:ext uri="{FF2B5EF4-FFF2-40B4-BE49-F238E27FC236}">
                  <a16:creationId xmlns:a16="http://schemas.microsoft.com/office/drawing/2014/main" id="{009C3DAB-2B21-2DED-1F80-8709D927AEF7}"/>
                </a:ext>
              </a:extLst>
            </p:cNvPr>
            <p:cNvSpPr/>
            <p:nvPr/>
          </p:nvSpPr>
          <p:spPr>
            <a:xfrm flipH="1">
              <a:off x="4366724" y="4035953"/>
              <a:ext cx="194875" cy="1727927"/>
            </a:xfrm>
            <a:prstGeom prst="roundRect">
              <a:avLst>
                <a:gd name="adj" fmla="val 11408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r>
                <a:rPr lang="en-US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…</a:t>
              </a: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674" name="文本框 832">
              <a:extLst>
                <a:ext uri="{FF2B5EF4-FFF2-40B4-BE49-F238E27FC236}">
                  <a16:creationId xmlns:a16="http://schemas.microsoft.com/office/drawing/2014/main" id="{AF34BED5-F54A-B604-59DF-A8E0141670D1}"/>
                </a:ext>
              </a:extLst>
            </p:cNvPr>
            <p:cNvSpPr txBox="1"/>
            <p:nvPr/>
          </p:nvSpPr>
          <p:spPr>
            <a:xfrm>
              <a:off x="2896527" y="5821940"/>
              <a:ext cx="10695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HBM-PIM</a:t>
              </a:r>
              <a:endParaRPr lang="zh-CN" altLang="en-US" dirty="0">
                <a:latin typeface="Trebuchet MS" panose="020B0703020202090204" pitchFamily="34" charset="0"/>
              </a:endParaRPr>
            </a:p>
          </p:txBody>
        </p:sp>
        <p:grpSp>
          <p:nvGrpSpPr>
            <p:cNvPr id="706" name="Group 705">
              <a:extLst>
                <a:ext uri="{FF2B5EF4-FFF2-40B4-BE49-F238E27FC236}">
                  <a16:creationId xmlns:a16="http://schemas.microsoft.com/office/drawing/2014/main" id="{6FCA7BCD-AC26-C389-D58E-E40A0C7EED80}"/>
                </a:ext>
              </a:extLst>
            </p:cNvPr>
            <p:cNvGrpSpPr/>
            <p:nvPr/>
          </p:nvGrpSpPr>
          <p:grpSpPr>
            <a:xfrm>
              <a:off x="2408915" y="4035953"/>
              <a:ext cx="936000" cy="1727927"/>
              <a:chOff x="2408915" y="4035953"/>
              <a:chExt cx="936000" cy="1727927"/>
            </a:xfrm>
          </p:grpSpPr>
          <p:sp>
            <p:nvSpPr>
              <p:cNvPr id="458" name="Rounded Rectangle 166">
                <a:extLst>
                  <a:ext uri="{FF2B5EF4-FFF2-40B4-BE49-F238E27FC236}">
                    <a16:creationId xmlns:a16="http://schemas.microsoft.com/office/drawing/2014/main" id="{90BE0FC2-4A19-59E1-D092-30A605B2813A}"/>
                  </a:ext>
                </a:extLst>
              </p:cNvPr>
              <p:cNvSpPr/>
              <p:nvPr/>
            </p:nvSpPr>
            <p:spPr>
              <a:xfrm flipH="1">
                <a:off x="2408915" y="4035953"/>
                <a:ext cx="936000" cy="1727927"/>
              </a:xfrm>
              <a:prstGeom prst="roundRect">
                <a:avLst>
                  <a:gd name="adj" fmla="val 11408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7200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algn="ctr" rtl="0" eaLnBrk="1" latinLnBrk="0" hangingPunct="1">
                  <a:lnSpc>
                    <a:spcPct val="74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400" kern="1200" dirty="0">
                    <a:solidFill>
                      <a:srgbClr val="000000"/>
                    </a:solidFill>
                    <a:effectLst/>
                    <a:latin typeface="Trebuchet MS" panose="020B0703020202090204" pitchFamily="34" charset="0"/>
                    <a:ea typeface="等线" panose="02010600030101010101" pitchFamily="2" charset="-122"/>
                  </a:rPr>
                  <a:t>TG 0</a:t>
                </a:r>
                <a:endParaRPr lang="zh-CN" altLang="zh-CN" sz="1400" dirty="0">
                  <a:effectLst/>
                  <a:latin typeface="Trebuchet MS" panose="020B0703020202090204" pitchFamily="34" charset="0"/>
                </a:endParaRPr>
              </a:p>
            </p:txBody>
          </p:sp>
          <p:sp>
            <p:nvSpPr>
              <p:cNvPr id="459" name="文本框 179">
                <a:extLst>
                  <a:ext uri="{FF2B5EF4-FFF2-40B4-BE49-F238E27FC236}">
                    <a16:creationId xmlns:a16="http://schemas.microsoft.com/office/drawing/2014/main" id="{CABE00E6-E596-7689-45CB-22B88F04F2FB}"/>
                  </a:ext>
                </a:extLst>
              </p:cNvPr>
              <p:cNvSpPr txBox="1"/>
              <p:nvPr/>
            </p:nvSpPr>
            <p:spPr>
              <a:xfrm>
                <a:off x="2742129" y="5475607"/>
                <a:ext cx="29027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  <a:endParaRPr lang="en-GR" altLang="zh-CN" sz="1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679" name="Group 678">
                <a:extLst>
                  <a:ext uri="{FF2B5EF4-FFF2-40B4-BE49-F238E27FC236}">
                    <a16:creationId xmlns:a16="http://schemas.microsoft.com/office/drawing/2014/main" id="{58C96D52-34EA-DD45-E69D-8F007F6895C8}"/>
                  </a:ext>
                </a:extLst>
              </p:cNvPr>
              <p:cNvGrpSpPr/>
              <p:nvPr/>
            </p:nvGrpSpPr>
            <p:grpSpPr>
              <a:xfrm>
                <a:off x="2459549" y="4368686"/>
                <a:ext cx="836989" cy="588605"/>
                <a:chOff x="2459549" y="4368686"/>
                <a:chExt cx="836989" cy="588605"/>
              </a:xfrm>
            </p:grpSpPr>
            <p:sp>
              <p:nvSpPr>
                <p:cNvPr id="466" name="矩形 440">
                  <a:extLst>
                    <a:ext uri="{FF2B5EF4-FFF2-40B4-BE49-F238E27FC236}">
                      <a16:creationId xmlns:a16="http://schemas.microsoft.com/office/drawing/2014/main" id="{796E81C2-1F26-5131-C476-C6C201A1937A}"/>
                    </a:ext>
                  </a:extLst>
                </p:cNvPr>
                <p:cNvSpPr/>
                <p:nvPr/>
              </p:nvSpPr>
              <p:spPr>
                <a:xfrm>
                  <a:off x="2461555" y="4636891"/>
                  <a:ext cx="834983" cy="320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100" dirty="0">
                      <a:latin typeface="Trebuchet MS" panose="020B0703020202090204" pitchFamily="34" charset="0"/>
                    </a:rPr>
                    <a:t>FPU</a:t>
                  </a:r>
                  <a:endParaRPr lang="zh-CN" altLang="en-US" sz="1100" baseline="-250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467" name="组合 441">
                  <a:extLst>
                    <a:ext uri="{FF2B5EF4-FFF2-40B4-BE49-F238E27FC236}">
                      <a16:creationId xmlns:a16="http://schemas.microsoft.com/office/drawing/2014/main" id="{98E76ADB-A8E8-0827-1C1D-59BE65A1B132}"/>
                    </a:ext>
                  </a:extLst>
                </p:cNvPr>
                <p:cNvGrpSpPr/>
                <p:nvPr/>
              </p:nvGrpSpPr>
              <p:grpSpPr>
                <a:xfrm>
                  <a:off x="2459549" y="4368686"/>
                  <a:ext cx="417600" cy="321648"/>
                  <a:chOff x="580247" y="4554560"/>
                  <a:chExt cx="285228" cy="384248"/>
                </a:xfrm>
              </p:grpSpPr>
              <p:sp>
                <p:nvSpPr>
                  <p:cNvPr id="468" name="矩形 442">
                    <a:extLst>
                      <a:ext uri="{FF2B5EF4-FFF2-40B4-BE49-F238E27FC236}">
                        <a16:creationId xmlns:a16="http://schemas.microsoft.com/office/drawing/2014/main" id="{B1D42831-729C-B420-E407-D4A2F380FCB2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69" name="文本框 279">
                    <a:extLst>
                      <a:ext uri="{FF2B5EF4-FFF2-40B4-BE49-F238E27FC236}">
                        <a16:creationId xmlns:a16="http://schemas.microsoft.com/office/drawing/2014/main" id="{EE0D98B6-03D1-B425-F3A9-7D782A75C4EC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57814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676" name="组合 441">
                  <a:extLst>
                    <a:ext uri="{FF2B5EF4-FFF2-40B4-BE49-F238E27FC236}">
                      <a16:creationId xmlns:a16="http://schemas.microsoft.com/office/drawing/2014/main" id="{6EF16279-8F98-B28A-B611-B2A9809B6344}"/>
                    </a:ext>
                  </a:extLst>
                </p:cNvPr>
                <p:cNvGrpSpPr/>
                <p:nvPr/>
              </p:nvGrpSpPr>
              <p:grpSpPr>
                <a:xfrm>
                  <a:off x="2875588" y="4368686"/>
                  <a:ext cx="417600" cy="321648"/>
                  <a:chOff x="580247" y="4554560"/>
                  <a:chExt cx="285228" cy="384248"/>
                </a:xfrm>
              </p:grpSpPr>
              <p:sp>
                <p:nvSpPr>
                  <p:cNvPr id="677" name="矩形 442">
                    <a:extLst>
                      <a:ext uri="{FF2B5EF4-FFF2-40B4-BE49-F238E27FC236}">
                        <a16:creationId xmlns:a16="http://schemas.microsoft.com/office/drawing/2014/main" id="{6195FB87-A817-C289-A7EC-50BEE7F3D0A8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78" name="文本框 279">
                    <a:extLst>
                      <a:ext uri="{FF2B5EF4-FFF2-40B4-BE49-F238E27FC236}">
                        <a16:creationId xmlns:a16="http://schemas.microsoft.com/office/drawing/2014/main" id="{87A5B0DA-0A4D-613F-632E-A7FF16D34BCE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57814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680" name="Group 679">
                <a:extLst>
                  <a:ext uri="{FF2B5EF4-FFF2-40B4-BE49-F238E27FC236}">
                    <a16:creationId xmlns:a16="http://schemas.microsoft.com/office/drawing/2014/main" id="{1C52E063-833E-E102-60EB-3F6B26616249}"/>
                  </a:ext>
                </a:extLst>
              </p:cNvPr>
              <p:cNvGrpSpPr/>
              <p:nvPr/>
            </p:nvGrpSpPr>
            <p:grpSpPr>
              <a:xfrm>
                <a:off x="2467882" y="5005889"/>
                <a:ext cx="836989" cy="588605"/>
                <a:chOff x="2459549" y="4368686"/>
                <a:chExt cx="836989" cy="588605"/>
              </a:xfrm>
            </p:grpSpPr>
            <p:sp>
              <p:nvSpPr>
                <p:cNvPr id="681" name="矩形 440">
                  <a:extLst>
                    <a:ext uri="{FF2B5EF4-FFF2-40B4-BE49-F238E27FC236}">
                      <a16:creationId xmlns:a16="http://schemas.microsoft.com/office/drawing/2014/main" id="{5E22B441-E069-1BD6-5F61-4D079C606DC4}"/>
                    </a:ext>
                  </a:extLst>
                </p:cNvPr>
                <p:cNvSpPr/>
                <p:nvPr/>
              </p:nvSpPr>
              <p:spPr>
                <a:xfrm>
                  <a:off x="2461555" y="4636891"/>
                  <a:ext cx="834983" cy="320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100" dirty="0">
                      <a:latin typeface="Trebuchet MS" panose="020B0703020202090204" pitchFamily="34" charset="0"/>
                    </a:rPr>
                    <a:t>FPU</a:t>
                  </a:r>
                  <a:endParaRPr lang="zh-CN" altLang="en-US" sz="1100" baseline="-250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682" name="组合 441">
                  <a:extLst>
                    <a:ext uri="{FF2B5EF4-FFF2-40B4-BE49-F238E27FC236}">
                      <a16:creationId xmlns:a16="http://schemas.microsoft.com/office/drawing/2014/main" id="{958CDBB4-98A4-3AFC-F9A1-73296A912750}"/>
                    </a:ext>
                  </a:extLst>
                </p:cNvPr>
                <p:cNvGrpSpPr/>
                <p:nvPr/>
              </p:nvGrpSpPr>
              <p:grpSpPr>
                <a:xfrm>
                  <a:off x="2459549" y="4368686"/>
                  <a:ext cx="417600" cy="321648"/>
                  <a:chOff x="580247" y="4554560"/>
                  <a:chExt cx="285228" cy="384248"/>
                </a:xfrm>
              </p:grpSpPr>
              <p:sp>
                <p:nvSpPr>
                  <p:cNvPr id="686" name="矩形 442">
                    <a:extLst>
                      <a:ext uri="{FF2B5EF4-FFF2-40B4-BE49-F238E27FC236}">
                        <a16:creationId xmlns:a16="http://schemas.microsoft.com/office/drawing/2014/main" id="{83503DD9-0088-0B78-71A7-CDD04858DB9D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87" name="文本框 279">
                    <a:extLst>
                      <a:ext uri="{FF2B5EF4-FFF2-40B4-BE49-F238E27FC236}">
                        <a16:creationId xmlns:a16="http://schemas.microsoft.com/office/drawing/2014/main" id="{E8611B61-489B-A607-3003-74CBADB05DBD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57814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683" name="组合 441">
                  <a:extLst>
                    <a:ext uri="{FF2B5EF4-FFF2-40B4-BE49-F238E27FC236}">
                      <a16:creationId xmlns:a16="http://schemas.microsoft.com/office/drawing/2014/main" id="{DD01BC0F-123A-491A-267D-D02B914BFE97}"/>
                    </a:ext>
                  </a:extLst>
                </p:cNvPr>
                <p:cNvGrpSpPr/>
                <p:nvPr/>
              </p:nvGrpSpPr>
              <p:grpSpPr>
                <a:xfrm>
                  <a:off x="2875588" y="4368686"/>
                  <a:ext cx="417600" cy="321648"/>
                  <a:chOff x="580247" y="4554560"/>
                  <a:chExt cx="285228" cy="384248"/>
                </a:xfrm>
              </p:grpSpPr>
              <p:sp>
                <p:nvSpPr>
                  <p:cNvPr id="684" name="矩形 442">
                    <a:extLst>
                      <a:ext uri="{FF2B5EF4-FFF2-40B4-BE49-F238E27FC236}">
                        <a16:creationId xmlns:a16="http://schemas.microsoft.com/office/drawing/2014/main" id="{28AFBE67-30F1-DE88-1160-541D67137E53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85" name="文本框 279">
                    <a:extLst>
                      <a:ext uri="{FF2B5EF4-FFF2-40B4-BE49-F238E27FC236}">
                        <a16:creationId xmlns:a16="http://schemas.microsoft.com/office/drawing/2014/main" id="{3231704F-C5BD-76F5-5CF5-B25941D9D865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57814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705" name="Group 704">
              <a:extLst>
                <a:ext uri="{FF2B5EF4-FFF2-40B4-BE49-F238E27FC236}">
                  <a16:creationId xmlns:a16="http://schemas.microsoft.com/office/drawing/2014/main" id="{A4043159-8049-9FAB-41F8-990F7E117F0A}"/>
                </a:ext>
              </a:extLst>
            </p:cNvPr>
            <p:cNvGrpSpPr/>
            <p:nvPr/>
          </p:nvGrpSpPr>
          <p:grpSpPr>
            <a:xfrm>
              <a:off x="3387819" y="4035953"/>
              <a:ext cx="935997" cy="1727927"/>
              <a:chOff x="3387819" y="4035953"/>
              <a:chExt cx="935997" cy="1727927"/>
            </a:xfrm>
          </p:grpSpPr>
          <p:sp>
            <p:nvSpPr>
              <p:cNvPr id="470" name="Rounded Rectangle 166">
                <a:extLst>
                  <a:ext uri="{FF2B5EF4-FFF2-40B4-BE49-F238E27FC236}">
                    <a16:creationId xmlns:a16="http://schemas.microsoft.com/office/drawing/2014/main" id="{C936CB8C-1391-CC2D-53E1-70AFFCBB5EA2}"/>
                  </a:ext>
                </a:extLst>
              </p:cNvPr>
              <p:cNvSpPr/>
              <p:nvPr/>
            </p:nvSpPr>
            <p:spPr>
              <a:xfrm flipH="1">
                <a:off x="3387819" y="4035953"/>
                <a:ext cx="935997" cy="1727927"/>
              </a:xfrm>
              <a:prstGeom prst="roundRect">
                <a:avLst>
                  <a:gd name="adj" fmla="val 11408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7200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altLang="zh-CN" sz="1400" dirty="0">
                    <a:solidFill>
                      <a:srgbClr val="000000"/>
                    </a:solidFill>
                    <a:latin typeface="Trebuchet MS" panose="020B0703020202090204" pitchFamily="34" charset="0"/>
                  </a:rPr>
                  <a:t>TG 1</a:t>
                </a:r>
                <a:endParaRPr lang="zh-CN" altLang="zh-CN" sz="14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71" name="文本框 179">
                <a:extLst>
                  <a:ext uri="{FF2B5EF4-FFF2-40B4-BE49-F238E27FC236}">
                    <a16:creationId xmlns:a16="http://schemas.microsoft.com/office/drawing/2014/main" id="{2908D094-63B5-9C1A-FD3D-A2EC069BF606}"/>
                  </a:ext>
                </a:extLst>
              </p:cNvPr>
              <p:cNvSpPr txBox="1"/>
              <p:nvPr/>
            </p:nvSpPr>
            <p:spPr>
              <a:xfrm>
                <a:off x="3712751" y="5475607"/>
                <a:ext cx="29027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  <a:endParaRPr lang="en-GR" altLang="zh-CN" sz="1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688" name="Group 687">
                <a:extLst>
                  <a:ext uri="{FF2B5EF4-FFF2-40B4-BE49-F238E27FC236}">
                    <a16:creationId xmlns:a16="http://schemas.microsoft.com/office/drawing/2014/main" id="{B7CA4160-56D7-37EF-3FEC-C020B7E0FD9E}"/>
                  </a:ext>
                </a:extLst>
              </p:cNvPr>
              <p:cNvGrpSpPr/>
              <p:nvPr/>
            </p:nvGrpSpPr>
            <p:grpSpPr>
              <a:xfrm>
                <a:off x="3428902" y="4368686"/>
                <a:ext cx="836989" cy="588605"/>
                <a:chOff x="2459549" y="4368686"/>
                <a:chExt cx="836989" cy="588605"/>
              </a:xfrm>
            </p:grpSpPr>
            <p:sp>
              <p:nvSpPr>
                <p:cNvPr id="689" name="矩形 440">
                  <a:extLst>
                    <a:ext uri="{FF2B5EF4-FFF2-40B4-BE49-F238E27FC236}">
                      <a16:creationId xmlns:a16="http://schemas.microsoft.com/office/drawing/2014/main" id="{F4660BCF-559C-C7D3-E20A-8048BB98FBC6}"/>
                    </a:ext>
                  </a:extLst>
                </p:cNvPr>
                <p:cNvSpPr/>
                <p:nvPr/>
              </p:nvSpPr>
              <p:spPr>
                <a:xfrm>
                  <a:off x="2461555" y="4636891"/>
                  <a:ext cx="834983" cy="320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100" dirty="0">
                      <a:latin typeface="Trebuchet MS" panose="020B0703020202090204" pitchFamily="34" charset="0"/>
                    </a:rPr>
                    <a:t>FPU</a:t>
                  </a:r>
                  <a:endParaRPr lang="zh-CN" altLang="en-US" sz="1100" baseline="-250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690" name="组合 441">
                  <a:extLst>
                    <a:ext uri="{FF2B5EF4-FFF2-40B4-BE49-F238E27FC236}">
                      <a16:creationId xmlns:a16="http://schemas.microsoft.com/office/drawing/2014/main" id="{E250487C-239C-995A-A08E-46506D864631}"/>
                    </a:ext>
                  </a:extLst>
                </p:cNvPr>
                <p:cNvGrpSpPr/>
                <p:nvPr/>
              </p:nvGrpSpPr>
              <p:grpSpPr>
                <a:xfrm>
                  <a:off x="2459549" y="4368686"/>
                  <a:ext cx="417600" cy="321648"/>
                  <a:chOff x="580247" y="4554560"/>
                  <a:chExt cx="285228" cy="384248"/>
                </a:xfrm>
              </p:grpSpPr>
              <p:sp>
                <p:nvSpPr>
                  <p:cNvPr id="694" name="矩形 442">
                    <a:extLst>
                      <a:ext uri="{FF2B5EF4-FFF2-40B4-BE49-F238E27FC236}">
                        <a16:creationId xmlns:a16="http://schemas.microsoft.com/office/drawing/2014/main" id="{9D2E55DF-9003-9372-592F-465EC4CBBB55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95" name="文本框 279">
                    <a:extLst>
                      <a:ext uri="{FF2B5EF4-FFF2-40B4-BE49-F238E27FC236}">
                        <a16:creationId xmlns:a16="http://schemas.microsoft.com/office/drawing/2014/main" id="{49C346B3-6281-C499-F12C-651A051FC6A7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57814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691" name="组合 441">
                  <a:extLst>
                    <a:ext uri="{FF2B5EF4-FFF2-40B4-BE49-F238E27FC236}">
                      <a16:creationId xmlns:a16="http://schemas.microsoft.com/office/drawing/2014/main" id="{D48729A7-D584-7594-CCCE-BA7B6C102E34}"/>
                    </a:ext>
                  </a:extLst>
                </p:cNvPr>
                <p:cNvGrpSpPr/>
                <p:nvPr/>
              </p:nvGrpSpPr>
              <p:grpSpPr>
                <a:xfrm>
                  <a:off x="2875588" y="4368686"/>
                  <a:ext cx="417600" cy="321648"/>
                  <a:chOff x="580247" y="4554560"/>
                  <a:chExt cx="285228" cy="384248"/>
                </a:xfrm>
              </p:grpSpPr>
              <p:sp>
                <p:nvSpPr>
                  <p:cNvPr id="692" name="矩形 442">
                    <a:extLst>
                      <a:ext uri="{FF2B5EF4-FFF2-40B4-BE49-F238E27FC236}">
                        <a16:creationId xmlns:a16="http://schemas.microsoft.com/office/drawing/2014/main" id="{F6CEAEC0-DD54-FB32-45EF-E4DF44038B96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693" name="文本框 279">
                    <a:extLst>
                      <a:ext uri="{FF2B5EF4-FFF2-40B4-BE49-F238E27FC236}">
                        <a16:creationId xmlns:a16="http://schemas.microsoft.com/office/drawing/2014/main" id="{67A8DF5B-868B-765E-B4C3-775C77FE4C02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57814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696" name="Group 695">
                <a:extLst>
                  <a:ext uri="{FF2B5EF4-FFF2-40B4-BE49-F238E27FC236}">
                    <a16:creationId xmlns:a16="http://schemas.microsoft.com/office/drawing/2014/main" id="{9938F726-5298-BC7B-F867-7A42E455C0A9}"/>
                  </a:ext>
                </a:extLst>
              </p:cNvPr>
              <p:cNvGrpSpPr/>
              <p:nvPr/>
            </p:nvGrpSpPr>
            <p:grpSpPr>
              <a:xfrm>
                <a:off x="3437235" y="5005889"/>
                <a:ext cx="836989" cy="588605"/>
                <a:chOff x="2459549" y="4368686"/>
                <a:chExt cx="836989" cy="588605"/>
              </a:xfrm>
            </p:grpSpPr>
            <p:sp>
              <p:nvSpPr>
                <p:cNvPr id="697" name="矩形 440">
                  <a:extLst>
                    <a:ext uri="{FF2B5EF4-FFF2-40B4-BE49-F238E27FC236}">
                      <a16:creationId xmlns:a16="http://schemas.microsoft.com/office/drawing/2014/main" id="{56D4646D-5716-4649-3A5F-58E1B6041A65}"/>
                    </a:ext>
                  </a:extLst>
                </p:cNvPr>
                <p:cNvSpPr/>
                <p:nvPr/>
              </p:nvSpPr>
              <p:spPr>
                <a:xfrm>
                  <a:off x="2461555" y="4636891"/>
                  <a:ext cx="834983" cy="320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100" dirty="0">
                      <a:latin typeface="Trebuchet MS" panose="020B0703020202090204" pitchFamily="34" charset="0"/>
                    </a:rPr>
                    <a:t>FPU</a:t>
                  </a:r>
                  <a:endParaRPr lang="zh-CN" altLang="en-US" sz="1100" baseline="-250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698" name="组合 441">
                  <a:extLst>
                    <a:ext uri="{FF2B5EF4-FFF2-40B4-BE49-F238E27FC236}">
                      <a16:creationId xmlns:a16="http://schemas.microsoft.com/office/drawing/2014/main" id="{1DCA9C9C-08A9-2F20-AC0B-025856DF3F49}"/>
                    </a:ext>
                  </a:extLst>
                </p:cNvPr>
                <p:cNvGrpSpPr/>
                <p:nvPr/>
              </p:nvGrpSpPr>
              <p:grpSpPr>
                <a:xfrm>
                  <a:off x="2459549" y="4368686"/>
                  <a:ext cx="417600" cy="321648"/>
                  <a:chOff x="580247" y="4554560"/>
                  <a:chExt cx="285228" cy="384248"/>
                </a:xfrm>
              </p:grpSpPr>
              <p:sp>
                <p:nvSpPr>
                  <p:cNvPr id="702" name="矩形 442">
                    <a:extLst>
                      <a:ext uri="{FF2B5EF4-FFF2-40B4-BE49-F238E27FC236}">
                        <a16:creationId xmlns:a16="http://schemas.microsoft.com/office/drawing/2014/main" id="{C5FA3C0C-6119-6BEE-818B-F9BA705622FB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03" name="文本框 279">
                    <a:extLst>
                      <a:ext uri="{FF2B5EF4-FFF2-40B4-BE49-F238E27FC236}">
                        <a16:creationId xmlns:a16="http://schemas.microsoft.com/office/drawing/2014/main" id="{F81D1120-6541-B5EE-6A55-2261831E1AFB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57814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699" name="组合 441">
                  <a:extLst>
                    <a:ext uri="{FF2B5EF4-FFF2-40B4-BE49-F238E27FC236}">
                      <a16:creationId xmlns:a16="http://schemas.microsoft.com/office/drawing/2014/main" id="{646946BA-478C-8A20-FE31-2CD8C1784396}"/>
                    </a:ext>
                  </a:extLst>
                </p:cNvPr>
                <p:cNvGrpSpPr/>
                <p:nvPr/>
              </p:nvGrpSpPr>
              <p:grpSpPr>
                <a:xfrm>
                  <a:off x="2875588" y="4368686"/>
                  <a:ext cx="417600" cy="321648"/>
                  <a:chOff x="580247" y="4554560"/>
                  <a:chExt cx="285228" cy="384248"/>
                </a:xfrm>
              </p:grpSpPr>
              <p:sp>
                <p:nvSpPr>
                  <p:cNvPr id="700" name="矩形 442">
                    <a:extLst>
                      <a:ext uri="{FF2B5EF4-FFF2-40B4-BE49-F238E27FC236}">
                        <a16:creationId xmlns:a16="http://schemas.microsoft.com/office/drawing/2014/main" id="{CA7060DA-1972-530A-AC8A-1109581DA68F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701" name="文本框 279">
                    <a:extLst>
                      <a:ext uri="{FF2B5EF4-FFF2-40B4-BE49-F238E27FC236}">
                        <a16:creationId xmlns:a16="http://schemas.microsoft.com/office/drawing/2014/main" id="{6BA92C79-92FD-02D0-06B2-A6D6763828FF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57814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73520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B8F5C-6628-A1C6-BEA6-8D9606638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5A0DFAA-50A9-D315-D228-2F7883CE6DD9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 Overview &amp;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5 </a:t>
            </a:r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Key Components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A5F34F0-B261-677C-383A-A81F8CF7AC03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1266840" y="1361900"/>
            <a:ext cx="0" cy="25792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5430F2FF-98BA-B6F9-1075-8F7ECA86AAE0}"/>
              </a:ext>
            </a:extLst>
          </p:cNvPr>
          <p:cNvSpPr/>
          <p:nvPr/>
        </p:nvSpPr>
        <p:spPr>
          <a:xfrm>
            <a:off x="632789" y="1619827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QKV</a:t>
            </a:r>
            <a:b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Generation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7B799A0-E6DD-72F0-1482-8924DDD8B7E4}"/>
              </a:ext>
            </a:extLst>
          </p:cNvPr>
          <p:cNvSpPr/>
          <p:nvPr/>
        </p:nvSpPr>
        <p:spPr>
          <a:xfrm>
            <a:off x="632789" y="2142623"/>
            <a:ext cx="1268101" cy="41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Attention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63EBAA76-E211-513A-69B1-30979092B146}"/>
              </a:ext>
            </a:extLst>
          </p:cNvPr>
          <p:cNvSpPr/>
          <p:nvPr/>
        </p:nvSpPr>
        <p:spPr>
          <a:xfrm>
            <a:off x="632789" y="2665463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Projection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3F388C2-28C1-1664-E62B-C4891B6DE646}"/>
              </a:ext>
            </a:extLst>
          </p:cNvPr>
          <p:cNvSpPr/>
          <p:nvPr/>
        </p:nvSpPr>
        <p:spPr>
          <a:xfrm>
            <a:off x="632789" y="3188303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Feed-Forward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278C0D6D-31FD-8DFC-A5FB-25E0FA54A971}"/>
              </a:ext>
            </a:extLst>
          </p:cNvPr>
          <p:cNvCxnSpPr>
            <a:cxnSpLocks/>
            <a:stCxn id="51" idx="2"/>
            <a:endCxn id="57" idx="0"/>
          </p:cNvCxnSpPr>
          <p:nvPr/>
        </p:nvCxnSpPr>
        <p:spPr>
          <a:xfrm>
            <a:off x="1266840" y="2033827"/>
            <a:ext cx="0" cy="10879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BC8FE8BF-C797-CE61-05CC-4447E7B620D1}"/>
              </a:ext>
            </a:extLst>
          </p:cNvPr>
          <p:cNvCxnSpPr>
            <a:cxnSpLocks/>
            <a:stCxn id="57" idx="2"/>
            <a:endCxn id="68" idx="0"/>
          </p:cNvCxnSpPr>
          <p:nvPr/>
        </p:nvCxnSpPr>
        <p:spPr>
          <a:xfrm>
            <a:off x="1266840" y="2556623"/>
            <a:ext cx="0" cy="1088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A4A82309-EC43-ED13-036B-707B1458455B}"/>
              </a:ext>
            </a:extLst>
          </p:cNvPr>
          <p:cNvCxnSpPr>
            <a:cxnSpLocks/>
            <a:stCxn id="68" idx="2"/>
            <a:endCxn id="70" idx="0"/>
          </p:cNvCxnSpPr>
          <p:nvPr/>
        </p:nvCxnSpPr>
        <p:spPr>
          <a:xfrm>
            <a:off x="1266840" y="3079463"/>
            <a:ext cx="0" cy="1088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EBBE5A98-628B-CB92-0B2E-C76B7BA42792}"/>
              </a:ext>
            </a:extLst>
          </p:cNvPr>
          <p:cNvSpPr/>
          <p:nvPr/>
        </p:nvSpPr>
        <p:spPr>
          <a:xfrm>
            <a:off x="632789" y="3791938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…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9E469DE1-6D98-8DBD-F8C3-D5057484B461}"/>
              </a:ext>
            </a:extLst>
          </p:cNvPr>
          <p:cNvCxnSpPr>
            <a:cxnSpLocks/>
            <a:stCxn id="70" idx="2"/>
            <a:endCxn id="79" idx="0"/>
          </p:cNvCxnSpPr>
          <p:nvPr/>
        </p:nvCxnSpPr>
        <p:spPr>
          <a:xfrm>
            <a:off x="1266840" y="3602303"/>
            <a:ext cx="0" cy="1896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ight Brace 113">
            <a:extLst>
              <a:ext uri="{FF2B5EF4-FFF2-40B4-BE49-F238E27FC236}">
                <a16:creationId xmlns:a16="http://schemas.microsoft.com/office/drawing/2014/main" id="{63D5AB5B-03E4-9DD9-ED02-5524302CCD4B}"/>
              </a:ext>
            </a:extLst>
          </p:cNvPr>
          <p:cNvSpPr/>
          <p:nvPr/>
        </p:nvSpPr>
        <p:spPr>
          <a:xfrm flipH="1">
            <a:off x="327249" y="1584410"/>
            <a:ext cx="299135" cy="2053266"/>
          </a:xfrm>
          <a:prstGeom prst="rightBrace">
            <a:avLst>
              <a:gd name="adj1" fmla="val 7744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 b="1">
              <a:latin typeface="Trebuchet MS" panose="020B070302020209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67103365-B461-72EB-3A4E-88F6BD0A39EF}"/>
              </a:ext>
            </a:extLst>
          </p:cNvPr>
          <p:cNvSpPr txBox="1"/>
          <p:nvPr/>
        </p:nvSpPr>
        <p:spPr>
          <a:xfrm rot="16200000">
            <a:off x="-230759" y="2490282"/>
            <a:ext cx="882914" cy="369332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Layer 1</a:t>
            </a:r>
            <a:endParaRPr lang="en-GR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23AC091-CD78-C433-F0FC-A370E7361886}"/>
              </a:ext>
            </a:extLst>
          </p:cNvPr>
          <p:cNvSpPr txBox="1"/>
          <p:nvPr/>
        </p:nvSpPr>
        <p:spPr>
          <a:xfrm>
            <a:off x="709660" y="4251845"/>
            <a:ext cx="1114358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4000"/>
              </a:lnSpc>
            </a:pPr>
            <a:r>
              <a:rPr lang="en-GB" sz="2000" dirty="0">
                <a:latin typeface="Trebuchet MS" panose="020B0703020202090204" pitchFamily="34" charset="0"/>
              </a:rPr>
              <a:t>ML Model</a:t>
            </a:r>
            <a:endParaRPr lang="en-GR" sz="1600" dirty="0">
              <a:latin typeface="Trebuchet MS" panose="020B0703020202090204" pitchFamily="34" charset="0"/>
            </a:endParaRPr>
          </a:p>
        </p:txBody>
      </p: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ADD4A69B-889D-3ABB-3C73-219DB105D142}"/>
              </a:ext>
            </a:extLst>
          </p:cNvPr>
          <p:cNvSpPr/>
          <p:nvPr/>
        </p:nvSpPr>
        <p:spPr>
          <a:xfrm flipH="1">
            <a:off x="2183291" y="1436507"/>
            <a:ext cx="5982516" cy="4138724"/>
          </a:xfrm>
          <a:prstGeom prst="roundRect">
            <a:avLst>
              <a:gd name="adj" fmla="val 2645"/>
            </a:avLst>
          </a:prstGeom>
          <a:solidFill>
            <a:srgbClr val="FDE5CD">
              <a:alpha val="56078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ct val="74000"/>
              </a:lnSpc>
            </a:pPr>
            <a:r>
              <a:rPr lang="en-GR" sz="2800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DCC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4047410E-9AB8-6A43-63D7-DF6D0439B399}"/>
              </a:ext>
            </a:extLst>
          </p:cNvPr>
          <p:cNvGrpSpPr/>
          <p:nvPr/>
        </p:nvGrpSpPr>
        <p:grpSpPr>
          <a:xfrm>
            <a:off x="2219980" y="5596473"/>
            <a:ext cx="5945825" cy="725636"/>
            <a:chOff x="856526" y="5361286"/>
            <a:chExt cx="5945825" cy="725636"/>
          </a:xfrm>
        </p:grpSpPr>
        <p:sp>
          <p:nvSpPr>
            <p:cNvPr id="120" name="Rounded Rectangle 119">
              <a:extLst>
                <a:ext uri="{FF2B5EF4-FFF2-40B4-BE49-F238E27FC236}">
                  <a16:creationId xmlns:a16="http://schemas.microsoft.com/office/drawing/2014/main" id="{072ACEC3-729E-984F-6B8E-AB1B18C59A86}"/>
                </a:ext>
              </a:extLst>
            </p:cNvPr>
            <p:cNvSpPr/>
            <p:nvPr/>
          </p:nvSpPr>
          <p:spPr>
            <a:xfrm flipH="1">
              <a:off x="964509" y="5442858"/>
              <a:ext cx="1190243" cy="576000"/>
            </a:xfrm>
            <a:prstGeom prst="roundRect">
              <a:avLst>
                <a:gd name="adj" fmla="val 11408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HBM-PIM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1" name="Rounded Rectangle 120">
              <a:extLst>
                <a:ext uri="{FF2B5EF4-FFF2-40B4-BE49-F238E27FC236}">
                  <a16:creationId xmlns:a16="http://schemas.microsoft.com/office/drawing/2014/main" id="{53294996-DDFF-C5CC-8E53-5B87EAA3A4FF}"/>
                </a:ext>
              </a:extLst>
            </p:cNvPr>
            <p:cNvSpPr/>
            <p:nvPr/>
          </p:nvSpPr>
          <p:spPr>
            <a:xfrm flipH="1">
              <a:off x="2410329" y="5442858"/>
              <a:ext cx="1188000" cy="576000"/>
            </a:xfrm>
            <a:prstGeom prst="roundRect">
              <a:avLst>
                <a:gd name="adj" fmla="val 11408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SK Hynix AiM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2" name="Rounded Rectangle 121">
              <a:extLst>
                <a:ext uri="{FF2B5EF4-FFF2-40B4-BE49-F238E27FC236}">
                  <a16:creationId xmlns:a16="http://schemas.microsoft.com/office/drawing/2014/main" id="{143FF96A-A8E6-BCCF-3EA1-4DB1CA51F1E3}"/>
                </a:ext>
              </a:extLst>
            </p:cNvPr>
            <p:cNvSpPr/>
            <p:nvPr/>
          </p:nvSpPr>
          <p:spPr>
            <a:xfrm flipH="1">
              <a:off x="3853906" y="5442858"/>
              <a:ext cx="1188000" cy="576000"/>
            </a:xfrm>
            <a:prstGeom prst="roundRect">
              <a:avLst>
                <a:gd name="adj" fmla="val 11408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AttAcc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3" name="Rounded Rectangle 122">
              <a:extLst>
                <a:ext uri="{FF2B5EF4-FFF2-40B4-BE49-F238E27FC236}">
                  <a16:creationId xmlns:a16="http://schemas.microsoft.com/office/drawing/2014/main" id="{83220F75-F39C-63BF-DB26-A451F15477B1}"/>
                </a:ext>
              </a:extLst>
            </p:cNvPr>
            <p:cNvSpPr/>
            <p:nvPr/>
          </p:nvSpPr>
          <p:spPr>
            <a:xfrm flipH="1">
              <a:off x="5297484" y="5442858"/>
              <a:ext cx="1372415" cy="576000"/>
            </a:xfrm>
            <a:prstGeom prst="roundRect">
              <a:avLst>
                <a:gd name="adj" fmla="val 11408"/>
              </a:avLst>
            </a:prstGeom>
            <a:solidFill>
              <a:schemeClr val="bg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Other PIM Backend …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4" name="Rounded Rectangle 123">
              <a:extLst>
                <a:ext uri="{FF2B5EF4-FFF2-40B4-BE49-F238E27FC236}">
                  <a16:creationId xmlns:a16="http://schemas.microsoft.com/office/drawing/2014/main" id="{C60329FC-4D03-2F47-7A62-C8C1FCB3491D}"/>
                </a:ext>
              </a:extLst>
            </p:cNvPr>
            <p:cNvSpPr/>
            <p:nvPr/>
          </p:nvSpPr>
          <p:spPr>
            <a:xfrm flipH="1">
              <a:off x="856526" y="5361286"/>
              <a:ext cx="5945825" cy="725636"/>
            </a:xfrm>
            <a:prstGeom prst="roundRect">
              <a:avLst>
                <a:gd name="adj" fmla="val 11408"/>
              </a:avLst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FCAE0BB8-5306-5C45-7D12-01D00EDE13D0}"/>
              </a:ext>
            </a:extLst>
          </p:cNvPr>
          <p:cNvCxnSpPr>
            <a:cxnSpLocks/>
            <a:stCxn id="130" idx="2"/>
            <a:endCxn id="120" idx="0"/>
          </p:cNvCxnSpPr>
          <p:nvPr/>
        </p:nvCxnSpPr>
        <p:spPr>
          <a:xfrm flipH="1">
            <a:off x="2923084" y="5480130"/>
            <a:ext cx="2272843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474BBB1F-2E70-2290-7824-7F4228D536D0}"/>
              </a:ext>
            </a:extLst>
          </p:cNvPr>
          <p:cNvCxnSpPr>
            <a:cxnSpLocks/>
            <a:stCxn id="130" idx="2"/>
            <a:endCxn id="121" idx="0"/>
          </p:cNvCxnSpPr>
          <p:nvPr/>
        </p:nvCxnSpPr>
        <p:spPr>
          <a:xfrm flipH="1">
            <a:off x="4367783" y="5480130"/>
            <a:ext cx="828144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9DA0D83D-20A7-77F2-647A-8F5B7D8B618E}"/>
              </a:ext>
            </a:extLst>
          </p:cNvPr>
          <p:cNvCxnSpPr>
            <a:cxnSpLocks/>
            <a:stCxn id="130" idx="2"/>
            <a:endCxn id="122" idx="0"/>
          </p:cNvCxnSpPr>
          <p:nvPr/>
        </p:nvCxnSpPr>
        <p:spPr>
          <a:xfrm>
            <a:off x="5195927" y="5480130"/>
            <a:ext cx="615433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C44EE63F-4C91-B9D3-C225-E6E62064929F}"/>
              </a:ext>
            </a:extLst>
          </p:cNvPr>
          <p:cNvCxnSpPr>
            <a:cxnSpLocks/>
            <a:stCxn id="130" idx="2"/>
            <a:endCxn id="123" idx="0"/>
          </p:cNvCxnSpPr>
          <p:nvPr/>
        </p:nvCxnSpPr>
        <p:spPr>
          <a:xfrm>
            <a:off x="5195927" y="5480130"/>
            <a:ext cx="2151218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A1431380-F106-A489-D51B-7675742365FF}"/>
              </a:ext>
            </a:extLst>
          </p:cNvPr>
          <p:cNvSpPr/>
          <p:nvPr/>
        </p:nvSpPr>
        <p:spPr>
          <a:xfrm flipH="1">
            <a:off x="2343232" y="5121563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58039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1. Multi-Layer Abstraction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F7E205D-366A-E450-5BFB-0AA9C42DAAE5}"/>
              </a:ext>
            </a:extLst>
          </p:cNvPr>
          <p:cNvSpPr/>
          <p:nvPr/>
        </p:nvSpPr>
        <p:spPr>
          <a:xfrm flipH="1">
            <a:off x="2321854" y="1756384"/>
            <a:ext cx="5705390" cy="2816179"/>
          </a:xfrm>
          <a:prstGeom prst="roundRect">
            <a:avLst>
              <a:gd name="adj" fmla="val 2645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D6402F0D-6A79-3A72-C8E3-DF7C5F98F836}"/>
              </a:ext>
            </a:extLst>
          </p:cNvPr>
          <p:cNvSpPr/>
          <p:nvPr/>
        </p:nvSpPr>
        <p:spPr>
          <a:xfrm flipH="1">
            <a:off x="5751206" y="1959285"/>
            <a:ext cx="2027067" cy="87066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3. PIM-Specific 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Code 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Optimizer</a:t>
            </a:r>
            <a:endParaRPr lang="en-GR" altLang="zh-CN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0E725FB-FFF9-E8EC-3887-28C9176EEDB4}"/>
              </a:ext>
            </a:extLst>
          </p:cNvPr>
          <p:cNvCxnSpPr>
            <a:cxnSpLocks/>
          </p:cNvCxnSpPr>
          <p:nvPr/>
        </p:nvCxnSpPr>
        <p:spPr>
          <a:xfrm flipH="1">
            <a:off x="1834808" y="1142488"/>
            <a:ext cx="871477" cy="10102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15140F0-BD9A-6FDF-FE4C-FD478D085CBC}"/>
              </a:ext>
            </a:extLst>
          </p:cNvPr>
          <p:cNvCxnSpPr>
            <a:cxnSpLocks/>
          </p:cNvCxnSpPr>
          <p:nvPr/>
        </p:nvCxnSpPr>
        <p:spPr>
          <a:xfrm flipH="1">
            <a:off x="1887558" y="1709755"/>
            <a:ext cx="818727" cy="87369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E4A5FBFF-015C-331B-301C-FB102D8BE8AC}"/>
              </a:ext>
            </a:extLst>
          </p:cNvPr>
          <p:cNvCxnSpPr>
            <a:cxnSpLocks/>
          </p:cNvCxnSpPr>
          <p:nvPr/>
        </p:nvCxnSpPr>
        <p:spPr>
          <a:xfrm>
            <a:off x="3368283" y="1733739"/>
            <a:ext cx="0" cy="18000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92F44BF-DF2A-02E7-7318-38AC801D847F}"/>
              </a:ext>
            </a:extLst>
          </p:cNvPr>
          <p:cNvSpPr/>
          <p:nvPr/>
        </p:nvSpPr>
        <p:spPr>
          <a:xfrm flipH="1">
            <a:off x="2496236" y="1945784"/>
            <a:ext cx="1847793" cy="87066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2. Data-Centric Schedule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Generator</a:t>
            </a:r>
            <a:endParaRPr lang="en-GR" altLang="zh-CN" sz="24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D130C87C-F42C-2D7C-6A5F-4BF0779A6CB9}"/>
              </a:ext>
            </a:extLst>
          </p:cNvPr>
          <p:cNvCxnSpPr>
            <a:cxnSpLocks/>
            <a:stCxn id="4" idx="1"/>
            <a:endCxn id="23" idx="3"/>
          </p:cNvCxnSpPr>
          <p:nvPr/>
        </p:nvCxnSpPr>
        <p:spPr>
          <a:xfrm>
            <a:off x="4344029" y="2381115"/>
            <a:ext cx="1407177" cy="13501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3BB0A2D-8C91-6F26-98B2-6715B0F69A0E}"/>
              </a:ext>
            </a:extLst>
          </p:cNvPr>
          <p:cNvSpPr/>
          <p:nvPr/>
        </p:nvSpPr>
        <p:spPr>
          <a:xfrm flipH="1">
            <a:off x="3948734" y="3270519"/>
            <a:ext cx="2597717" cy="388608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4. Coupled Predictor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D6DEBC3-7E7A-DB76-3A08-9B0BE20B6E0C}"/>
              </a:ext>
            </a:extLst>
          </p:cNvPr>
          <p:cNvCxnSpPr>
            <a:cxnSpLocks/>
            <a:stCxn id="23" idx="2"/>
            <a:endCxn id="8" idx="0"/>
          </p:cNvCxnSpPr>
          <p:nvPr/>
        </p:nvCxnSpPr>
        <p:spPr>
          <a:xfrm flipH="1">
            <a:off x="5247592" y="2829946"/>
            <a:ext cx="1517147" cy="440573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481B608-B512-679A-2A45-09646DA0C5C3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5174549" y="3613167"/>
            <a:ext cx="10737" cy="1077358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CA8D1D82-DEA6-74C7-6BB2-98AFB51EC4A2}"/>
              </a:ext>
            </a:extLst>
          </p:cNvPr>
          <p:cNvCxnSpPr>
            <a:cxnSpLocks/>
            <a:stCxn id="124" idx="3"/>
            <a:endCxn id="8" idx="3"/>
          </p:cNvCxnSpPr>
          <p:nvPr/>
        </p:nvCxnSpPr>
        <p:spPr>
          <a:xfrm rot="10800000" flipH="1">
            <a:off x="2219980" y="3464823"/>
            <a:ext cx="1728754" cy="2494468"/>
          </a:xfrm>
          <a:prstGeom prst="bentConnector3">
            <a:avLst>
              <a:gd name="adj1" fmla="val -13223"/>
            </a:avLst>
          </a:prstGeom>
          <a:ln w="2222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BB31AA83-A505-56A7-C32A-4DE8CBD2D0C8}"/>
              </a:ext>
            </a:extLst>
          </p:cNvPr>
          <p:cNvSpPr/>
          <p:nvPr/>
        </p:nvSpPr>
        <p:spPr>
          <a:xfrm flipH="1">
            <a:off x="2332591" y="4690525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58039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5</a:t>
            </a:r>
            <a:r>
              <a:rPr lang="en-GR" sz="2000">
                <a:solidFill>
                  <a:schemeClr val="tx1"/>
                </a:solidFill>
                <a:latin typeface="Trebuchet MS" panose="020B0703020202090204" pitchFamily="34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Intermediate Representation (IR)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7D00FC24-4EFD-6407-5DF3-32634E721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21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8C8F9610-D272-0970-A796-22E4C15C5051}"/>
              </a:ext>
            </a:extLst>
          </p:cNvPr>
          <p:cNvSpPr/>
          <p:nvPr/>
        </p:nvSpPr>
        <p:spPr>
          <a:xfrm flipH="1">
            <a:off x="5751206" y="1959285"/>
            <a:ext cx="2027067" cy="870661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endParaRPr lang="en-GR" altLang="zh-CN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F68BF0CE-8907-DA13-AF9B-6011BF452531}"/>
              </a:ext>
            </a:extLst>
          </p:cNvPr>
          <p:cNvSpPr/>
          <p:nvPr/>
        </p:nvSpPr>
        <p:spPr>
          <a:xfrm flipH="1">
            <a:off x="3948734" y="3270519"/>
            <a:ext cx="2597717" cy="388608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2E2CDD52-5566-B0C8-D1FB-734802F576A4}"/>
              </a:ext>
            </a:extLst>
          </p:cNvPr>
          <p:cNvSpPr/>
          <p:nvPr/>
        </p:nvSpPr>
        <p:spPr>
          <a:xfrm flipH="1">
            <a:off x="2496236" y="1945784"/>
            <a:ext cx="1847793" cy="870661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endParaRPr lang="en-GR" altLang="zh-CN" sz="24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D8DBD47C-93FF-3FBD-97D7-7754CB59FFC2}"/>
              </a:ext>
            </a:extLst>
          </p:cNvPr>
          <p:cNvSpPr/>
          <p:nvPr/>
        </p:nvSpPr>
        <p:spPr>
          <a:xfrm flipH="1">
            <a:off x="2332591" y="4690525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43D81AFC-B652-13B5-3D96-F8FB99278692}"/>
              </a:ext>
            </a:extLst>
          </p:cNvPr>
          <p:cNvSpPr/>
          <p:nvPr/>
        </p:nvSpPr>
        <p:spPr>
          <a:xfrm flipH="1">
            <a:off x="2343232" y="5121563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FBC0746-4B2A-5E52-238E-6CA10070BB17}"/>
              </a:ext>
            </a:extLst>
          </p:cNvPr>
          <p:cNvSpPr/>
          <p:nvPr/>
        </p:nvSpPr>
        <p:spPr>
          <a:xfrm flipH="1">
            <a:off x="2706285" y="1112585"/>
            <a:ext cx="1587449" cy="612000"/>
          </a:xfrm>
          <a:prstGeom prst="roundRect">
            <a:avLst>
              <a:gd name="adj" fmla="val 11408"/>
            </a:avLst>
          </a:prstGeom>
          <a:solidFill>
            <a:srgbClr val="FBCC9A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ML Kernel with DCC API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CA61969-4D52-935B-F496-A719E23EEA9A}"/>
              </a:ext>
            </a:extLst>
          </p:cNvPr>
          <p:cNvSpPr/>
          <p:nvPr/>
        </p:nvSpPr>
        <p:spPr>
          <a:xfrm flipH="1">
            <a:off x="2706285" y="1112585"/>
            <a:ext cx="1587449" cy="612000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B0B74DD-D349-3283-CBC2-8C86D0F43135}"/>
              </a:ext>
            </a:extLst>
          </p:cNvPr>
          <p:cNvSpPr>
            <a:spLocks noChangeAspect="1"/>
          </p:cNvSpPr>
          <p:nvPr/>
        </p:nvSpPr>
        <p:spPr>
          <a:xfrm flipH="1">
            <a:off x="2020094" y="1764807"/>
            <a:ext cx="2340000" cy="1102586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400">
                <a:solidFill>
                  <a:schemeClr val="tx1"/>
                </a:solidFill>
                <a:latin typeface="Trebuchet MS" panose="020B0703020202090204" pitchFamily="34" charset="0"/>
              </a:rPr>
              <a:t>2. Data-Centric Schedule</a:t>
            </a:r>
            <a:br>
              <a:rPr lang="en-GR" altLang="zh-CN" sz="24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400">
                <a:solidFill>
                  <a:schemeClr val="tx1"/>
                </a:solidFill>
                <a:latin typeface="Trebuchet MS" panose="020B0703020202090204" pitchFamily="34" charset="0"/>
              </a:rPr>
              <a:t>Generator</a:t>
            </a:r>
            <a:endParaRPr lang="en-GR" altLang="zh-CN" sz="28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9B8FE3-AEE1-8AD5-8043-B198D865E288}"/>
              </a:ext>
            </a:extLst>
          </p:cNvPr>
          <p:cNvSpPr txBox="1"/>
          <p:nvPr/>
        </p:nvSpPr>
        <p:spPr>
          <a:xfrm>
            <a:off x="4162416" y="1859719"/>
            <a:ext cx="1728916" cy="51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4000"/>
              </a:lnSpc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core-level</a:t>
            </a:r>
            <a:endParaRPr lang="en-GB" b="1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algn="ctr">
              <a:lnSpc>
                <a:spcPct val="74000"/>
              </a:lnSpc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tiling drafts</a:t>
            </a:r>
            <a:endParaRPr lang="en-GR" sz="1400" b="1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B8E70EE0-52F4-D1DE-8942-CABEDE5AD68C}"/>
              </a:ext>
            </a:extLst>
          </p:cNvPr>
          <p:cNvSpPr>
            <a:spLocks noChangeAspect="1"/>
          </p:cNvSpPr>
          <p:nvPr/>
        </p:nvSpPr>
        <p:spPr>
          <a:xfrm flipH="1">
            <a:off x="8342216" y="1062897"/>
            <a:ext cx="3216993" cy="1941399"/>
          </a:xfrm>
          <a:prstGeom prst="roundRect">
            <a:avLst>
              <a:gd name="adj" fmla="val 6425"/>
            </a:avLst>
          </a:prstGeom>
          <a:solidFill>
            <a:srgbClr val="51A453">
              <a:alpha val="32157"/>
            </a:srgbClr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36000" bIns="0" rtlCol="0" anchor="ctr"/>
          <a:lstStyle/>
          <a:p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G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enerate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candidate combinations</a:t>
            </a:r>
            <a:r>
              <a:rPr lang="en-US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of </a:t>
            </a:r>
            <a:r>
              <a:rPr lang="en-US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data partition strategies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and </a:t>
            </a:r>
            <a:r>
              <a:rPr lang="en-US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compute-loop partition schemes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for each PIM core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5BF4BB5-B302-9090-EA42-A7BFF5BFC19B}"/>
              </a:ext>
            </a:extLst>
          </p:cNvPr>
          <p:cNvSpPr>
            <a:spLocks/>
          </p:cNvSpPr>
          <p:nvPr/>
        </p:nvSpPr>
        <p:spPr>
          <a:xfrm flipH="1">
            <a:off x="8342224" y="732460"/>
            <a:ext cx="777955" cy="330437"/>
          </a:xfrm>
          <a:prstGeom prst="roundRect">
            <a:avLst>
              <a:gd name="adj" fmla="val 21074"/>
            </a:avLst>
          </a:prstGeom>
          <a:solidFill>
            <a:schemeClr val="bg1"/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US" sz="2400" dirty="0">
                <a:solidFill>
                  <a:schemeClr val="tx1"/>
                </a:solidFill>
                <a:latin typeface="Trebuchet MS" panose="020B0703020202090204" pitchFamily="34" charset="0"/>
              </a:rPr>
              <a:t>Goal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81" name="Rounded Rectangle 280">
            <a:extLst>
              <a:ext uri="{FF2B5EF4-FFF2-40B4-BE49-F238E27FC236}">
                <a16:creationId xmlns:a16="http://schemas.microsoft.com/office/drawing/2014/main" id="{27A2E045-D7DF-46A6-6CDF-24179B17D878}"/>
              </a:ext>
            </a:extLst>
          </p:cNvPr>
          <p:cNvSpPr/>
          <p:nvPr/>
        </p:nvSpPr>
        <p:spPr>
          <a:xfrm>
            <a:off x="2287762" y="5666022"/>
            <a:ext cx="5760956" cy="614909"/>
          </a:xfrm>
          <a:prstGeom prst="roundRect">
            <a:avLst/>
          </a:prstGeom>
          <a:solidFill>
            <a:srgbClr val="FFFFFF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grpSp>
        <p:nvGrpSpPr>
          <p:cNvPr id="280" name="Group 279">
            <a:extLst>
              <a:ext uri="{FF2B5EF4-FFF2-40B4-BE49-F238E27FC236}">
                <a16:creationId xmlns:a16="http://schemas.microsoft.com/office/drawing/2014/main" id="{4A9B38A5-F5B4-EBE0-8CEB-81C640CEC505}"/>
              </a:ext>
            </a:extLst>
          </p:cNvPr>
          <p:cNvGrpSpPr/>
          <p:nvPr/>
        </p:nvGrpSpPr>
        <p:grpSpPr>
          <a:xfrm>
            <a:off x="1991462" y="2929513"/>
            <a:ext cx="6180216" cy="3449286"/>
            <a:chOff x="3121400" y="1777134"/>
            <a:chExt cx="6180216" cy="3449286"/>
          </a:xfrm>
        </p:grpSpPr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6B1BFD3E-CB5E-1B92-69D6-458F11194B1B}"/>
                </a:ext>
              </a:extLst>
            </p:cNvPr>
            <p:cNvSpPr/>
            <p:nvPr/>
          </p:nvSpPr>
          <p:spPr>
            <a:xfrm>
              <a:off x="3121400" y="1777134"/>
              <a:ext cx="6180216" cy="344928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accent5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 dirty="0"/>
            </a:p>
          </p:txBody>
        </p: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A7AD39EC-C357-9E21-22E4-B5B5D1CE2F59}"/>
                </a:ext>
              </a:extLst>
            </p:cNvPr>
            <p:cNvGrpSpPr/>
            <p:nvPr/>
          </p:nvGrpSpPr>
          <p:grpSpPr>
            <a:xfrm>
              <a:off x="3527331" y="1941627"/>
              <a:ext cx="2891429" cy="1260230"/>
              <a:chOff x="3482509" y="2847077"/>
              <a:chExt cx="2891429" cy="1260230"/>
            </a:xfrm>
          </p:grpSpPr>
          <p:sp>
            <p:nvSpPr>
              <p:cNvPr id="167" name="Snip Single Corner of Rectangle 27">
                <a:extLst>
                  <a:ext uri="{FF2B5EF4-FFF2-40B4-BE49-F238E27FC236}">
                    <a16:creationId xmlns:a16="http://schemas.microsoft.com/office/drawing/2014/main" id="{B3BBD051-0A26-97CE-800D-695ED4DAAC2C}"/>
                  </a:ext>
                </a:extLst>
              </p:cNvPr>
              <p:cNvSpPr/>
              <p:nvPr/>
            </p:nvSpPr>
            <p:spPr>
              <a:xfrm>
                <a:off x="3482509" y="2888788"/>
                <a:ext cx="2849118" cy="1218519"/>
              </a:xfrm>
              <a:prstGeom prst="snip1Rect">
                <a:avLst>
                  <a:gd name="adj" fmla="val 0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36000" rIns="0" bIns="72000" rtlCol="0" anchor="ctr"/>
              <a:lstStyle/>
              <a:p>
                <a:pPr>
                  <a:lnSpc>
                    <a:spcPct val="80000"/>
                  </a:lnSpc>
                </a:pPr>
                <a:r>
                  <a:rPr lang="en-GB" sz="1600" dirty="0">
                    <a:solidFill>
                      <a:schemeClr val="tx1"/>
                    </a:solidFill>
                  </a:rPr>
                  <a:t>def </a:t>
                </a:r>
                <a:r>
                  <a:rPr lang="en-GB" sz="1600" dirty="0" err="1">
                    <a:solidFill>
                      <a:schemeClr val="tx1"/>
                    </a:solidFill>
                  </a:rPr>
                  <a:t>PIM_kernel</a:t>
                </a:r>
                <a:r>
                  <a:rPr lang="en-GB" sz="1600" dirty="0">
                    <a:solidFill>
                      <a:schemeClr val="tx1"/>
                    </a:solidFill>
                  </a:rPr>
                  <a:t>:</a:t>
                </a:r>
              </a:p>
              <a:p>
                <a:pPr>
                  <a:lnSpc>
                    <a:spcPct val="80000"/>
                  </a:lnSpc>
                </a:pPr>
                <a:r>
                  <a:rPr lang="en-GB" sz="1600" dirty="0">
                    <a:solidFill>
                      <a:schemeClr val="tx1"/>
                    </a:solidFill>
                  </a:rPr>
                  <a:t>  for </a:t>
                </a:r>
                <a:r>
                  <a:rPr lang="en-GB" sz="1600" b="1" dirty="0" err="1">
                    <a:solidFill>
                      <a:schemeClr val="accent1">
                        <a:lumMod val="75000"/>
                      </a:schemeClr>
                    </a:solidFill>
                  </a:rPr>
                  <a:t>i</a:t>
                </a:r>
                <a:r>
                  <a:rPr lang="en-GB" sz="1600" dirty="0">
                    <a:solidFill>
                      <a:schemeClr val="tx1"/>
                    </a:solidFill>
                  </a:rPr>
                  <a:t> in range(N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GB" sz="1600" dirty="0">
                    <a:solidFill>
                      <a:schemeClr val="tx1"/>
                    </a:solidFill>
                  </a:rPr>
                  <a:t>, N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GB" sz="1600" dirty="0">
                    <a:solidFill>
                      <a:schemeClr val="tx1"/>
                    </a:solidFill>
                  </a:rPr>
                  <a:t>):</a:t>
                </a:r>
              </a:p>
              <a:p>
                <a:pPr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tx1"/>
                    </a:solidFill>
                  </a:rPr>
                  <a:t>   </a:t>
                </a:r>
                <a:r>
                  <a:rPr lang="en-US" sz="1600" dirty="0">
                    <a:solidFill>
                      <a:schemeClr val="tx1"/>
                    </a:solidFill>
                  </a:rPr>
                  <a:t>  </a:t>
                </a:r>
                <a:r>
                  <a:rPr lang="en-GR" sz="1600" dirty="0">
                    <a:solidFill>
                      <a:schemeClr val="tx1"/>
                    </a:solidFill>
                  </a:rPr>
                  <a:t>for </a:t>
                </a:r>
                <a:r>
                  <a:rPr lang="en-GB" sz="1600" b="1" dirty="0">
                    <a:solidFill>
                      <a:schemeClr val="accent1">
                        <a:lumMod val="75000"/>
                      </a:schemeClr>
                    </a:solidFill>
                  </a:rPr>
                  <a:t>j</a:t>
                </a:r>
                <a:r>
                  <a:rPr lang="en-GR" sz="1600" dirty="0">
                    <a:solidFill>
                      <a:schemeClr val="tx1"/>
                    </a:solidFill>
                  </a:rPr>
                  <a:t> in </a:t>
                </a:r>
                <a:r>
                  <a:rPr lang="en-GR" sz="1600">
                    <a:solidFill>
                      <a:schemeClr val="tx1"/>
                    </a:solidFill>
                  </a:rPr>
                  <a:t>range(</a:t>
                </a:r>
                <a:r>
                  <a:rPr lang="en-GB" sz="1600" dirty="0">
                    <a:solidFill>
                      <a:schemeClr val="tx1"/>
                    </a:solidFill>
                  </a:rPr>
                  <a:t>M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GB" sz="1600" dirty="0">
                    <a:solidFill>
                      <a:schemeClr val="tx1"/>
                    </a:solidFill>
                  </a:rPr>
                  <a:t>, M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GR" sz="1600">
                    <a:solidFill>
                      <a:schemeClr val="tx1"/>
                    </a:solidFill>
                  </a:rPr>
                  <a:t>):</a:t>
                </a:r>
                <a:endParaRPr lang="en-GR" sz="16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tx1"/>
                    </a:solidFill>
                  </a:rPr>
                  <a:t>      </a:t>
                </a:r>
                <a:r>
                  <a:rPr lang="en-US" sz="1600" dirty="0">
                    <a:solidFill>
                      <a:schemeClr val="tx1"/>
                    </a:solidFill>
                  </a:rPr>
                  <a:t>  </a:t>
                </a:r>
                <a:r>
                  <a:rPr lang="en-GR" sz="1600" dirty="0">
                    <a:solidFill>
                      <a:schemeClr val="tx1"/>
                    </a:solidFill>
                  </a:rPr>
                  <a:t>for</a:t>
                </a:r>
                <a:r>
                  <a:rPr lang="en-GR" sz="1600" b="1" dirty="0">
                    <a:solidFill>
                      <a:schemeClr val="accent1">
                        <a:lumMod val="75000"/>
                      </a:schemeClr>
                    </a:solidFill>
                  </a:rPr>
                  <a:t> k </a:t>
                </a:r>
                <a:r>
                  <a:rPr lang="en-GR" sz="1600" dirty="0">
                    <a:solidFill>
                      <a:schemeClr val="tx1"/>
                    </a:solidFill>
                  </a:rPr>
                  <a:t>in </a:t>
                </a:r>
                <a:r>
                  <a:rPr lang="en-GR" sz="1600">
                    <a:solidFill>
                      <a:schemeClr val="tx1"/>
                    </a:solidFill>
                  </a:rPr>
                  <a:t>range(</a:t>
                </a:r>
                <a:r>
                  <a:rPr lang="en-GB" sz="1600" dirty="0">
                    <a:solidFill>
                      <a:schemeClr val="tx1"/>
                    </a:solidFill>
                  </a:rPr>
                  <a:t>K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GB" sz="1600" dirty="0">
                    <a:solidFill>
                      <a:schemeClr val="tx1"/>
                    </a:solidFill>
                  </a:rPr>
                  <a:t>, K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GR" sz="1600">
                    <a:solidFill>
                      <a:schemeClr val="tx1"/>
                    </a:solidFill>
                  </a:rPr>
                  <a:t>):</a:t>
                </a:r>
                <a:endParaRPr lang="en-GR" sz="16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tx1"/>
                    </a:solidFill>
                  </a:rPr>
                  <a:t>         </a:t>
                </a:r>
                <a:r>
                  <a:rPr lang="en-US" sz="1600" dirty="0">
                    <a:solidFill>
                      <a:schemeClr val="tx1"/>
                    </a:solidFill>
                  </a:rPr>
                  <a:t>  </a:t>
                </a:r>
                <a:r>
                  <a:rPr lang="en-GR" sz="1600" dirty="0">
                    <a:solidFill>
                      <a:schemeClr val="tx1"/>
                    </a:solidFill>
                  </a:rPr>
                  <a:t>A[</a:t>
                </a:r>
                <a:r>
                  <a:rPr lang="en-US" sz="1600" dirty="0" err="1">
                    <a:solidFill>
                      <a:schemeClr val="accent1">
                        <a:lumMod val="75000"/>
                      </a:schemeClr>
                    </a:solidFill>
                  </a:rPr>
                  <a:t>i</a:t>
                </a:r>
                <a:r>
                  <a:rPr lang="en-GR" sz="1600" dirty="0">
                    <a:solidFill>
                      <a:schemeClr val="tx1"/>
                    </a:solidFill>
                  </a:rPr>
                  <a:t>][</a:t>
                </a:r>
                <a:r>
                  <a:rPr lang="en-US" sz="1600" dirty="0">
                    <a:solidFill>
                      <a:schemeClr val="accent1">
                        <a:lumMod val="75000"/>
                      </a:schemeClr>
                    </a:solidFill>
                  </a:rPr>
                  <a:t>j</a:t>
                </a:r>
                <a:r>
                  <a:rPr lang="en-GR" sz="1600" dirty="0">
                    <a:solidFill>
                      <a:schemeClr val="tx1"/>
                    </a:solidFill>
                  </a:rPr>
                  <a:t>] = A[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i+1</a:t>
                </a:r>
                <a:r>
                  <a:rPr lang="en-GB" sz="1600" dirty="0">
                    <a:solidFill>
                      <a:schemeClr val="tx1"/>
                    </a:solidFill>
                  </a:rPr>
                  <a:t>][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j*2</a:t>
                </a:r>
                <a:r>
                  <a:rPr lang="en-GB" sz="1600" dirty="0">
                    <a:solidFill>
                      <a:schemeClr val="tx1"/>
                    </a:solidFill>
                  </a:rPr>
                  <a:t>] + B[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j</a:t>
                </a:r>
                <a:r>
                  <a:rPr lang="en-GB" sz="1600" dirty="0">
                    <a:solidFill>
                      <a:schemeClr val="tx1"/>
                    </a:solidFill>
                  </a:rPr>
                  <a:t>][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k</a:t>
                </a:r>
                <a:r>
                  <a:rPr lang="en-GB" sz="1600" dirty="0">
                    <a:solidFill>
                      <a:schemeClr val="tx1"/>
                    </a:solidFill>
                  </a:rPr>
                  <a:t>]</a:t>
                </a:r>
                <a:endParaRPr lang="en-GR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8" name="文本框 472">
                <a:extLst>
                  <a:ext uri="{FF2B5EF4-FFF2-40B4-BE49-F238E27FC236}">
                    <a16:creationId xmlns:a16="http://schemas.microsoft.com/office/drawing/2014/main" id="{F6FF7A8B-AD13-C0EF-F0E9-2C49B90D38AF}"/>
                  </a:ext>
                </a:extLst>
              </p:cNvPr>
              <p:cNvSpPr txBox="1"/>
              <p:nvPr/>
            </p:nvSpPr>
            <p:spPr>
              <a:xfrm>
                <a:off x="5668296" y="2847077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3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Core 1</a:t>
                </a:r>
                <a:endParaRPr lang="zh-CN" altLang="en-US" sz="1400" dirty="0">
                  <a:solidFill>
                    <a:schemeClr val="accent3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2312C958-24BC-0F32-88CE-D0C7328B6AC9}"/>
                </a:ext>
              </a:extLst>
            </p:cNvPr>
            <p:cNvGrpSpPr/>
            <p:nvPr/>
          </p:nvGrpSpPr>
          <p:grpSpPr>
            <a:xfrm>
              <a:off x="3447493" y="2182393"/>
              <a:ext cx="2874440" cy="1246053"/>
              <a:chOff x="3402671" y="3087843"/>
              <a:chExt cx="2874440" cy="1246053"/>
            </a:xfrm>
          </p:grpSpPr>
          <p:sp>
            <p:nvSpPr>
              <p:cNvPr id="170" name="Snip Single Corner of Rectangle 27">
                <a:extLst>
                  <a:ext uri="{FF2B5EF4-FFF2-40B4-BE49-F238E27FC236}">
                    <a16:creationId xmlns:a16="http://schemas.microsoft.com/office/drawing/2014/main" id="{E6AA6E81-5FB2-79F5-66DF-53C7516425FB}"/>
                  </a:ext>
                </a:extLst>
              </p:cNvPr>
              <p:cNvSpPr/>
              <p:nvPr/>
            </p:nvSpPr>
            <p:spPr>
              <a:xfrm>
                <a:off x="3402671" y="3115377"/>
                <a:ext cx="2849118" cy="1218519"/>
              </a:xfrm>
              <a:prstGeom prst="snip1Rect">
                <a:avLst>
                  <a:gd name="adj" fmla="val 0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36000" rIns="0" bIns="72000" rtlCol="0" anchor="ctr"/>
              <a:lstStyle/>
              <a:p>
                <a:pPr>
                  <a:lnSpc>
                    <a:spcPct val="80000"/>
                  </a:lnSpc>
                </a:pPr>
                <a:r>
                  <a:rPr lang="en-GB" sz="1600" dirty="0">
                    <a:solidFill>
                      <a:schemeClr val="tx1"/>
                    </a:solidFill>
                  </a:rPr>
                  <a:t>def </a:t>
                </a:r>
                <a:r>
                  <a:rPr lang="en-GB" sz="1600" dirty="0" err="1">
                    <a:solidFill>
                      <a:schemeClr val="tx1"/>
                    </a:solidFill>
                  </a:rPr>
                  <a:t>PIM_kernel</a:t>
                </a:r>
                <a:r>
                  <a:rPr lang="en-GB" sz="1600" dirty="0">
                    <a:solidFill>
                      <a:schemeClr val="tx1"/>
                    </a:solidFill>
                  </a:rPr>
                  <a:t>:</a:t>
                </a:r>
              </a:p>
              <a:p>
                <a:pPr>
                  <a:lnSpc>
                    <a:spcPct val="80000"/>
                  </a:lnSpc>
                </a:pPr>
                <a:r>
                  <a:rPr lang="en-GB" sz="1600" dirty="0">
                    <a:solidFill>
                      <a:schemeClr val="tx1"/>
                    </a:solidFill>
                  </a:rPr>
                  <a:t>  for </a:t>
                </a:r>
                <a:r>
                  <a:rPr lang="en-GB" sz="1600" b="1" dirty="0" err="1">
                    <a:solidFill>
                      <a:schemeClr val="accent1">
                        <a:lumMod val="75000"/>
                      </a:schemeClr>
                    </a:solidFill>
                  </a:rPr>
                  <a:t>i</a:t>
                </a:r>
                <a:r>
                  <a:rPr lang="en-GB" sz="1600" dirty="0">
                    <a:solidFill>
                      <a:schemeClr val="tx1"/>
                    </a:solidFill>
                  </a:rPr>
                  <a:t> in range(N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GB" sz="1600" dirty="0">
                    <a:solidFill>
                      <a:schemeClr val="tx1"/>
                    </a:solidFill>
                  </a:rPr>
                  <a:t>, N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GB" sz="1600" dirty="0">
                    <a:solidFill>
                      <a:schemeClr val="tx1"/>
                    </a:solidFill>
                  </a:rPr>
                  <a:t>):</a:t>
                </a:r>
              </a:p>
              <a:p>
                <a:pPr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tx1"/>
                    </a:solidFill>
                  </a:rPr>
                  <a:t>   </a:t>
                </a:r>
                <a:r>
                  <a:rPr lang="en-US" sz="1600" dirty="0">
                    <a:solidFill>
                      <a:schemeClr val="tx1"/>
                    </a:solidFill>
                  </a:rPr>
                  <a:t>  </a:t>
                </a:r>
                <a:r>
                  <a:rPr lang="en-GR" sz="1600" dirty="0">
                    <a:solidFill>
                      <a:schemeClr val="tx1"/>
                    </a:solidFill>
                  </a:rPr>
                  <a:t>for </a:t>
                </a:r>
                <a:r>
                  <a:rPr lang="en-GB" sz="1600" b="1" dirty="0">
                    <a:solidFill>
                      <a:schemeClr val="accent1">
                        <a:lumMod val="75000"/>
                      </a:schemeClr>
                    </a:solidFill>
                  </a:rPr>
                  <a:t>j</a:t>
                </a:r>
                <a:r>
                  <a:rPr lang="en-GR" sz="1600" dirty="0">
                    <a:solidFill>
                      <a:schemeClr val="tx1"/>
                    </a:solidFill>
                  </a:rPr>
                  <a:t> in </a:t>
                </a:r>
                <a:r>
                  <a:rPr lang="en-GR" sz="1600">
                    <a:solidFill>
                      <a:schemeClr val="tx1"/>
                    </a:solidFill>
                  </a:rPr>
                  <a:t>range(</a:t>
                </a:r>
                <a:r>
                  <a:rPr lang="en-GB" sz="1600" dirty="0">
                    <a:solidFill>
                      <a:schemeClr val="tx1"/>
                    </a:solidFill>
                  </a:rPr>
                  <a:t>M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GB" sz="1600" dirty="0">
                    <a:solidFill>
                      <a:schemeClr val="tx1"/>
                    </a:solidFill>
                  </a:rPr>
                  <a:t>, M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GR" sz="1600">
                    <a:solidFill>
                      <a:schemeClr val="tx1"/>
                    </a:solidFill>
                  </a:rPr>
                  <a:t>):</a:t>
                </a:r>
                <a:endParaRPr lang="en-GR" sz="16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tx1"/>
                    </a:solidFill>
                  </a:rPr>
                  <a:t>      </a:t>
                </a:r>
                <a:r>
                  <a:rPr lang="en-US" sz="1600" dirty="0">
                    <a:solidFill>
                      <a:schemeClr val="tx1"/>
                    </a:solidFill>
                  </a:rPr>
                  <a:t>  </a:t>
                </a:r>
                <a:r>
                  <a:rPr lang="en-GR" sz="1600" dirty="0">
                    <a:solidFill>
                      <a:schemeClr val="tx1"/>
                    </a:solidFill>
                  </a:rPr>
                  <a:t>for</a:t>
                </a:r>
                <a:r>
                  <a:rPr lang="en-GR" sz="1600" b="1" dirty="0">
                    <a:solidFill>
                      <a:schemeClr val="accent1">
                        <a:lumMod val="75000"/>
                      </a:schemeClr>
                    </a:solidFill>
                  </a:rPr>
                  <a:t> k </a:t>
                </a:r>
                <a:r>
                  <a:rPr lang="en-GR" sz="1600" dirty="0">
                    <a:solidFill>
                      <a:schemeClr val="tx1"/>
                    </a:solidFill>
                  </a:rPr>
                  <a:t>in </a:t>
                </a:r>
                <a:r>
                  <a:rPr lang="en-GR" sz="1600">
                    <a:solidFill>
                      <a:schemeClr val="tx1"/>
                    </a:solidFill>
                  </a:rPr>
                  <a:t>range(</a:t>
                </a:r>
                <a:r>
                  <a:rPr lang="en-GB" sz="1600" dirty="0">
                    <a:solidFill>
                      <a:schemeClr val="tx1"/>
                    </a:solidFill>
                  </a:rPr>
                  <a:t>K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GB" sz="1600" dirty="0">
                    <a:solidFill>
                      <a:schemeClr val="tx1"/>
                    </a:solidFill>
                  </a:rPr>
                  <a:t>, K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GR" sz="1600">
                    <a:solidFill>
                      <a:schemeClr val="tx1"/>
                    </a:solidFill>
                  </a:rPr>
                  <a:t>):</a:t>
                </a:r>
                <a:endParaRPr lang="en-GR" sz="16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tx1"/>
                    </a:solidFill>
                  </a:rPr>
                  <a:t>         </a:t>
                </a:r>
                <a:r>
                  <a:rPr lang="en-US" sz="1600" dirty="0">
                    <a:solidFill>
                      <a:schemeClr val="tx1"/>
                    </a:solidFill>
                  </a:rPr>
                  <a:t>  </a:t>
                </a:r>
                <a:r>
                  <a:rPr lang="en-GR" sz="1600" dirty="0">
                    <a:solidFill>
                      <a:schemeClr val="tx1"/>
                    </a:solidFill>
                  </a:rPr>
                  <a:t>A[</a:t>
                </a:r>
                <a:r>
                  <a:rPr lang="en-US" sz="1600" dirty="0" err="1">
                    <a:solidFill>
                      <a:schemeClr val="accent1">
                        <a:lumMod val="75000"/>
                      </a:schemeClr>
                    </a:solidFill>
                  </a:rPr>
                  <a:t>i</a:t>
                </a:r>
                <a:r>
                  <a:rPr lang="en-GR" sz="1600" dirty="0">
                    <a:solidFill>
                      <a:schemeClr val="tx1"/>
                    </a:solidFill>
                  </a:rPr>
                  <a:t>][</a:t>
                </a:r>
                <a:r>
                  <a:rPr lang="en-US" sz="1600" dirty="0">
                    <a:solidFill>
                      <a:schemeClr val="accent1">
                        <a:lumMod val="75000"/>
                      </a:schemeClr>
                    </a:solidFill>
                  </a:rPr>
                  <a:t>j</a:t>
                </a:r>
                <a:r>
                  <a:rPr lang="en-GR" sz="1600" dirty="0">
                    <a:solidFill>
                      <a:schemeClr val="tx1"/>
                    </a:solidFill>
                  </a:rPr>
                  <a:t>] = A[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i+1</a:t>
                </a:r>
                <a:r>
                  <a:rPr lang="en-GB" sz="1600" dirty="0">
                    <a:solidFill>
                      <a:schemeClr val="tx1"/>
                    </a:solidFill>
                  </a:rPr>
                  <a:t>][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j*2</a:t>
                </a:r>
                <a:r>
                  <a:rPr lang="en-GB" sz="1600" dirty="0">
                    <a:solidFill>
                      <a:schemeClr val="tx1"/>
                    </a:solidFill>
                  </a:rPr>
                  <a:t>] + B[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j</a:t>
                </a:r>
                <a:r>
                  <a:rPr lang="en-GB" sz="1600" dirty="0">
                    <a:solidFill>
                      <a:schemeClr val="tx1"/>
                    </a:solidFill>
                  </a:rPr>
                  <a:t>][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k</a:t>
                </a:r>
                <a:r>
                  <a:rPr lang="en-GB" sz="1600" dirty="0">
                    <a:solidFill>
                      <a:schemeClr val="tx1"/>
                    </a:solidFill>
                  </a:rPr>
                  <a:t>]</a:t>
                </a:r>
                <a:endParaRPr lang="en-GR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1" name="文本框 472">
                <a:extLst>
                  <a:ext uri="{FF2B5EF4-FFF2-40B4-BE49-F238E27FC236}">
                    <a16:creationId xmlns:a16="http://schemas.microsoft.com/office/drawing/2014/main" id="{F4F5FE04-B7E3-F0BA-E6C6-154A2A888D99}"/>
                  </a:ext>
                </a:extLst>
              </p:cNvPr>
              <p:cNvSpPr txBox="1"/>
              <p:nvPr/>
            </p:nvSpPr>
            <p:spPr>
              <a:xfrm>
                <a:off x="5571469" y="3087843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3"/>
                    </a:solidFill>
                    <a:latin typeface="Trebuchet MS" panose="020B0703020202090204" pitchFamily="34" charset="0"/>
                  </a:rPr>
                  <a:t>Core 0</a:t>
                </a:r>
                <a:endParaRPr lang="zh-CN" altLang="en-US" sz="1400" dirty="0">
                  <a:solidFill>
                    <a:schemeClr val="accent3"/>
                  </a:solidFill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72" name="Group 171">
              <a:extLst>
                <a:ext uri="{FF2B5EF4-FFF2-40B4-BE49-F238E27FC236}">
                  <a16:creationId xmlns:a16="http://schemas.microsoft.com/office/drawing/2014/main" id="{637420A3-4802-F306-FEE4-6E14A190FEB9}"/>
                </a:ext>
              </a:extLst>
            </p:cNvPr>
            <p:cNvGrpSpPr/>
            <p:nvPr/>
          </p:nvGrpSpPr>
          <p:grpSpPr>
            <a:xfrm>
              <a:off x="3527331" y="3438561"/>
              <a:ext cx="2891429" cy="1260230"/>
              <a:chOff x="3482509" y="2847077"/>
              <a:chExt cx="2891429" cy="1260230"/>
            </a:xfrm>
          </p:grpSpPr>
          <p:sp>
            <p:nvSpPr>
              <p:cNvPr id="173" name="Snip Single Corner of Rectangle 27">
                <a:extLst>
                  <a:ext uri="{FF2B5EF4-FFF2-40B4-BE49-F238E27FC236}">
                    <a16:creationId xmlns:a16="http://schemas.microsoft.com/office/drawing/2014/main" id="{F613CBEE-EBD4-84D2-4776-D616739D2BA0}"/>
                  </a:ext>
                </a:extLst>
              </p:cNvPr>
              <p:cNvSpPr/>
              <p:nvPr/>
            </p:nvSpPr>
            <p:spPr>
              <a:xfrm>
                <a:off x="3482509" y="2888788"/>
                <a:ext cx="2849118" cy="1218519"/>
              </a:xfrm>
              <a:prstGeom prst="snip1Rect">
                <a:avLst>
                  <a:gd name="adj" fmla="val 0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36000" rIns="0" bIns="72000" rtlCol="0" anchor="ctr"/>
              <a:lstStyle/>
              <a:p>
                <a:pPr>
                  <a:lnSpc>
                    <a:spcPct val="80000"/>
                  </a:lnSpc>
                </a:pPr>
                <a:r>
                  <a:rPr lang="en-GB" sz="1600" dirty="0">
                    <a:solidFill>
                      <a:schemeClr val="tx1"/>
                    </a:solidFill>
                  </a:rPr>
                  <a:t>def </a:t>
                </a:r>
                <a:r>
                  <a:rPr lang="en-GB" sz="1600" dirty="0" err="1">
                    <a:solidFill>
                      <a:schemeClr val="tx1"/>
                    </a:solidFill>
                  </a:rPr>
                  <a:t>PIM_kernel</a:t>
                </a:r>
                <a:r>
                  <a:rPr lang="en-GB" sz="1600" dirty="0">
                    <a:solidFill>
                      <a:schemeClr val="tx1"/>
                    </a:solidFill>
                  </a:rPr>
                  <a:t>:</a:t>
                </a:r>
              </a:p>
              <a:p>
                <a:pPr>
                  <a:lnSpc>
                    <a:spcPct val="80000"/>
                  </a:lnSpc>
                </a:pPr>
                <a:r>
                  <a:rPr lang="en-GB" sz="1600" dirty="0">
                    <a:solidFill>
                      <a:schemeClr val="tx1"/>
                    </a:solidFill>
                  </a:rPr>
                  <a:t>  for </a:t>
                </a:r>
                <a:r>
                  <a:rPr lang="en-GB" sz="1600" b="1" dirty="0" err="1">
                    <a:solidFill>
                      <a:schemeClr val="accent1">
                        <a:lumMod val="75000"/>
                      </a:schemeClr>
                    </a:solidFill>
                  </a:rPr>
                  <a:t>i</a:t>
                </a:r>
                <a:r>
                  <a:rPr lang="en-GB" sz="1600" dirty="0">
                    <a:solidFill>
                      <a:schemeClr val="tx1"/>
                    </a:solidFill>
                  </a:rPr>
                  <a:t> in range(N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GB" sz="1600" dirty="0">
                    <a:solidFill>
                      <a:schemeClr val="tx1"/>
                    </a:solidFill>
                  </a:rPr>
                  <a:t>, N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GB" sz="1600" dirty="0">
                    <a:solidFill>
                      <a:schemeClr val="tx1"/>
                    </a:solidFill>
                  </a:rPr>
                  <a:t>):</a:t>
                </a:r>
              </a:p>
              <a:p>
                <a:pPr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tx1"/>
                    </a:solidFill>
                  </a:rPr>
                  <a:t>   </a:t>
                </a:r>
                <a:r>
                  <a:rPr lang="en-US" sz="1600" dirty="0">
                    <a:solidFill>
                      <a:schemeClr val="tx1"/>
                    </a:solidFill>
                  </a:rPr>
                  <a:t>  </a:t>
                </a:r>
                <a:r>
                  <a:rPr lang="en-GR" sz="1600" dirty="0">
                    <a:solidFill>
                      <a:schemeClr val="tx1"/>
                    </a:solidFill>
                  </a:rPr>
                  <a:t>for </a:t>
                </a:r>
                <a:r>
                  <a:rPr lang="en-GB" sz="1600" b="1" dirty="0">
                    <a:solidFill>
                      <a:schemeClr val="accent1">
                        <a:lumMod val="75000"/>
                      </a:schemeClr>
                    </a:solidFill>
                  </a:rPr>
                  <a:t>j</a:t>
                </a:r>
                <a:r>
                  <a:rPr lang="en-GR" sz="1600" dirty="0">
                    <a:solidFill>
                      <a:schemeClr val="tx1"/>
                    </a:solidFill>
                  </a:rPr>
                  <a:t> in </a:t>
                </a:r>
                <a:r>
                  <a:rPr lang="en-GR" sz="1600">
                    <a:solidFill>
                      <a:schemeClr val="tx1"/>
                    </a:solidFill>
                  </a:rPr>
                  <a:t>range(</a:t>
                </a:r>
                <a:r>
                  <a:rPr lang="en-GB" sz="1600" dirty="0">
                    <a:solidFill>
                      <a:schemeClr val="tx1"/>
                    </a:solidFill>
                  </a:rPr>
                  <a:t>M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GB" sz="1600" dirty="0">
                    <a:solidFill>
                      <a:schemeClr val="tx1"/>
                    </a:solidFill>
                  </a:rPr>
                  <a:t>, M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GR" sz="1600">
                    <a:solidFill>
                      <a:schemeClr val="tx1"/>
                    </a:solidFill>
                  </a:rPr>
                  <a:t>):</a:t>
                </a:r>
                <a:endParaRPr lang="en-GR" sz="16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tx1"/>
                    </a:solidFill>
                  </a:rPr>
                  <a:t>      </a:t>
                </a:r>
                <a:r>
                  <a:rPr lang="en-US" sz="1600" dirty="0">
                    <a:solidFill>
                      <a:schemeClr val="tx1"/>
                    </a:solidFill>
                  </a:rPr>
                  <a:t>  </a:t>
                </a:r>
                <a:r>
                  <a:rPr lang="en-GR" sz="1600" dirty="0">
                    <a:solidFill>
                      <a:schemeClr val="tx1"/>
                    </a:solidFill>
                  </a:rPr>
                  <a:t>for</a:t>
                </a:r>
                <a:r>
                  <a:rPr lang="en-GR" sz="1600" b="1" dirty="0">
                    <a:solidFill>
                      <a:schemeClr val="accent1">
                        <a:lumMod val="75000"/>
                      </a:schemeClr>
                    </a:solidFill>
                  </a:rPr>
                  <a:t> k </a:t>
                </a:r>
                <a:r>
                  <a:rPr lang="en-GR" sz="1600" dirty="0">
                    <a:solidFill>
                      <a:schemeClr val="tx1"/>
                    </a:solidFill>
                  </a:rPr>
                  <a:t>in </a:t>
                </a:r>
                <a:r>
                  <a:rPr lang="en-GR" sz="1600">
                    <a:solidFill>
                      <a:schemeClr val="tx1"/>
                    </a:solidFill>
                  </a:rPr>
                  <a:t>range(</a:t>
                </a:r>
                <a:r>
                  <a:rPr lang="en-GB" sz="1600" dirty="0">
                    <a:solidFill>
                      <a:schemeClr val="tx1"/>
                    </a:solidFill>
                  </a:rPr>
                  <a:t>K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GB" sz="1600" dirty="0">
                    <a:solidFill>
                      <a:schemeClr val="tx1"/>
                    </a:solidFill>
                  </a:rPr>
                  <a:t>, K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GR" sz="1600">
                    <a:solidFill>
                      <a:schemeClr val="tx1"/>
                    </a:solidFill>
                  </a:rPr>
                  <a:t>):</a:t>
                </a:r>
                <a:endParaRPr lang="en-GR" sz="16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tx1"/>
                    </a:solidFill>
                  </a:rPr>
                  <a:t>         </a:t>
                </a:r>
                <a:r>
                  <a:rPr lang="en-US" sz="1600" dirty="0">
                    <a:solidFill>
                      <a:schemeClr val="tx1"/>
                    </a:solidFill>
                  </a:rPr>
                  <a:t>  </a:t>
                </a:r>
                <a:r>
                  <a:rPr lang="en-GR" sz="1600" dirty="0">
                    <a:solidFill>
                      <a:schemeClr val="tx1"/>
                    </a:solidFill>
                  </a:rPr>
                  <a:t>A[</a:t>
                </a:r>
                <a:r>
                  <a:rPr lang="en-US" sz="1600" dirty="0" err="1">
                    <a:solidFill>
                      <a:schemeClr val="accent1">
                        <a:lumMod val="75000"/>
                      </a:schemeClr>
                    </a:solidFill>
                  </a:rPr>
                  <a:t>i</a:t>
                </a:r>
                <a:r>
                  <a:rPr lang="en-GR" sz="1600" dirty="0">
                    <a:solidFill>
                      <a:schemeClr val="tx1"/>
                    </a:solidFill>
                  </a:rPr>
                  <a:t>][</a:t>
                </a:r>
                <a:r>
                  <a:rPr lang="en-US" sz="1600" dirty="0">
                    <a:solidFill>
                      <a:schemeClr val="accent1">
                        <a:lumMod val="75000"/>
                      </a:schemeClr>
                    </a:solidFill>
                  </a:rPr>
                  <a:t>j</a:t>
                </a:r>
                <a:r>
                  <a:rPr lang="en-GR" sz="1600" dirty="0">
                    <a:solidFill>
                      <a:schemeClr val="tx1"/>
                    </a:solidFill>
                  </a:rPr>
                  <a:t>] = A[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i+1</a:t>
                </a:r>
                <a:r>
                  <a:rPr lang="en-GB" sz="1600" dirty="0">
                    <a:solidFill>
                      <a:schemeClr val="tx1"/>
                    </a:solidFill>
                  </a:rPr>
                  <a:t>][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j*2</a:t>
                </a:r>
                <a:r>
                  <a:rPr lang="en-GB" sz="1600" dirty="0">
                    <a:solidFill>
                      <a:schemeClr val="tx1"/>
                    </a:solidFill>
                  </a:rPr>
                  <a:t>] + B[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j</a:t>
                </a:r>
                <a:r>
                  <a:rPr lang="en-GB" sz="1600" dirty="0">
                    <a:solidFill>
                      <a:schemeClr val="tx1"/>
                    </a:solidFill>
                  </a:rPr>
                  <a:t>][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k</a:t>
                </a:r>
                <a:r>
                  <a:rPr lang="en-GB" sz="1600" dirty="0">
                    <a:solidFill>
                      <a:schemeClr val="tx1"/>
                    </a:solidFill>
                  </a:rPr>
                  <a:t>]</a:t>
                </a:r>
                <a:endParaRPr lang="en-GR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4" name="文本框 472">
                <a:extLst>
                  <a:ext uri="{FF2B5EF4-FFF2-40B4-BE49-F238E27FC236}">
                    <a16:creationId xmlns:a16="http://schemas.microsoft.com/office/drawing/2014/main" id="{509D9F15-AD53-D7AF-DB72-364B4D813FFC}"/>
                  </a:ext>
                </a:extLst>
              </p:cNvPr>
              <p:cNvSpPr txBox="1"/>
              <p:nvPr/>
            </p:nvSpPr>
            <p:spPr>
              <a:xfrm>
                <a:off x="5668296" y="2847077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5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Core 1</a:t>
                </a:r>
                <a:endParaRPr lang="zh-CN" altLang="en-US" sz="1400" dirty="0">
                  <a:solidFill>
                    <a:schemeClr val="accent5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75" name="Group 174">
              <a:extLst>
                <a:ext uri="{FF2B5EF4-FFF2-40B4-BE49-F238E27FC236}">
                  <a16:creationId xmlns:a16="http://schemas.microsoft.com/office/drawing/2014/main" id="{C4ABAC18-4007-DBEC-48F2-0159A58AE716}"/>
                </a:ext>
              </a:extLst>
            </p:cNvPr>
            <p:cNvGrpSpPr/>
            <p:nvPr/>
          </p:nvGrpSpPr>
          <p:grpSpPr>
            <a:xfrm>
              <a:off x="3447493" y="3679327"/>
              <a:ext cx="2874440" cy="1246053"/>
              <a:chOff x="3402671" y="3087843"/>
              <a:chExt cx="2874440" cy="1246053"/>
            </a:xfrm>
          </p:grpSpPr>
          <p:sp>
            <p:nvSpPr>
              <p:cNvPr id="176" name="Snip Single Corner of Rectangle 27">
                <a:extLst>
                  <a:ext uri="{FF2B5EF4-FFF2-40B4-BE49-F238E27FC236}">
                    <a16:creationId xmlns:a16="http://schemas.microsoft.com/office/drawing/2014/main" id="{6D569B4F-651B-C007-C5D8-C0CFF88A7B6F}"/>
                  </a:ext>
                </a:extLst>
              </p:cNvPr>
              <p:cNvSpPr/>
              <p:nvPr/>
            </p:nvSpPr>
            <p:spPr>
              <a:xfrm>
                <a:off x="3402671" y="3115377"/>
                <a:ext cx="2849118" cy="1218519"/>
              </a:xfrm>
              <a:prstGeom prst="snip1Rect">
                <a:avLst>
                  <a:gd name="adj" fmla="val 0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72000" tIns="36000" rIns="0" bIns="72000" rtlCol="0" anchor="ctr"/>
              <a:lstStyle/>
              <a:p>
                <a:pPr>
                  <a:lnSpc>
                    <a:spcPct val="80000"/>
                  </a:lnSpc>
                </a:pPr>
                <a:r>
                  <a:rPr lang="en-GB" sz="1600" dirty="0">
                    <a:solidFill>
                      <a:schemeClr val="tx1"/>
                    </a:solidFill>
                  </a:rPr>
                  <a:t>def </a:t>
                </a:r>
                <a:r>
                  <a:rPr lang="en-GB" sz="1600" dirty="0" err="1">
                    <a:solidFill>
                      <a:schemeClr val="tx1"/>
                    </a:solidFill>
                  </a:rPr>
                  <a:t>PIM_kernel</a:t>
                </a:r>
                <a:r>
                  <a:rPr lang="en-GB" sz="1600" dirty="0">
                    <a:solidFill>
                      <a:schemeClr val="tx1"/>
                    </a:solidFill>
                  </a:rPr>
                  <a:t>:</a:t>
                </a:r>
              </a:p>
              <a:p>
                <a:pPr>
                  <a:lnSpc>
                    <a:spcPct val="80000"/>
                  </a:lnSpc>
                </a:pPr>
                <a:r>
                  <a:rPr lang="en-GB" sz="1600" dirty="0">
                    <a:solidFill>
                      <a:schemeClr val="tx1"/>
                    </a:solidFill>
                  </a:rPr>
                  <a:t>  for </a:t>
                </a:r>
                <a:r>
                  <a:rPr lang="en-GB" sz="1600" b="1" dirty="0" err="1">
                    <a:solidFill>
                      <a:schemeClr val="accent1">
                        <a:lumMod val="75000"/>
                      </a:schemeClr>
                    </a:solidFill>
                  </a:rPr>
                  <a:t>i</a:t>
                </a:r>
                <a:r>
                  <a:rPr lang="en-GB" sz="1600" dirty="0">
                    <a:solidFill>
                      <a:schemeClr val="tx1"/>
                    </a:solidFill>
                  </a:rPr>
                  <a:t> in range(N’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GB" sz="1600" dirty="0">
                    <a:solidFill>
                      <a:schemeClr val="tx1"/>
                    </a:solidFill>
                  </a:rPr>
                  <a:t>, N’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GB" sz="1600" dirty="0">
                    <a:solidFill>
                      <a:schemeClr val="tx1"/>
                    </a:solidFill>
                  </a:rPr>
                  <a:t>):</a:t>
                </a:r>
              </a:p>
              <a:p>
                <a:pPr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tx1"/>
                    </a:solidFill>
                  </a:rPr>
                  <a:t>   </a:t>
                </a:r>
                <a:r>
                  <a:rPr lang="en-US" sz="1600" dirty="0">
                    <a:solidFill>
                      <a:schemeClr val="tx1"/>
                    </a:solidFill>
                  </a:rPr>
                  <a:t>  </a:t>
                </a:r>
                <a:r>
                  <a:rPr lang="en-GR" sz="1600" dirty="0">
                    <a:solidFill>
                      <a:schemeClr val="tx1"/>
                    </a:solidFill>
                  </a:rPr>
                  <a:t>for </a:t>
                </a:r>
                <a:r>
                  <a:rPr lang="en-GB" sz="1600" b="1" dirty="0">
                    <a:solidFill>
                      <a:schemeClr val="accent1">
                        <a:lumMod val="75000"/>
                      </a:schemeClr>
                    </a:solidFill>
                  </a:rPr>
                  <a:t>j</a:t>
                </a:r>
                <a:r>
                  <a:rPr lang="en-GR" sz="1600" dirty="0">
                    <a:solidFill>
                      <a:schemeClr val="tx1"/>
                    </a:solidFill>
                  </a:rPr>
                  <a:t> in </a:t>
                </a:r>
                <a:r>
                  <a:rPr lang="en-GR" sz="1600">
                    <a:solidFill>
                      <a:schemeClr val="tx1"/>
                    </a:solidFill>
                  </a:rPr>
                  <a:t>range(</a:t>
                </a:r>
                <a:r>
                  <a:rPr lang="en-GB" sz="1600" dirty="0">
                    <a:solidFill>
                      <a:schemeClr val="tx1"/>
                    </a:solidFill>
                  </a:rPr>
                  <a:t>M’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GB" sz="1600" dirty="0">
                    <a:solidFill>
                      <a:schemeClr val="tx1"/>
                    </a:solidFill>
                  </a:rPr>
                  <a:t>, M’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GR" sz="1600">
                    <a:solidFill>
                      <a:schemeClr val="tx1"/>
                    </a:solidFill>
                  </a:rPr>
                  <a:t>):</a:t>
                </a:r>
                <a:endParaRPr lang="en-GR" sz="16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tx1"/>
                    </a:solidFill>
                  </a:rPr>
                  <a:t>      </a:t>
                </a:r>
                <a:r>
                  <a:rPr lang="en-US" sz="1600" dirty="0">
                    <a:solidFill>
                      <a:schemeClr val="tx1"/>
                    </a:solidFill>
                  </a:rPr>
                  <a:t>  </a:t>
                </a:r>
                <a:r>
                  <a:rPr lang="en-GR" sz="1600" dirty="0">
                    <a:solidFill>
                      <a:schemeClr val="tx1"/>
                    </a:solidFill>
                  </a:rPr>
                  <a:t>for</a:t>
                </a:r>
                <a:r>
                  <a:rPr lang="en-GR" sz="1600" b="1" dirty="0">
                    <a:solidFill>
                      <a:schemeClr val="accent1">
                        <a:lumMod val="75000"/>
                      </a:schemeClr>
                    </a:solidFill>
                  </a:rPr>
                  <a:t> k </a:t>
                </a:r>
                <a:r>
                  <a:rPr lang="en-GR" sz="1600" dirty="0">
                    <a:solidFill>
                      <a:schemeClr val="tx1"/>
                    </a:solidFill>
                  </a:rPr>
                  <a:t>in </a:t>
                </a:r>
                <a:r>
                  <a:rPr lang="en-GR" sz="1600">
                    <a:solidFill>
                      <a:schemeClr val="tx1"/>
                    </a:solidFill>
                  </a:rPr>
                  <a:t>range(</a:t>
                </a:r>
                <a:r>
                  <a:rPr lang="en-GB" sz="1600" dirty="0">
                    <a:solidFill>
                      <a:schemeClr val="tx1"/>
                    </a:solidFill>
                  </a:rPr>
                  <a:t>K’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1</a:t>
                </a:r>
                <a:r>
                  <a:rPr lang="en-GB" sz="1600" dirty="0">
                    <a:solidFill>
                      <a:schemeClr val="tx1"/>
                    </a:solidFill>
                  </a:rPr>
                  <a:t>, K’</a:t>
                </a:r>
                <a:r>
                  <a:rPr lang="en-GB" sz="1600" baseline="-25000" dirty="0">
                    <a:solidFill>
                      <a:schemeClr val="tx1"/>
                    </a:solidFill>
                  </a:rPr>
                  <a:t>2</a:t>
                </a:r>
                <a:r>
                  <a:rPr lang="en-GR" sz="1600">
                    <a:solidFill>
                      <a:schemeClr val="tx1"/>
                    </a:solidFill>
                  </a:rPr>
                  <a:t>):</a:t>
                </a:r>
                <a:endParaRPr lang="en-GR" sz="16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GR" sz="1600" dirty="0">
                    <a:solidFill>
                      <a:schemeClr val="tx1"/>
                    </a:solidFill>
                  </a:rPr>
                  <a:t>         </a:t>
                </a:r>
                <a:r>
                  <a:rPr lang="en-US" sz="1600" dirty="0">
                    <a:solidFill>
                      <a:schemeClr val="tx1"/>
                    </a:solidFill>
                  </a:rPr>
                  <a:t>  </a:t>
                </a:r>
                <a:r>
                  <a:rPr lang="en-GR" sz="1600" dirty="0">
                    <a:solidFill>
                      <a:schemeClr val="tx1"/>
                    </a:solidFill>
                  </a:rPr>
                  <a:t>A[</a:t>
                </a:r>
                <a:r>
                  <a:rPr lang="en-US" sz="1600" dirty="0" err="1">
                    <a:solidFill>
                      <a:schemeClr val="accent1">
                        <a:lumMod val="75000"/>
                      </a:schemeClr>
                    </a:solidFill>
                  </a:rPr>
                  <a:t>i</a:t>
                </a:r>
                <a:r>
                  <a:rPr lang="en-GR" sz="1600" dirty="0">
                    <a:solidFill>
                      <a:schemeClr val="tx1"/>
                    </a:solidFill>
                  </a:rPr>
                  <a:t>][</a:t>
                </a:r>
                <a:r>
                  <a:rPr lang="en-US" sz="1600" dirty="0">
                    <a:solidFill>
                      <a:schemeClr val="accent1">
                        <a:lumMod val="75000"/>
                      </a:schemeClr>
                    </a:solidFill>
                  </a:rPr>
                  <a:t>j</a:t>
                </a:r>
                <a:r>
                  <a:rPr lang="en-GR" sz="1600" dirty="0">
                    <a:solidFill>
                      <a:schemeClr val="tx1"/>
                    </a:solidFill>
                  </a:rPr>
                  <a:t>] = A[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i+1</a:t>
                </a:r>
                <a:r>
                  <a:rPr lang="en-GB" sz="1600" dirty="0">
                    <a:solidFill>
                      <a:schemeClr val="tx1"/>
                    </a:solidFill>
                  </a:rPr>
                  <a:t>][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j*2</a:t>
                </a:r>
                <a:r>
                  <a:rPr lang="en-GB" sz="1600" dirty="0">
                    <a:solidFill>
                      <a:schemeClr val="tx1"/>
                    </a:solidFill>
                  </a:rPr>
                  <a:t>] + B[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j</a:t>
                </a:r>
                <a:r>
                  <a:rPr lang="en-GB" sz="1600" dirty="0">
                    <a:solidFill>
                      <a:schemeClr val="tx1"/>
                    </a:solidFill>
                  </a:rPr>
                  <a:t>][</a:t>
                </a:r>
                <a:r>
                  <a:rPr lang="en-GB" sz="1600" dirty="0">
                    <a:solidFill>
                      <a:schemeClr val="accent1">
                        <a:lumMod val="75000"/>
                      </a:schemeClr>
                    </a:solidFill>
                  </a:rPr>
                  <a:t>k</a:t>
                </a:r>
                <a:r>
                  <a:rPr lang="en-GB" sz="1600" dirty="0">
                    <a:solidFill>
                      <a:schemeClr val="tx1"/>
                    </a:solidFill>
                  </a:rPr>
                  <a:t>]</a:t>
                </a:r>
                <a:endParaRPr lang="en-GR" sz="16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7" name="文本框 472">
                <a:extLst>
                  <a:ext uri="{FF2B5EF4-FFF2-40B4-BE49-F238E27FC236}">
                    <a16:creationId xmlns:a16="http://schemas.microsoft.com/office/drawing/2014/main" id="{FDF01CCB-8DE7-BE2D-E34E-8D33197997BC}"/>
                  </a:ext>
                </a:extLst>
              </p:cNvPr>
              <p:cNvSpPr txBox="1"/>
              <p:nvPr/>
            </p:nvSpPr>
            <p:spPr>
              <a:xfrm>
                <a:off x="5571469" y="3087843"/>
                <a:ext cx="70564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 dirty="0">
                    <a:solidFill>
                      <a:schemeClr val="accent5">
                        <a:lumMod val="75000"/>
                      </a:schemeClr>
                    </a:solidFill>
                    <a:latin typeface="Trebuchet MS" panose="020B0703020202090204" pitchFamily="34" charset="0"/>
                  </a:rPr>
                  <a:t>Core 0</a:t>
                </a:r>
                <a:endParaRPr lang="zh-CN" altLang="en-US" sz="1400" dirty="0">
                  <a:solidFill>
                    <a:schemeClr val="accent5">
                      <a:lumMod val="75000"/>
                    </a:schemeClr>
                  </a:solidFill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178" name="Group 177">
              <a:extLst>
                <a:ext uri="{FF2B5EF4-FFF2-40B4-BE49-F238E27FC236}">
                  <a16:creationId xmlns:a16="http://schemas.microsoft.com/office/drawing/2014/main" id="{625ADE5E-C291-F4D3-B18F-C10CAC8CB726}"/>
                </a:ext>
              </a:extLst>
            </p:cNvPr>
            <p:cNvGrpSpPr/>
            <p:nvPr/>
          </p:nvGrpSpPr>
          <p:grpSpPr>
            <a:xfrm>
              <a:off x="7097411" y="1845043"/>
              <a:ext cx="2131332" cy="1694285"/>
              <a:chOff x="7097411" y="2400861"/>
              <a:chExt cx="2131332" cy="1694285"/>
            </a:xfrm>
          </p:grpSpPr>
          <p:grpSp>
            <p:nvGrpSpPr>
              <p:cNvPr id="179" name="Group 178">
                <a:extLst>
                  <a:ext uri="{FF2B5EF4-FFF2-40B4-BE49-F238E27FC236}">
                    <a16:creationId xmlns:a16="http://schemas.microsoft.com/office/drawing/2014/main" id="{11EF8985-1AB7-AA98-CFB7-A6FA5D1B3499}"/>
                  </a:ext>
                </a:extLst>
              </p:cNvPr>
              <p:cNvGrpSpPr/>
              <p:nvPr/>
            </p:nvGrpSpPr>
            <p:grpSpPr>
              <a:xfrm>
                <a:off x="7097411" y="2400861"/>
                <a:ext cx="1980000" cy="1694285"/>
                <a:chOff x="6821689" y="3074339"/>
                <a:chExt cx="1980000" cy="1694285"/>
              </a:xfrm>
            </p:grpSpPr>
            <p:grpSp>
              <p:nvGrpSpPr>
                <p:cNvPr id="181" name="Group 180">
                  <a:extLst>
                    <a:ext uri="{FF2B5EF4-FFF2-40B4-BE49-F238E27FC236}">
                      <a16:creationId xmlns:a16="http://schemas.microsoft.com/office/drawing/2014/main" id="{EBDFF29B-98D9-3720-EB88-750BCD69EB06}"/>
                    </a:ext>
                  </a:extLst>
                </p:cNvPr>
                <p:cNvGrpSpPr/>
                <p:nvPr/>
              </p:nvGrpSpPr>
              <p:grpSpPr>
                <a:xfrm>
                  <a:off x="6821689" y="3297493"/>
                  <a:ext cx="1980000" cy="1471131"/>
                  <a:chOff x="6821689" y="3297493"/>
                  <a:chExt cx="1980000" cy="1471131"/>
                </a:xfrm>
              </p:grpSpPr>
              <p:grpSp>
                <p:nvGrpSpPr>
                  <p:cNvPr id="184" name="Group 183">
                    <a:extLst>
                      <a:ext uri="{FF2B5EF4-FFF2-40B4-BE49-F238E27FC236}">
                        <a16:creationId xmlns:a16="http://schemas.microsoft.com/office/drawing/2014/main" id="{83BF29A4-A70F-606E-DD58-5CD91F93C5D5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6821689" y="3297493"/>
                    <a:ext cx="1980000" cy="1244793"/>
                    <a:chOff x="6166210" y="3377134"/>
                    <a:chExt cx="3068118" cy="1928865"/>
                  </a:xfrm>
                </p:grpSpPr>
                <p:grpSp>
                  <p:nvGrpSpPr>
                    <p:cNvPr id="186" name="Group 185">
                      <a:extLst>
                        <a:ext uri="{FF2B5EF4-FFF2-40B4-BE49-F238E27FC236}">
                          <a16:creationId xmlns:a16="http://schemas.microsoft.com/office/drawing/2014/main" id="{294C8979-E3F5-3FCC-8E74-F7C99C62C65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66210" y="3388425"/>
                      <a:ext cx="3068118" cy="1917574"/>
                      <a:chOff x="6166210" y="3388425"/>
                      <a:chExt cx="3068118" cy="1917574"/>
                    </a:xfrm>
                  </p:grpSpPr>
                  <p:sp>
                    <p:nvSpPr>
                      <p:cNvPr id="188" name="Rectangle 196">
                        <a:extLst>
                          <a:ext uri="{FF2B5EF4-FFF2-40B4-BE49-F238E27FC236}">
                            <a16:creationId xmlns:a16="http://schemas.microsoft.com/office/drawing/2014/main" id="{16ACAF0B-1539-9F28-5647-C853BB8371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6210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89" name="Rectangle 196">
                        <a:extLst>
                          <a:ext uri="{FF2B5EF4-FFF2-40B4-BE49-F238E27FC236}">
                            <a16:creationId xmlns:a16="http://schemas.microsoft.com/office/drawing/2014/main" id="{BED375B3-9D20-DD7C-D6AE-633A89D890D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6210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0" name="Rectangle 196">
                        <a:extLst>
                          <a:ext uri="{FF2B5EF4-FFF2-40B4-BE49-F238E27FC236}">
                            <a16:creationId xmlns:a16="http://schemas.microsoft.com/office/drawing/2014/main" id="{B76300CB-213B-4F7C-90AA-7541F3C3164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49725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1" name="Rectangle 196">
                        <a:extLst>
                          <a:ext uri="{FF2B5EF4-FFF2-40B4-BE49-F238E27FC236}">
                            <a16:creationId xmlns:a16="http://schemas.microsoft.com/office/drawing/2014/main" id="{9490ABDF-F024-6E00-8AED-C057C7FFCEE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49725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2" name="Rectangle 196">
                        <a:extLst>
                          <a:ext uri="{FF2B5EF4-FFF2-40B4-BE49-F238E27FC236}">
                            <a16:creationId xmlns:a16="http://schemas.microsoft.com/office/drawing/2014/main" id="{BA622E20-26ED-6472-E657-98ABACBD956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3239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3" name="Rectangle 196">
                        <a:extLst>
                          <a:ext uri="{FF2B5EF4-FFF2-40B4-BE49-F238E27FC236}">
                            <a16:creationId xmlns:a16="http://schemas.microsoft.com/office/drawing/2014/main" id="{61DEEFA2-BBF9-7C7E-903B-6B6CC25EBF6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3239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4" name="Rectangle 196">
                        <a:extLst>
                          <a:ext uri="{FF2B5EF4-FFF2-40B4-BE49-F238E27FC236}">
                            <a16:creationId xmlns:a16="http://schemas.microsoft.com/office/drawing/2014/main" id="{2D047037-6C22-078C-45D0-81629CA5817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16754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5" name="Rectangle 196">
                        <a:extLst>
                          <a:ext uri="{FF2B5EF4-FFF2-40B4-BE49-F238E27FC236}">
                            <a16:creationId xmlns:a16="http://schemas.microsoft.com/office/drawing/2014/main" id="{B16D808B-7A21-57CA-0259-060AE960B2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16754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6" name="Rectangle 196">
                        <a:extLst>
                          <a:ext uri="{FF2B5EF4-FFF2-40B4-BE49-F238E27FC236}">
                            <a16:creationId xmlns:a16="http://schemas.microsoft.com/office/drawing/2014/main" id="{AC7050DD-1E67-2806-8705-763133DFF6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00269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7" name="Rectangle 196">
                        <a:extLst>
                          <a:ext uri="{FF2B5EF4-FFF2-40B4-BE49-F238E27FC236}">
                            <a16:creationId xmlns:a16="http://schemas.microsoft.com/office/drawing/2014/main" id="{AA200000-2A43-11B1-065A-E4CC180F8F6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00269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8" name="Rectangle 196">
                        <a:extLst>
                          <a:ext uri="{FF2B5EF4-FFF2-40B4-BE49-F238E27FC236}">
                            <a16:creationId xmlns:a16="http://schemas.microsoft.com/office/drawing/2014/main" id="{CDF52220-74B6-6DD7-0EB6-5E228CB89BC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83784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9" name="Rectangle 196">
                        <a:extLst>
                          <a:ext uri="{FF2B5EF4-FFF2-40B4-BE49-F238E27FC236}">
                            <a16:creationId xmlns:a16="http://schemas.microsoft.com/office/drawing/2014/main" id="{F9935154-0E45-20F5-9819-C7948F16239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83784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0" name="Rectangle 196">
                        <a:extLst>
                          <a:ext uri="{FF2B5EF4-FFF2-40B4-BE49-F238E27FC236}">
                            <a16:creationId xmlns:a16="http://schemas.microsoft.com/office/drawing/2014/main" id="{64C471CC-9BF8-B6DA-5B37-A4C334BDFD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67298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1" name="Rectangle 196">
                        <a:extLst>
                          <a:ext uri="{FF2B5EF4-FFF2-40B4-BE49-F238E27FC236}">
                            <a16:creationId xmlns:a16="http://schemas.microsoft.com/office/drawing/2014/main" id="{53B6246F-C505-00CE-9037-8B1A239411F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67298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2" name="Rectangle 196">
                        <a:extLst>
                          <a:ext uri="{FF2B5EF4-FFF2-40B4-BE49-F238E27FC236}">
                            <a16:creationId xmlns:a16="http://schemas.microsoft.com/office/drawing/2014/main" id="{4640173D-24DB-5089-EE4A-75322F6F20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813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3" name="Rectangle 196">
                        <a:extLst>
                          <a:ext uri="{FF2B5EF4-FFF2-40B4-BE49-F238E27FC236}">
                            <a16:creationId xmlns:a16="http://schemas.microsoft.com/office/drawing/2014/main" id="{6EF8B16A-7412-815D-C2EF-715500A4F50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813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4" name="Rectangle 196">
                        <a:extLst>
                          <a:ext uri="{FF2B5EF4-FFF2-40B4-BE49-F238E27FC236}">
                            <a16:creationId xmlns:a16="http://schemas.microsoft.com/office/drawing/2014/main" id="{3B36F045-90F0-0402-87C8-40335C9B08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6210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5" name="Rectangle 196">
                        <a:extLst>
                          <a:ext uri="{FF2B5EF4-FFF2-40B4-BE49-F238E27FC236}">
                            <a16:creationId xmlns:a16="http://schemas.microsoft.com/office/drawing/2014/main" id="{B679A6E4-0FB2-3248-DD96-F6F655434E6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6210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6" name="Rectangle 196">
                        <a:extLst>
                          <a:ext uri="{FF2B5EF4-FFF2-40B4-BE49-F238E27FC236}">
                            <a16:creationId xmlns:a16="http://schemas.microsoft.com/office/drawing/2014/main" id="{B9049E11-CF95-3320-D91B-36C8DDFCCE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6210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7" name="Rectangle 196">
                        <a:extLst>
                          <a:ext uri="{FF2B5EF4-FFF2-40B4-BE49-F238E27FC236}">
                            <a16:creationId xmlns:a16="http://schemas.microsoft.com/office/drawing/2014/main" id="{1C8FFF6C-2E40-C757-8538-741DBBFAA6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49725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8" name="Rectangle 196">
                        <a:extLst>
                          <a:ext uri="{FF2B5EF4-FFF2-40B4-BE49-F238E27FC236}">
                            <a16:creationId xmlns:a16="http://schemas.microsoft.com/office/drawing/2014/main" id="{7DCE181E-37A0-0EA6-02EF-F088804484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49725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9" name="Rectangle 196">
                        <a:extLst>
                          <a:ext uri="{FF2B5EF4-FFF2-40B4-BE49-F238E27FC236}">
                            <a16:creationId xmlns:a16="http://schemas.microsoft.com/office/drawing/2014/main" id="{2FA66731-297A-8649-30B5-ABBB5DA96F9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49725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0" name="Rectangle 196">
                        <a:extLst>
                          <a:ext uri="{FF2B5EF4-FFF2-40B4-BE49-F238E27FC236}">
                            <a16:creationId xmlns:a16="http://schemas.microsoft.com/office/drawing/2014/main" id="{E4EC260D-8F7E-3473-E381-F6E6B2E889E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3239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1" name="Rectangle 196">
                        <a:extLst>
                          <a:ext uri="{FF2B5EF4-FFF2-40B4-BE49-F238E27FC236}">
                            <a16:creationId xmlns:a16="http://schemas.microsoft.com/office/drawing/2014/main" id="{279FDB20-D245-D4BA-79F0-EF710A075A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3239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2" name="Rectangle 196">
                        <a:extLst>
                          <a:ext uri="{FF2B5EF4-FFF2-40B4-BE49-F238E27FC236}">
                            <a16:creationId xmlns:a16="http://schemas.microsoft.com/office/drawing/2014/main" id="{86073376-D55B-E443-1F34-C4500958A1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3239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3" name="Rectangle 196">
                        <a:extLst>
                          <a:ext uri="{FF2B5EF4-FFF2-40B4-BE49-F238E27FC236}">
                            <a16:creationId xmlns:a16="http://schemas.microsoft.com/office/drawing/2014/main" id="{F6D5D2B6-FCE2-B6A5-5C59-271758C1F9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16754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4" name="Rectangle 196">
                        <a:extLst>
                          <a:ext uri="{FF2B5EF4-FFF2-40B4-BE49-F238E27FC236}">
                            <a16:creationId xmlns:a16="http://schemas.microsoft.com/office/drawing/2014/main" id="{292F3170-59A5-FCD4-23D1-335EDE3FB1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16754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5" name="Rectangle 196">
                        <a:extLst>
                          <a:ext uri="{FF2B5EF4-FFF2-40B4-BE49-F238E27FC236}">
                            <a16:creationId xmlns:a16="http://schemas.microsoft.com/office/drawing/2014/main" id="{D19E4A0F-9E9E-9DA2-F2D7-56C8BE35F73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16754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6" name="Rectangle 196">
                        <a:extLst>
                          <a:ext uri="{FF2B5EF4-FFF2-40B4-BE49-F238E27FC236}">
                            <a16:creationId xmlns:a16="http://schemas.microsoft.com/office/drawing/2014/main" id="{9544B8AB-8BCA-8B49-44FD-F3259E01039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00269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7" name="Rectangle 196">
                        <a:extLst>
                          <a:ext uri="{FF2B5EF4-FFF2-40B4-BE49-F238E27FC236}">
                            <a16:creationId xmlns:a16="http://schemas.microsoft.com/office/drawing/2014/main" id="{7BDD886C-E6DA-9A7C-4609-EED87F878C1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00269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8" name="Rectangle 196">
                        <a:extLst>
                          <a:ext uri="{FF2B5EF4-FFF2-40B4-BE49-F238E27FC236}">
                            <a16:creationId xmlns:a16="http://schemas.microsoft.com/office/drawing/2014/main" id="{110DDA3C-402A-3536-9837-6320D0E9B2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00269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19" name="Rectangle 196">
                        <a:extLst>
                          <a:ext uri="{FF2B5EF4-FFF2-40B4-BE49-F238E27FC236}">
                            <a16:creationId xmlns:a16="http://schemas.microsoft.com/office/drawing/2014/main" id="{CAA59021-D044-6079-4935-7D1FAEA285F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83784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0" name="Rectangle 196">
                        <a:extLst>
                          <a:ext uri="{FF2B5EF4-FFF2-40B4-BE49-F238E27FC236}">
                            <a16:creationId xmlns:a16="http://schemas.microsoft.com/office/drawing/2014/main" id="{BA495754-854C-A41D-F68D-D03C76DB07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83784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1" name="Rectangle 196">
                        <a:extLst>
                          <a:ext uri="{FF2B5EF4-FFF2-40B4-BE49-F238E27FC236}">
                            <a16:creationId xmlns:a16="http://schemas.microsoft.com/office/drawing/2014/main" id="{0FEA3FC5-71A1-0D81-471C-3309931DEAC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83784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2" name="Rectangle 196">
                        <a:extLst>
                          <a:ext uri="{FF2B5EF4-FFF2-40B4-BE49-F238E27FC236}">
                            <a16:creationId xmlns:a16="http://schemas.microsoft.com/office/drawing/2014/main" id="{31F34C53-9F10-30DE-924E-7D03D2C0F6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67298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3" name="Rectangle 196">
                        <a:extLst>
                          <a:ext uri="{FF2B5EF4-FFF2-40B4-BE49-F238E27FC236}">
                            <a16:creationId xmlns:a16="http://schemas.microsoft.com/office/drawing/2014/main" id="{D8ABDF27-AC04-9716-9FDE-09E28FEED4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67298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4" name="Rectangle 196">
                        <a:extLst>
                          <a:ext uri="{FF2B5EF4-FFF2-40B4-BE49-F238E27FC236}">
                            <a16:creationId xmlns:a16="http://schemas.microsoft.com/office/drawing/2014/main" id="{42F6C732-F07F-D9CB-EA5F-F04A144306C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67298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5" name="Rectangle 196">
                        <a:extLst>
                          <a:ext uri="{FF2B5EF4-FFF2-40B4-BE49-F238E27FC236}">
                            <a16:creationId xmlns:a16="http://schemas.microsoft.com/office/drawing/2014/main" id="{5B4EC135-D317-D83C-047A-5C066B72302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813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6" name="Rectangle 196">
                        <a:extLst>
                          <a:ext uri="{FF2B5EF4-FFF2-40B4-BE49-F238E27FC236}">
                            <a16:creationId xmlns:a16="http://schemas.microsoft.com/office/drawing/2014/main" id="{BB208BAE-8E58-86B5-73FD-7386090356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813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27" name="Rectangle 196">
                        <a:extLst>
                          <a:ext uri="{FF2B5EF4-FFF2-40B4-BE49-F238E27FC236}">
                            <a16:creationId xmlns:a16="http://schemas.microsoft.com/office/drawing/2014/main" id="{2A09A580-2E09-18A5-AADF-AD33B29EB3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813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3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cxnSp>
                  <p:nvCxnSpPr>
                    <p:cNvPr id="187" name="Straight Connector 205">
                      <a:extLst>
                        <a:ext uri="{FF2B5EF4-FFF2-40B4-BE49-F238E27FC236}">
                          <a16:creationId xmlns:a16="http://schemas.microsoft.com/office/drawing/2014/main" id="{39335E59-95E1-B073-1A12-DAD9ED99DCC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7325199" y="3377134"/>
                      <a:ext cx="3397" cy="1896645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185" name="文本框 482">
                    <a:extLst>
                      <a:ext uri="{FF2B5EF4-FFF2-40B4-BE49-F238E27FC236}">
                        <a16:creationId xmlns:a16="http://schemas.microsoft.com/office/drawing/2014/main" id="{951F00B7-5841-6CA2-FF58-D032E20EFEB0}"/>
                      </a:ext>
                    </a:extLst>
                  </p:cNvPr>
                  <p:cNvSpPr txBox="1"/>
                  <p:nvPr/>
                </p:nvSpPr>
                <p:spPr>
                  <a:xfrm>
                    <a:off x="7433412" y="4491625"/>
                    <a:ext cx="756554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200" dirty="0">
                        <a:latin typeface="Trebuchet MS" panose="020B0703020202090204" pitchFamily="34" charset="0"/>
                      </a:rPr>
                      <a:t>Tensor A</a:t>
                    </a:r>
                    <a:endParaRPr lang="zh-CN" altLang="en-US" sz="12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182" name="文本框 472">
                  <a:extLst>
                    <a:ext uri="{FF2B5EF4-FFF2-40B4-BE49-F238E27FC236}">
                      <a16:creationId xmlns:a16="http://schemas.microsoft.com/office/drawing/2014/main" id="{3991808A-87F0-853F-9846-D947142DB71E}"/>
                    </a:ext>
                  </a:extLst>
                </p:cNvPr>
                <p:cNvSpPr txBox="1"/>
                <p:nvPr/>
              </p:nvSpPr>
              <p:spPr>
                <a:xfrm>
                  <a:off x="6865152" y="3074340"/>
                  <a:ext cx="70564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solidFill>
                        <a:schemeClr val="accent3"/>
                      </a:solidFill>
                      <a:latin typeface="Trebuchet MS" panose="020B0703020202090204" pitchFamily="34" charset="0"/>
                    </a:rPr>
                    <a:t>Core 0</a:t>
                  </a:r>
                  <a:endParaRPr lang="zh-CN" altLang="en-US" sz="1400" dirty="0">
                    <a:solidFill>
                      <a:schemeClr val="accent3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3" name="文本框 472">
                  <a:extLst>
                    <a:ext uri="{FF2B5EF4-FFF2-40B4-BE49-F238E27FC236}">
                      <a16:creationId xmlns:a16="http://schemas.microsoft.com/office/drawing/2014/main" id="{4C65214D-DC9B-2F85-28CF-E3BBFBA2CC42}"/>
                    </a:ext>
                  </a:extLst>
                </p:cNvPr>
                <p:cNvSpPr txBox="1"/>
                <p:nvPr/>
              </p:nvSpPr>
              <p:spPr>
                <a:xfrm>
                  <a:off x="7817487" y="3074339"/>
                  <a:ext cx="70564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solidFill>
                        <a:schemeClr val="accent3"/>
                      </a:solidFill>
                      <a:latin typeface="Trebuchet MS" panose="020B0703020202090204" pitchFamily="34" charset="0"/>
                    </a:rPr>
                    <a:t>Core 1</a:t>
                  </a:r>
                  <a:endParaRPr lang="zh-CN" altLang="en-US" sz="1400" dirty="0">
                    <a:solidFill>
                      <a:schemeClr val="accent3"/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180" name="文本框 7">
                <a:extLst>
                  <a:ext uri="{FF2B5EF4-FFF2-40B4-BE49-F238E27FC236}">
                    <a16:creationId xmlns:a16="http://schemas.microsoft.com/office/drawing/2014/main" id="{4463DE71-AFE3-5389-41B1-DAB6171D5808}"/>
                  </a:ext>
                </a:extLst>
              </p:cNvPr>
              <p:cNvSpPr txBox="1"/>
              <p:nvPr/>
            </p:nvSpPr>
            <p:spPr>
              <a:xfrm>
                <a:off x="8954205" y="3735846"/>
                <a:ext cx="274538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zh-CN" dirty="0">
                    <a:latin typeface="Trebuchet MS" panose="020B0703020202090204" pitchFamily="34" charset="0"/>
                  </a:rPr>
                  <a:t>…</a:t>
                </a:r>
                <a:endParaRPr lang="zh-CN" altLang="en-US" dirty="0">
                  <a:solidFill>
                    <a:schemeClr val="accent4"/>
                  </a:solidFill>
                  <a:latin typeface="Trebuchet MS" panose="020B0703020202090204" pitchFamily="34" charset="0"/>
                </a:endParaRPr>
              </a:p>
            </p:txBody>
          </p:sp>
        </p:grpSp>
        <p:grpSp>
          <p:nvGrpSpPr>
            <p:cNvPr id="228" name="Group 227">
              <a:extLst>
                <a:ext uri="{FF2B5EF4-FFF2-40B4-BE49-F238E27FC236}">
                  <a16:creationId xmlns:a16="http://schemas.microsoft.com/office/drawing/2014/main" id="{8037BAF9-2D71-9567-A3C1-FFB277673B2B}"/>
                </a:ext>
              </a:extLst>
            </p:cNvPr>
            <p:cNvGrpSpPr/>
            <p:nvPr/>
          </p:nvGrpSpPr>
          <p:grpSpPr>
            <a:xfrm>
              <a:off x="7077634" y="3356321"/>
              <a:ext cx="2131332" cy="1694285"/>
              <a:chOff x="7097411" y="2400861"/>
              <a:chExt cx="2131332" cy="1694285"/>
            </a:xfrm>
          </p:grpSpPr>
          <p:grpSp>
            <p:nvGrpSpPr>
              <p:cNvPr id="229" name="Group 228">
                <a:extLst>
                  <a:ext uri="{FF2B5EF4-FFF2-40B4-BE49-F238E27FC236}">
                    <a16:creationId xmlns:a16="http://schemas.microsoft.com/office/drawing/2014/main" id="{A31A83D8-4E95-989A-09BD-56489D727E2D}"/>
                  </a:ext>
                </a:extLst>
              </p:cNvPr>
              <p:cNvGrpSpPr/>
              <p:nvPr/>
            </p:nvGrpSpPr>
            <p:grpSpPr>
              <a:xfrm>
                <a:off x="7097411" y="2400861"/>
                <a:ext cx="1988311" cy="1694285"/>
                <a:chOff x="6821689" y="3074339"/>
                <a:chExt cx="1988311" cy="1694285"/>
              </a:xfrm>
            </p:grpSpPr>
            <p:grpSp>
              <p:nvGrpSpPr>
                <p:cNvPr id="231" name="Group 230">
                  <a:extLst>
                    <a:ext uri="{FF2B5EF4-FFF2-40B4-BE49-F238E27FC236}">
                      <a16:creationId xmlns:a16="http://schemas.microsoft.com/office/drawing/2014/main" id="{62A27CE1-C4C7-17ED-77E7-0F0695DBDF46}"/>
                    </a:ext>
                  </a:extLst>
                </p:cNvPr>
                <p:cNvGrpSpPr/>
                <p:nvPr/>
              </p:nvGrpSpPr>
              <p:grpSpPr>
                <a:xfrm>
                  <a:off x="6821689" y="3297493"/>
                  <a:ext cx="1980000" cy="1471131"/>
                  <a:chOff x="6821689" y="3297493"/>
                  <a:chExt cx="1980000" cy="1471131"/>
                </a:xfrm>
              </p:grpSpPr>
              <p:grpSp>
                <p:nvGrpSpPr>
                  <p:cNvPr id="234" name="Group 233">
                    <a:extLst>
                      <a:ext uri="{FF2B5EF4-FFF2-40B4-BE49-F238E27FC236}">
                        <a16:creationId xmlns:a16="http://schemas.microsoft.com/office/drawing/2014/main" id="{DEE8C52C-D4AF-006E-E8E0-A7E88C75ED5A}"/>
                      </a:ext>
                    </a:extLst>
                  </p:cNvPr>
                  <p:cNvGrpSpPr>
                    <a:grpSpLocks noChangeAspect="1"/>
                  </p:cNvGrpSpPr>
                  <p:nvPr/>
                </p:nvGrpSpPr>
                <p:grpSpPr>
                  <a:xfrm>
                    <a:off x="6821689" y="3297493"/>
                    <a:ext cx="1980000" cy="1244793"/>
                    <a:chOff x="6166210" y="3377134"/>
                    <a:chExt cx="3068118" cy="1928865"/>
                  </a:xfrm>
                </p:grpSpPr>
                <p:grpSp>
                  <p:nvGrpSpPr>
                    <p:cNvPr id="236" name="Group 235">
                      <a:extLst>
                        <a:ext uri="{FF2B5EF4-FFF2-40B4-BE49-F238E27FC236}">
                          <a16:creationId xmlns:a16="http://schemas.microsoft.com/office/drawing/2014/main" id="{40AEE77A-C5AB-D297-77C7-91EAE8D6885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166210" y="3388425"/>
                      <a:ext cx="3068118" cy="1917574"/>
                      <a:chOff x="6166210" y="3388425"/>
                      <a:chExt cx="3068118" cy="1917574"/>
                    </a:xfrm>
                  </p:grpSpPr>
                  <p:sp>
                    <p:nvSpPr>
                      <p:cNvPr id="238" name="Rectangle 196">
                        <a:extLst>
                          <a:ext uri="{FF2B5EF4-FFF2-40B4-BE49-F238E27FC236}">
                            <a16:creationId xmlns:a16="http://schemas.microsoft.com/office/drawing/2014/main" id="{86A244CC-8E19-B7C4-24AF-E40BCF578D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6210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39" name="Rectangle 196">
                        <a:extLst>
                          <a:ext uri="{FF2B5EF4-FFF2-40B4-BE49-F238E27FC236}">
                            <a16:creationId xmlns:a16="http://schemas.microsoft.com/office/drawing/2014/main" id="{7BE308F6-7787-CCF6-9C9D-239A14027F9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6210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0" name="Rectangle 196">
                        <a:extLst>
                          <a:ext uri="{FF2B5EF4-FFF2-40B4-BE49-F238E27FC236}">
                            <a16:creationId xmlns:a16="http://schemas.microsoft.com/office/drawing/2014/main" id="{E18DA7DF-9E36-B3BF-79BF-6E8899705E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49725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1" name="Rectangle 196">
                        <a:extLst>
                          <a:ext uri="{FF2B5EF4-FFF2-40B4-BE49-F238E27FC236}">
                            <a16:creationId xmlns:a16="http://schemas.microsoft.com/office/drawing/2014/main" id="{C0D2F9F6-FE49-9281-9EF1-137A0C95423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49725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2" name="Rectangle 196">
                        <a:extLst>
                          <a:ext uri="{FF2B5EF4-FFF2-40B4-BE49-F238E27FC236}">
                            <a16:creationId xmlns:a16="http://schemas.microsoft.com/office/drawing/2014/main" id="{0DEF554C-9012-BDC3-8D03-FAA5E01039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3239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3" name="Rectangle 196">
                        <a:extLst>
                          <a:ext uri="{FF2B5EF4-FFF2-40B4-BE49-F238E27FC236}">
                            <a16:creationId xmlns:a16="http://schemas.microsoft.com/office/drawing/2014/main" id="{F005B989-98B2-3506-7364-B4E59EC0D2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3239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4" name="Rectangle 196">
                        <a:extLst>
                          <a:ext uri="{FF2B5EF4-FFF2-40B4-BE49-F238E27FC236}">
                            <a16:creationId xmlns:a16="http://schemas.microsoft.com/office/drawing/2014/main" id="{7DA1601F-22FA-A522-3C9E-829D711C7F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16754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5" name="Rectangle 196">
                        <a:extLst>
                          <a:ext uri="{FF2B5EF4-FFF2-40B4-BE49-F238E27FC236}">
                            <a16:creationId xmlns:a16="http://schemas.microsoft.com/office/drawing/2014/main" id="{4132B16D-13AB-DC91-91CB-D72AAC94800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16754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6" name="Rectangle 196">
                        <a:extLst>
                          <a:ext uri="{FF2B5EF4-FFF2-40B4-BE49-F238E27FC236}">
                            <a16:creationId xmlns:a16="http://schemas.microsoft.com/office/drawing/2014/main" id="{EF2C6CAC-62C1-31A5-B683-4628416FDC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00269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7" name="Rectangle 196">
                        <a:extLst>
                          <a:ext uri="{FF2B5EF4-FFF2-40B4-BE49-F238E27FC236}">
                            <a16:creationId xmlns:a16="http://schemas.microsoft.com/office/drawing/2014/main" id="{6695CEB0-A3B8-CFFD-E3AC-A133D7B6626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00269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8" name="Rectangle 196">
                        <a:extLst>
                          <a:ext uri="{FF2B5EF4-FFF2-40B4-BE49-F238E27FC236}">
                            <a16:creationId xmlns:a16="http://schemas.microsoft.com/office/drawing/2014/main" id="{2E49EC02-BB3B-28EA-D49C-2CA5E80317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83784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49" name="Rectangle 196">
                        <a:extLst>
                          <a:ext uri="{FF2B5EF4-FFF2-40B4-BE49-F238E27FC236}">
                            <a16:creationId xmlns:a16="http://schemas.microsoft.com/office/drawing/2014/main" id="{BD61C5E7-11AF-B22D-0DA5-6773F47A08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83784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0" name="Rectangle 196">
                        <a:extLst>
                          <a:ext uri="{FF2B5EF4-FFF2-40B4-BE49-F238E27FC236}">
                            <a16:creationId xmlns:a16="http://schemas.microsoft.com/office/drawing/2014/main" id="{92AFFC8E-B6F2-6549-87F5-5163AD1741B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67298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1" name="Rectangle 196">
                        <a:extLst>
                          <a:ext uri="{FF2B5EF4-FFF2-40B4-BE49-F238E27FC236}">
                            <a16:creationId xmlns:a16="http://schemas.microsoft.com/office/drawing/2014/main" id="{17A1C4EF-928D-4642-5E77-D62C931467A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67298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2" name="Rectangle 196">
                        <a:extLst>
                          <a:ext uri="{FF2B5EF4-FFF2-40B4-BE49-F238E27FC236}">
                            <a16:creationId xmlns:a16="http://schemas.microsoft.com/office/drawing/2014/main" id="{8A066B30-308C-9826-672D-C10AF9B773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813" y="3388425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3" name="Rectangle 196">
                        <a:extLst>
                          <a:ext uri="{FF2B5EF4-FFF2-40B4-BE49-F238E27FC236}">
                            <a16:creationId xmlns:a16="http://schemas.microsoft.com/office/drawing/2014/main" id="{D54732EC-0936-7FDB-E44F-DAD04739F15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813" y="3771940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4" name="Rectangle 196">
                        <a:extLst>
                          <a:ext uri="{FF2B5EF4-FFF2-40B4-BE49-F238E27FC236}">
                            <a16:creationId xmlns:a16="http://schemas.microsoft.com/office/drawing/2014/main" id="{202F7176-659F-689C-CBBD-D60065F7FA3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6210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5" name="Rectangle 196">
                        <a:extLst>
                          <a:ext uri="{FF2B5EF4-FFF2-40B4-BE49-F238E27FC236}">
                            <a16:creationId xmlns:a16="http://schemas.microsoft.com/office/drawing/2014/main" id="{55949F47-A3CC-6C57-3C3B-94AA4190F0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6210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6" name="Rectangle 196">
                        <a:extLst>
                          <a:ext uri="{FF2B5EF4-FFF2-40B4-BE49-F238E27FC236}">
                            <a16:creationId xmlns:a16="http://schemas.microsoft.com/office/drawing/2014/main" id="{DDCA7B74-33F7-6655-DA64-A724149191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66210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7" name="Rectangle 196">
                        <a:extLst>
                          <a:ext uri="{FF2B5EF4-FFF2-40B4-BE49-F238E27FC236}">
                            <a16:creationId xmlns:a16="http://schemas.microsoft.com/office/drawing/2014/main" id="{9F2328CE-5EA6-93BF-2785-FA8B70B484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49725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8" name="Rectangle 196">
                        <a:extLst>
                          <a:ext uri="{FF2B5EF4-FFF2-40B4-BE49-F238E27FC236}">
                            <a16:creationId xmlns:a16="http://schemas.microsoft.com/office/drawing/2014/main" id="{6F298619-BE0F-2684-A925-452991C7526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49725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59" name="Rectangle 196">
                        <a:extLst>
                          <a:ext uri="{FF2B5EF4-FFF2-40B4-BE49-F238E27FC236}">
                            <a16:creationId xmlns:a16="http://schemas.microsoft.com/office/drawing/2014/main" id="{20897D00-B5CD-E143-6CF5-7D8378AEAF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49725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0" name="Rectangle 196">
                        <a:extLst>
                          <a:ext uri="{FF2B5EF4-FFF2-40B4-BE49-F238E27FC236}">
                            <a16:creationId xmlns:a16="http://schemas.microsoft.com/office/drawing/2014/main" id="{2DD2ECEE-4FB5-4845-C1C7-49359BDB298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3239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1" name="Rectangle 196">
                        <a:extLst>
                          <a:ext uri="{FF2B5EF4-FFF2-40B4-BE49-F238E27FC236}">
                            <a16:creationId xmlns:a16="http://schemas.microsoft.com/office/drawing/2014/main" id="{062E0D3B-E503-0A55-69B6-64E6A59E128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3239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2" name="Rectangle 196">
                        <a:extLst>
                          <a:ext uri="{FF2B5EF4-FFF2-40B4-BE49-F238E27FC236}">
                            <a16:creationId xmlns:a16="http://schemas.microsoft.com/office/drawing/2014/main" id="{A7AE7B41-92F6-749B-00A2-30FA5C3AEA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933239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3" name="Rectangle 196">
                        <a:extLst>
                          <a:ext uri="{FF2B5EF4-FFF2-40B4-BE49-F238E27FC236}">
                            <a16:creationId xmlns:a16="http://schemas.microsoft.com/office/drawing/2014/main" id="{D53EA2A1-9712-83A4-E382-3510D2A375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16754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4" name="Rectangle 196">
                        <a:extLst>
                          <a:ext uri="{FF2B5EF4-FFF2-40B4-BE49-F238E27FC236}">
                            <a16:creationId xmlns:a16="http://schemas.microsoft.com/office/drawing/2014/main" id="{2ED46E46-1DEE-A875-BD16-288DAF2A402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16754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5" name="Rectangle 196">
                        <a:extLst>
                          <a:ext uri="{FF2B5EF4-FFF2-40B4-BE49-F238E27FC236}">
                            <a16:creationId xmlns:a16="http://schemas.microsoft.com/office/drawing/2014/main" id="{78D8E5E5-FDA1-634C-AAFF-CC27C72DB1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316754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6" name="Rectangle 196">
                        <a:extLst>
                          <a:ext uri="{FF2B5EF4-FFF2-40B4-BE49-F238E27FC236}">
                            <a16:creationId xmlns:a16="http://schemas.microsoft.com/office/drawing/2014/main" id="{7F21F614-92F4-B7E3-7527-9DB7C7F09F8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00269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7" name="Rectangle 196">
                        <a:extLst>
                          <a:ext uri="{FF2B5EF4-FFF2-40B4-BE49-F238E27FC236}">
                            <a16:creationId xmlns:a16="http://schemas.microsoft.com/office/drawing/2014/main" id="{2BF1CF8C-6245-4289-BA0C-F3BCA82EFFD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00269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8" name="Rectangle 196">
                        <a:extLst>
                          <a:ext uri="{FF2B5EF4-FFF2-40B4-BE49-F238E27FC236}">
                            <a16:creationId xmlns:a16="http://schemas.microsoft.com/office/drawing/2014/main" id="{A5036F9B-0211-FEDB-3C8F-CA282CCA102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700269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20000"/>
                          <a:lumOff val="8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9" name="Rectangle 196">
                        <a:extLst>
                          <a:ext uri="{FF2B5EF4-FFF2-40B4-BE49-F238E27FC236}">
                            <a16:creationId xmlns:a16="http://schemas.microsoft.com/office/drawing/2014/main" id="{768D0AB5-8073-2AC1-881C-F1D81CEB98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83784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0" name="Rectangle 196">
                        <a:extLst>
                          <a:ext uri="{FF2B5EF4-FFF2-40B4-BE49-F238E27FC236}">
                            <a16:creationId xmlns:a16="http://schemas.microsoft.com/office/drawing/2014/main" id="{0E37BB03-D66C-09A9-82C9-C8660E3D6E7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83784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1" name="Rectangle 196">
                        <a:extLst>
                          <a:ext uri="{FF2B5EF4-FFF2-40B4-BE49-F238E27FC236}">
                            <a16:creationId xmlns:a16="http://schemas.microsoft.com/office/drawing/2014/main" id="{D02287C0-AB9E-C43F-1F7B-730BAE36762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83784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2" name="Rectangle 196">
                        <a:extLst>
                          <a:ext uri="{FF2B5EF4-FFF2-40B4-BE49-F238E27FC236}">
                            <a16:creationId xmlns:a16="http://schemas.microsoft.com/office/drawing/2014/main" id="{606D8516-D7AF-7B1B-72DB-1418CE76510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67298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3" name="Rectangle 196">
                        <a:extLst>
                          <a:ext uri="{FF2B5EF4-FFF2-40B4-BE49-F238E27FC236}">
                            <a16:creationId xmlns:a16="http://schemas.microsoft.com/office/drawing/2014/main" id="{687B0A36-03A4-B52D-A0C7-B5BDC833D8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67298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4" name="Rectangle 196">
                        <a:extLst>
                          <a:ext uri="{FF2B5EF4-FFF2-40B4-BE49-F238E27FC236}">
                            <a16:creationId xmlns:a16="http://schemas.microsoft.com/office/drawing/2014/main" id="{64BC25CD-AE56-5F33-CA25-E9BF4D906C8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467298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5" name="Rectangle 196">
                        <a:extLst>
                          <a:ext uri="{FF2B5EF4-FFF2-40B4-BE49-F238E27FC236}">
                            <a16:creationId xmlns:a16="http://schemas.microsoft.com/office/drawing/2014/main" id="{CFE8EC60-CC6A-F07F-CDEC-020ACB83B3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813" y="492248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6" name="Rectangle 196">
                        <a:extLst>
                          <a:ext uri="{FF2B5EF4-FFF2-40B4-BE49-F238E27FC236}">
                            <a16:creationId xmlns:a16="http://schemas.microsoft.com/office/drawing/2014/main" id="{AD51875B-DF9E-6216-FB25-C0DBC6B88F5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813" y="4155454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77" name="Rectangle 196">
                        <a:extLst>
                          <a:ext uri="{FF2B5EF4-FFF2-40B4-BE49-F238E27FC236}">
                            <a16:creationId xmlns:a16="http://schemas.microsoft.com/office/drawing/2014/main" id="{3129EF12-ADC8-730C-996D-9482CACF98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850813" y="4538969"/>
                        <a:ext cx="383515" cy="38351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  <a:ln>
                        <a:solidFill>
                          <a:schemeClr val="tx2">
                            <a:lumMod val="75000"/>
                            <a:lumOff val="25000"/>
                          </a:schemeClr>
                        </a:solidFill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GR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cxnSp>
                  <p:nvCxnSpPr>
                    <p:cNvPr id="237" name="Straight Connector 205">
                      <a:extLst>
                        <a:ext uri="{FF2B5EF4-FFF2-40B4-BE49-F238E27FC236}">
                          <a16:creationId xmlns:a16="http://schemas.microsoft.com/office/drawing/2014/main" id="{360C0ACC-5B4B-BF94-B866-93080035556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8075336" y="3377134"/>
                      <a:ext cx="3397" cy="1896645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sp>
                <p:nvSpPr>
                  <p:cNvPr id="235" name="文本框 482">
                    <a:extLst>
                      <a:ext uri="{FF2B5EF4-FFF2-40B4-BE49-F238E27FC236}">
                        <a16:creationId xmlns:a16="http://schemas.microsoft.com/office/drawing/2014/main" id="{92F4EE57-36AE-8288-859C-5B6C74755BFD}"/>
                      </a:ext>
                    </a:extLst>
                  </p:cNvPr>
                  <p:cNvSpPr txBox="1"/>
                  <p:nvPr/>
                </p:nvSpPr>
                <p:spPr>
                  <a:xfrm>
                    <a:off x="7433412" y="4491625"/>
                    <a:ext cx="756554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altLang="zh-CN" sz="1200" dirty="0">
                        <a:latin typeface="Trebuchet MS" panose="020B0703020202090204" pitchFamily="34" charset="0"/>
                      </a:rPr>
                      <a:t>Tensor A</a:t>
                    </a:r>
                    <a:endParaRPr lang="zh-CN" altLang="en-US" sz="12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sp>
              <p:nvSpPr>
                <p:cNvPr id="232" name="文本框 472">
                  <a:extLst>
                    <a:ext uri="{FF2B5EF4-FFF2-40B4-BE49-F238E27FC236}">
                      <a16:creationId xmlns:a16="http://schemas.microsoft.com/office/drawing/2014/main" id="{D8E0F548-1E98-B006-9F0C-67CC07E698C3}"/>
                    </a:ext>
                  </a:extLst>
                </p:cNvPr>
                <p:cNvSpPr txBox="1"/>
                <p:nvPr/>
              </p:nvSpPr>
              <p:spPr>
                <a:xfrm>
                  <a:off x="7143057" y="3074340"/>
                  <a:ext cx="70564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solidFill>
                        <a:schemeClr val="accent5">
                          <a:lumMod val="75000"/>
                        </a:schemeClr>
                      </a:solidFill>
                      <a:latin typeface="Trebuchet MS" panose="020B0703020202090204" pitchFamily="34" charset="0"/>
                    </a:rPr>
                    <a:t>Core 0</a:t>
                  </a:r>
                  <a:endParaRPr lang="zh-CN" altLang="en-US" sz="1400" dirty="0">
                    <a:solidFill>
                      <a:schemeClr val="accent5">
                        <a:lumMod val="75000"/>
                      </a:schemeClr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33" name="文本框 472">
                  <a:extLst>
                    <a:ext uri="{FF2B5EF4-FFF2-40B4-BE49-F238E27FC236}">
                      <a16:creationId xmlns:a16="http://schemas.microsoft.com/office/drawing/2014/main" id="{4313F210-1BFB-8713-306A-42B108B3179E}"/>
                    </a:ext>
                  </a:extLst>
                </p:cNvPr>
                <p:cNvSpPr txBox="1"/>
                <p:nvPr/>
              </p:nvSpPr>
              <p:spPr>
                <a:xfrm>
                  <a:off x="8104358" y="3074339"/>
                  <a:ext cx="705642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altLang="zh-CN" sz="1400" dirty="0">
                      <a:solidFill>
                        <a:schemeClr val="accent5">
                          <a:lumMod val="75000"/>
                        </a:schemeClr>
                      </a:solidFill>
                      <a:latin typeface="Trebuchet MS" panose="020B0703020202090204" pitchFamily="34" charset="0"/>
                    </a:rPr>
                    <a:t>Core 1</a:t>
                  </a:r>
                  <a:endParaRPr lang="zh-CN" altLang="en-US" sz="1400" dirty="0">
                    <a:solidFill>
                      <a:schemeClr val="accent5">
                        <a:lumMod val="75000"/>
                      </a:schemeClr>
                    </a:solidFill>
                    <a:latin typeface="Trebuchet MS" panose="020B0703020202090204" pitchFamily="34" charset="0"/>
                  </a:endParaRPr>
                </a:p>
              </p:txBody>
            </p:sp>
          </p:grpSp>
          <p:sp>
            <p:nvSpPr>
              <p:cNvPr id="230" name="文本框 7">
                <a:extLst>
                  <a:ext uri="{FF2B5EF4-FFF2-40B4-BE49-F238E27FC236}">
                    <a16:creationId xmlns:a16="http://schemas.microsoft.com/office/drawing/2014/main" id="{B2CDB127-CF75-4F2A-FE36-5EC1FD05D2CD}"/>
                  </a:ext>
                </a:extLst>
              </p:cNvPr>
              <p:cNvSpPr txBox="1"/>
              <p:nvPr/>
            </p:nvSpPr>
            <p:spPr>
              <a:xfrm>
                <a:off x="8954205" y="3744811"/>
                <a:ext cx="274538" cy="3139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zh-CN" dirty="0">
                    <a:latin typeface="Trebuchet MS" panose="020B0703020202090204" pitchFamily="34" charset="0"/>
                  </a:rPr>
                  <a:t>…</a:t>
                </a:r>
                <a:endParaRPr lang="zh-CN" altLang="en-US" dirty="0">
                  <a:solidFill>
                    <a:schemeClr val="accent4"/>
                  </a:solidFill>
                  <a:latin typeface="Trebuchet MS" panose="020B0703020202090204" pitchFamily="34" charset="0"/>
                </a:endParaRPr>
              </a:p>
            </p:txBody>
          </p:sp>
        </p:grpSp>
        <p:cxnSp>
          <p:nvCxnSpPr>
            <p:cNvPr id="278" name="Straight Arrow Connector 277">
              <a:extLst>
                <a:ext uri="{FF2B5EF4-FFF2-40B4-BE49-F238E27FC236}">
                  <a16:creationId xmlns:a16="http://schemas.microsoft.com/office/drawing/2014/main" id="{CCD5F169-4D82-A744-1BAF-3D07B4327E56}"/>
                </a:ext>
              </a:extLst>
            </p:cNvPr>
            <p:cNvCxnSpPr>
              <a:cxnSpLocks/>
              <a:endCxn id="205" idx="1"/>
            </p:cNvCxnSpPr>
            <p:nvPr/>
          </p:nvCxnSpPr>
          <p:spPr>
            <a:xfrm>
              <a:off x="6321933" y="2694237"/>
              <a:ext cx="775478" cy="0"/>
            </a:xfrm>
            <a:prstGeom prst="straightConnector1">
              <a:avLst/>
            </a:prstGeom>
            <a:ln w="28575">
              <a:solidFill>
                <a:schemeClr val="accent3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Straight Arrow Connector 278">
              <a:extLst>
                <a:ext uri="{FF2B5EF4-FFF2-40B4-BE49-F238E27FC236}">
                  <a16:creationId xmlns:a16="http://schemas.microsoft.com/office/drawing/2014/main" id="{84F49DF5-73A0-AF91-FFE0-F6B8F02A5521}"/>
                </a:ext>
              </a:extLst>
            </p:cNvPr>
            <p:cNvCxnSpPr>
              <a:cxnSpLocks/>
            </p:cNvCxnSpPr>
            <p:nvPr/>
          </p:nvCxnSpPr>
          <p:spPr>
            <a:xfrm>
              <a:off x="6312968" y="4173412"/>
              <a:ext cx="775478" cy="0"/>
            </a:xfrm>
            <a:prstGeom prst="straightConnector1">
              <a:avLst/>
            </a:prstGeom>
            <a:ln w="28575">
              <a:solidFill>
                <a:schemeClr val="accent5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2" name="Straight Arrow Connector 281">
            <a:extLst>
              <a:ext uri="{FF2B5EF4-FFF2-40B4-BE49-F238E27FC236}">
                <a16:creationId xmlns:a16="http://schemas.microsoft.com/office/drawing/2014/main" id="{51CB730A-54A0-9673-6910-02D60334D3C8}"/>
              </a:ext>
            </a:extLst>
          </p:cNvPr>
          <p:cNvCxnSpPr>
            <a:cxnSpLocks/>
          </p:cNvCxnSpPr>
          <p:nvPr/>
        </p:nvCxnSpPr>
        <p:spPr>
          <a:xfrm>
            <a:off x="9950712" y="3004296"/>
            <a:ext cx="2" cy="912060"/>
          </a:xfrm>
          <a:prstGeom prst="straightConnector1">
            <a:avLst/>
          </a:prstGeom>
          <a:ln w="38100">
            <a:solidFill>
              <a:srgbClr val="50A4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TextBox 282">
            <a:extLst>
              <a:ext uri="{FF2B5EF4-FFF2-40B4-BE49-F238E27FC236}">
                <a16:creationId xmlns:a16="http://schemas.microsoft.com/office/drawing/2014/main" id="{FB3A0DF1-1454-C2D7-9A35-D13E7660DFFC}"/>
              </a:ext>
            </a:extLst>
          </p:cNvPr>
          <p:cNvSpPr txBox="1"/>
          <p:nvPr/>
        </p:nvSpPr>
        <p:spPr>
          <a:xfrm>
            <a:off x="9040660" y="4946125"/>
            <a:ext cx="2820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chemeClr val="accent4"/>
                </a:solidFill>
                <a:latin typeface="Trebuchet MS" panose="020B0703020202090204" pitchFamily="34" charset="0"/>
              </a:rPr>
              <a:t>candidate t</a:t>
            </a:r>
            <a:r>
              <a:rPr lang="en-DE" i="1" dirty="0">
                <a:solidFill>
                  <a:schemeClr val="accent4"/>
                </a:solidFill>
                <a:latin typeface="Trebuchet MS" panose="020B0703020202090204" pitchFamily="34" charset="0"/>
              </a:rPr>
              <a:t>iling drafts</a:t>
            </a:r>
          </a:p>
        </p:txBody>
      </p:sp>
      <p:sp>
        <p:nvSpPr>
          <p:cNvPr id="285" name="Rectangle 284">
            <a:extLst>
              <a:ext uri="{FF2B5EF4-FFF2-40B4-BE49-F238E27FC236}">
                <a16:creationId xmlns:a16="http://schemas.microsoft.com/office/drawing/2014/main" id="{AC5D11E5-7D70-D87C-D951-46A313670D9A}"/>
              </a:ext>
            </a:extLst>
          </p:cNvPr>
          <p:cNvSpPr/>
          <p:nvPr/>
        </p:nvSpPr>
        <p:spPr>
          <a:xfrm>
            <a:off x="2000427" y="2937945"/>
            <a:ext cx="6165378" cy="3384164"/>
          </a:xfrm>
          <a:prstGeom prst="rect">
            <a:avLst/>
          </a:prstGeom>
          <a:solidFill>
            <a:srgbClr val="FFFFFF">
              <a:alpha val="69804"/>
            </a:srgbClr>
          </a:solidFill>
          <a:ln w="28575">
            <a:noFill/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4" name="Snip Single Corner of Rectangle 283">
                <a:extLst>
                  <a:ext uri="{FF2B5EF4-FFF2-40B4-BE49-F238E27FC236}">
                    <a16:creationId xmlns:a16="http://schemas.microsoft.com/office/drawing/2014/main" id="{057957C9-A084-563E-BB6C-11F1DF52C39B}"/>
                  </a:ext>
                </a:extLst>
              </p:cNvPr>
              <p:cNvSpPr/>
              <p:nvPr/>
            </p:nvSpPr>
            <p:spPr>
              <a:xfrm>
                <a:off x="3745987" y="3945005"/>
                <a:ext cx="8268580" cy="1043907"/>
              </a:xfrm>
              <a:prstGeom prst="snip1Rect">
                <a:avLst>
                  <a:gd name="adj" fmla="val 22917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0" rIns="0" bIns="36000" rtlCol="0" anchor="ctr"/>
              <a:lstStyle/>
              <a:p>
                <a:r>
                  <a:rPr lang="en-US" altLang="zh-CN" sz="1600" dirty="0">
                    <a:solidFill>
                      <a:schemeClr val="accent5"/>
                    </a:solidFill>
                  </a:rPr>
                  <a:t>Draft 0. </a:t>
                </a:r>
                <a:r>
                  <a:rPr lang="en-US" sz="1600" dirty="0">
                    <a:solidFill>
                      <a:schemeClr val="tx1"/>
                    </a:solidFill>
                  </a:rPr>
                  <a:t>PIM Core 0: [</a:t>
                </a:r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(A[0:3][0:2], B[0:1][0:4] ...)</a:t>
                </a:r>
                <a:r>
                  <a:rPr lang="en-US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sz="1600" dirty="0">
                    <a:solidFill>
                      <a:schemeClr val="tx1"/>
                    </a:solidFill>
                  </a:rPr>
                  <a:t>], ... </a:t>
                </a:r>
              </a:p>
              <a:p>
                <a:r>
                  <a:rPr lang="en-US" altLang="zh-CN" sz="1600" dirty="0">
                    <a:solidFill>
                      <a:schemeClr val="accent5"/>
                    </a:solidFill>
                  </a:rPr>
                  <a:t>Draft 1. </a:t>
                </a:r>
                <a:r>
                  <a:rPr lang="en-US" sz="1600" dirty="0">
                    <a:solidFill>
                      <a:schemeClr val="tx1"/>
                    </a:solidFill>
                  </a:rPr>
                  <a:t>PIM Core 0: 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[</a:t>
                </a:r>
                <a:r>
                  <a:rPr lang="en-US" altLang="zh-CN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(A[0:6][0:4], B[0:2][0:4] ...)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altLang="zh-CN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∈{0,1,2,3,4,5}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],</a:t>
                </a:r>
                <a:r>
                  <a:rPr lang="en-US" sz="1600" dirty="0">
                    <a:solidFill>
                      <a:schemeClr val="tx1"/>
                    </a:solidFill>
                  </a:rPr>
                  <a:t> ... 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altLang="zh-CN" sz="1600" dirty="0">
                    <a:solidFill>
                      <a:schemeClr val="accent5"/>
                    </a:solidFill>
                  </a:rPr>
                  <a:t>Draft 4. </a:t>
                </a:r>
                <a:r>
                  <a:rPr lang="en-US" sz="1600" dirty="0">
                    <a:solidFill>
                      <a:schemeClr val="tx1"/>
                    </a:solidFill>
                  </a:rPr>
                  <a:t>PIM Core 0: 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[</a:t>
                </a:r>
                <a:r>
                  <a:rPr lang="en-US" altLang="zh-CN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(A[0:6][0:2], B[0:1][0:4] ...)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altLang="zh-CN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∈{0,1,2,3,4,5}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], …</a:t>
                </a:r>
                <a:br>
                  <a:rPr lang="en-US" altLang="zh-CN" sz="1600" dirty="0">
                    <a:solidFill>
                      <a:schemeClr val="tx1"/>
                    </a:solidFill>
                  </a:rPr>
                </a:br>
                <a:r>
                  <a:rPr lang="en-US" altLang="zh-CN" sz="1600" dirty="0">
                    <a:solidFill>
                      <a:schemeClr val="tx1"/>
                    </a:solidFill>
                  </a:rPr>
                  <a:t>…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4" name="Snip Single Corner of Rectangle 283">
                <a:extLst>
                  <a:ext uri="{FF2B5EF4-FFF2-40B4-BE49-F238E27FC236}">
                    <a16:creationId xmlns:a16="http://schemas.microsoft.com/office/drawing/2014/main" id="{057957C9-A084-563E-BB6C-11F1DF52C3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5987" y="3945005"/>
                <a:ext cx="8268580" cy="1043907"/>
              </a:xfrm>
              <a:prstGeom prst="snip1Rect">
                <a:avLst>
                  <a:gd name="adj" fmla="val 22917"/>
                </a:avLst>
              </a:prstGeom>
              <a:blipFill>
                <a:blip r:embed="rId3"/>
                <a:stretch>
                  <a:fillRect l="-153" b="-11905"/>
                </a:stretch>
              </a:blip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266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" grpId="0"/>
      <p:bldP spid="285" grpId="0" animBg="1"/>
      <p:bldP spid="28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621481-55A0-457F-CF14-F999EC9A66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0082C5A-C133-D2C6-1727-DC3EFD7A8BC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2. Data-Centric Schedule Generator</a:t>
            </a: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0C64F2C5-6164-F8F5-C917-92B7CD614073}"/>
              </a:ext>
            </a:extLst>
          </p:cNvPr>
          <p:cNvSpPr>
            <a:spLocks noChangeAspect="1"/>
          </p:cNvSpPr>
          <p:nvPr/>
        </p:nvSpPr>
        <p:spPr>
          <a:xfrm flipH="1">
            <a:off x="707526" y="1184049"/>
            <a:ext cx="11141847" cy="688166"/>
          </a:xfrm>
          <a:prstGeom prst="roundRect">
            <a:avLst>
              <a:gd name="adj" fmla="val 6425"/>
            </a:avLst>
          </a:prstGeom>
          <a:solidFill>
            <a:srgbClr val="51A453">
              <a:alpha val="32157"/>
            </a:srgbClr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36000" bIns="0" rtlCol="0" anchor="ctr"/>
          <a:lstStyle/>
          <a:p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G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enerate </a:t>
            </a:r>
            <a:r>
              <a:rPr lang="en-US" sz="20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candidate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data partition strategies, and derive corresponding compute-loop partition schemes for each PIM core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5763804D-E0C0-F3F3-1C14-71FDCAD0A8FA}"/>
              </a:ext>
            </a:extLst>
          </p:cNvPr>
          <p:cNvSpPr>
            <a:spLocks/>
          </p:cNvSpPr>
          <p:nvPr/>
        </p:nvSpPr>
        <p:spPr>
          <a:xfrm flipH="1">
            <a:off x="707535" y="853611"/>
            <a:ext cx="777955" cy="330437"/>
          </a:xfrm>
          <a:prstGeom prst="roundRect">
            <a:avLst>
              <a:gd name="adj" fmla="val 21074"/>
            </a:avLst>
          </a:prstGeom>
          <a:solidFill>
            <a:schemeClr val="bg1"/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US" sz="2400" dirty="0">
                <a:solidFill>
                  <a:schemeClr val="tx1"/>
                </a:solidFill>
                <a:latin typeface="Trebuchet MS" panose="020B0703020202090204" pitchFamily="34" charset="0"/>
              </a:rPr>
              <a:t>Goal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DD9EA05-D32E-8A28-8537-2F592471E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22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68A3FB1-27C8-2749-9ED6-548B3171108B}"/>
              </a:ext>
            </a:extLst>
          </p:cNvPr>
          <p:cNvCxnSpPr>
            <a:cxnSpLocks/>
          </p:cNvCxnSpPr>
          <p:nvPr/>
        </p:nvCxnSpPr>
        <p:spPr>
          <a:xfrm>
            <a:off x="3339277" y="1871220"/>
            <a:ext cx="0" cy="288000"/>
          </a:xfrm>
          <a:prstGeom prst="straightConnector1">
            <a:avLst/>
          </a:prstGeom>
          <a:ln w="38100">
            <a:solidFill>
              <a:srgbClr val="50A4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D666C3E-3FDC-5C1A-1668-D8FEE78F95B1}"/>
              </a:ext>
            </a:extLst>
          </p:cNvPr>
          <p:cNvGrpSpPr/>
          <p:nvPr/>
        </p:nvGrpSpPr>
        <p:grpSpPr>
          <a:xfrm>
            <a:off x="707526" y="2158585"/>
            <a:ext cx="5077378" cy="570981"/>
            <a:chOff x="2776699" y="3745734"/>
            <a:chExt cx="5077378" cy="570981"/>
          </a:xfrm>
        </p:grpSpPr>
        <p:sp>
          <p:nvSpPr>
            <p:cNvPr id="42" name="Rounded Rectangle 41">
              <a:extLst>
                <a:ext uri="{FF2B5EF4-FFF2-40B4-BE49-F238E27FC236}">
                  <a16:creationId xmlns:a16="http://schemas.microsoft.com/office/drawing/2014/main" id="{C33055A4-A1B1-F3F6-AE0D-DBD7F41280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76699" y="3745734"/>
              <a:ext cx="754511" cy="570981"/>
            </a:xfrm>
            <a:prstGeom prst="roundRect">
              <a:avLst>
                <a:gd name="adj" fmla="val 28449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50A45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0" rtlCol="0" anchor="ctr"/>
            <a:lstStyle/>
            <a:p>
              <a:r>
                <a:rPr lang="en-DE" sz="2000" dirty="0">
                  <a:solidFill>
                    <a:srgbClr val="50A453"/>
                  </a:solidFill>
                  <a:latin typeface="Trebuchet MS" panose="020B0703020202090204" pitchFamily="34" charset="0"/>
                </a:rPr>
                <a:t>2A</a:t>
              </a:r>
            </a:p>
          </p:txBody>
        </p:sp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3B65D560-184F-D39E-9AA0-2A98042F5C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32905" y="3745734"/>
              <a:ext cx="4521172" cy="570981"/>
            </a:xfrm>
            <a:prstGeom prst="roundRect">
              <a:avLst>
                <a:gd name="adj" fmla="val 26519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50A45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0" rIns="0" bIns="0" rtlCol="0" anchor="ctr"/>
            <a:lstStyle/>
            <a:p>
              <a:r>
                <a:rPr lang="en-DE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Dimension Set Construction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EC9E863F-3A8A-7D89-6C83-017F0488F307}"/>
              </a:ext>
            </a:extLst>
          </p:cNvPr>
          <p:cNvGrpSpPr/>
          <p:nvPr/>
        </p:nvGrpSpPr>
        <p:grpSpPr>
          <a:xfrm>
            <a:off x="707526" y="3025438"/>
            <a:ext cx="5077378" cy="570981"/>
            <a:chOff x="2776699" y="4653358"/>
            <a:chExt cx="5077378" cy="570981"/>
          </a:xfrm>
        </p:grpSpPr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id="{1128BDDD-A496-46BB-E0CF-1ABA190789B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76699" y="4653358"/>
              <a:ext cx="754511" cy="570981"/>
            </a:xfrm>
            <a:prstGeom prst="roundRect">
              <a:avLst>
                <a:gd name="adj" fmla="val 28449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50A45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0" rtlCol="0" anchor="ctr"/>
            <a:lstStyle/>
            <a:p>
              <a:r>
                <a:rPr lang="en-DE" sz="2000" dirty="0">
                  <a:solidFill>
                    <a:srgbClr val="50A453"/>
                  </a:solidFill>
                  <a:latin typeface="Trebuchet MS" panose="020B0703020202090204" pitchFamily="34" charset="0"/>
                </a:rPr>
                <a:t>2B</a:t>
              </a:r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33B0FD55-338F-E42B-FC60-2D44D577442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32905" y="4653358"/>
              <a:ext cx="4521172" cy="570981"/>
            </a:xfrm>
            <a:prstGeom prst="roundRect">
              <a:avLst>
                <a:gd name="adj" fmla="val 26519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50A45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0" rIns="0" bIns="0" rtlCol="0" anchor="ctr"/>
            <a:lstStyle/>
            <a:p>
              <a:r>
                <a:rPr lang="en-DE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Data-Tile Construction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A2E7DFD8-1F85-89C7-CBCA-DDBC57CF10EE}"/>
              </a:ext>
            </a:extLst>
          </p:cNvPr>
          <p:cNvGrpSpPr/>
          <p:nvPr/>
        </p:nvGrpSpPr>
        <p:grpSpPr>
          <a:xfrm>
            <a:off x="707526" y="3892291"/>
            <a:ext cx="5077378" cy="574973"/>
            <a:chOff x="2776699" y="5430931"/>
            <a:chExt cx="5077378" cy="574973"/>
          </a:xfrm>
        </p:grpSpPr>
        <p:sp>
          <p:nvSpPr>
            <p:cNvPr id="53" name="Rounded Rectangle 52">
              <a:extLst>
                <a:ext uri="{FF2B5EF4-FFF2-40B4-BE49-F238E27FC236}">
                  <a16:creationId xmlns:a16="http://schemas.microsoft.com/office/drawing/2014/main" id="{B0837190-DC17-5416-39F4-AE99F65172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76699" y="5434923"/>
              <a:ext cx="754511" cy="570981"/>
            </a:xfrm>
            <a:prstGeom prst="roundRect">
              <a:avLst>
                <a:gd name="adj" fmla="val 28449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50A45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0" rtlCol="0" anchor="ctr"/>
            <a:lstStyle/>
            <a:p>
              <a:r>
                <a:rPr lang="en-DE" sz="2000" dirty="0">
                  <a:solidFill>
                    <a:srgbClr val="50A453"/>
                  </a:solidFill>
                  <a:latin typeface="Trebuchet MS" panose="020B0703020202090204" pitchFamily="34" charset="0"/>
                </a:rPr>
                <a:t>2C</a:t>
              </a:r>
            </a:p>
          </p:txBody>
        </p:sp>
        <p:sp>
          <p:nvSpPr>
            <p:cNvPr id="46" name="Rounded Rectangle 45">
              <a:extLst>
                <a:ext uri="{FF2B5EF4-FFF2-40B4-BE49-F238E27FC236}">
                  <a16:creationId xmlns:a16="http://schemas.microsoft.com/office/drawing/2014/main" id="{997F0365-A9BC-AAC7-C776-779691035C2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32905" y="5430931"/>
              <a:ext cx="4521172" cy="570981"/>
            </a:xfrm>
            <a:prstGeom prst="roundRect">
              <a:avLst>
                <a:gd name="adj" fmla="val 26519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50A45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0" rIns="0" bIns="0" rtlCol="0" anchor="ctr"/>
            <a:lstStyle/>
            <a:p>
              <a:r>
                <a:rPr lang="en-DE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Draft Pruning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4F3FA56-E2EF-815B-12B4-9470DF03A21E}"/>
              </a:ext>
            </a:extLst>
          </p:cNvPr>
          <p:cNvGrpSpPr/>
          <p:nvPr/>
        </p:nvGrpSpPr>
        <p:grpSpPr>
          <a:xfrm>
            <a:off x="707526" y="4769377"/>
            <a:ext cx="5077378" cy="574973"/>
            <a:chOff x="2776699" y="6172942"/>
            <a:chExt cx="5077378" cy="574973"/>
          </a:xfrm>
        </p:grpSpPr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9FA0FD52-3BC9-D4B6-F0CD-84E252B6A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76699" y="6176934"/>
              <a:ext cx="754511" cy="570981"/>
            </a:xfrm>
            <a:prstGeom prst="roundRect">
              <a:avLst>
                <a:gd name="adj" fmla="val 28449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50A45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0" rIns="0" bIns="0" rtlCol="0" anchor="ctr"/>
            <a:lstStyle/>
            <a:p>
              <a:r>
                <a:rPr lang="en-DE" sz="2000" dirty="0">
                  <a:solidFill>
                    <a:srgbClr val="50A453"/>
                  </a:solidFill>
                  <a:latin typeface="Trebuchet MS" panose="020B0703020202090204" pitchFamily="34" charset="0"/>
                </a:rPr>
                <a:t>2D</a:t>
              </a:r>
            </a:p>
          </p:txBody>
        </p: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68EE3256-0F63-4E20-E170-1587D316A23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32905" y="6172942"/>
              <a:ext cx="4521172" cy="570981"/>
            </a:xfrm>
            <a:prstGeom prst="roundRect">
              <a:avLst>
                <a:gd name="adj" fmla="val 26519"/>
              </a:avLst>
            </a:prstGeom>
            <a:solidFill>
              <a:schemeClr val="bg1">
                <a:lumMod val="95000"/>
              </a:schemeClr>
            </a:solidFill>
            <a:ln w="28575">
              <a:solidFill>
                <a:srgbClr val="50A45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0" rIns="0" bIns="0" rtlCol="0" anchor="ctr"/>
            <a:lstStyle/>
            <a:p>
              <a:r>
                <a:rPr lang="en-DE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Data-Tile to Compute-Tile Mappings</a:t>
              </a:r>
            </a:p>
          </p:txBody>
        </p:sp>
      </p:grp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72C2D4BF-4590-E7BA-AD5F-9D5C0476C113}"/>
              </a:ext>
            </a:extLst>
          </p:cNvPr>
          <p:cNvCxnSpPr>
            <a:cxnSpLocks/>
          </p:cNvCxnSpPr>
          <p:nvPr/>
        </p:nvCxnSpPr>
        <p:spPr>
          <a:xfrm>
            <a:off x="3339277" y="2729566"/>
            <a:ext cx="0" cy="288000"/>
          </a:xfrm>
          <a:prstGeom prst="straightConnector1">
            <a:avLst/>
          </a:prstGeom>
          <a:ln w="38100">
            <a:solidFill>
              <a:srgbClr val="50A4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B8BE9345-0BEE-0B65-5D89-3E0E869339C6}"/>
              </a:ext>
            </a:extLst>
          </p:cNvPr>
          <p:cNvCxnSpPr>
            <a:cxnSpLocks/>
          </p:cNvCxnSpPr>
          <p:nvPr/>
        </p:nvCxnSpPr>
        <p:spPr>
          <a:xfrm>
            <a:off x="3339277" y="3596419"/>
            <a:ext cx="0" cy="288000"/>
          </a:xfrm>
          <a:prstGeom prst="straightConnector1">
            <a:avLst/>
          </a:prstGeom>
          <a:ln w="38100">
            <a:solidFill>
              <a:srgbClr val="50A4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B86DC026-7B92-48BF-5FD4-8935277935A9}"/>
              </a:ext>
            </a:extLst>
          </p:cNvPr>
          <p:cNvCxnSpPr>
            <a:cxnSpLocks/>
          </p:cNvCxnSpPr>
          <p:nvPr/>
        </p:nvCxnSpPr>
        <p:spPr>
          <a:xfrm>
            <a:off x="3339277" y="4463272"/>
            <a:ext cx="0" cy="288000"/>
          </a:xfrm>
          <a:prstGeom prst="straightConnector1">
            <a:avLst/>
          </a:prstGeom>
          <a:ln w="38100">
            <a:solidFill>
              <a:srgbClr val="50A4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76884492-5070-4082-874E-5CE903EE866F}"/>
              </a:ext>
            </a:extLst>
          </p:cNvPr>
          <p:cNvCxnSpPr>
            <a:cxnSpLocks/>
          </p:cNvCxnSpPr>
          <p:nvPr/>
        </p:nvCxnSpPr>
        <p:spPr>
          <a:xfrm>
            <a:off x="3339277" y="5340358"/>
            <a:ext cx="0" cy="288000"/>
          </a:xfrm>
          <a:prstGeom prst="straightConnector1">
            <a:avLst/>
          </a:prstGeom>
          <a:ln w="38100">
            <a:solidFill>
              <a:srgbClr val="50A4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文本框 4">
            <a:extLst>
              <a:ext uri="{FF2B5EF4-FFF2-40B4-BE49-F238E27FC236}">
                <a16:creationId xmlns:a16="http://schemas.microsoft.com/office/drawing/2014/main" id="{7C6F4E07-2F80-F79C-E4E4-0196C8DA753F}"/>
              </a:ext>
            </a:extLst>
          </p:cNvPr>
          <p:cNvSpPr txBox="1"/>
          <p:nvPr/>
        </p:nvSpPr>
        <p:spPr>
          <a:xfrm>
            <a:off x="5973021" y="2259409"/>
            <a:ext cx="6072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>
                <a:latin typeface="Trebuchet MS" panose="020B0703020202090204" pitchFamily="34" charset="0"/>
              </a:rPr>
              <a:t>Associates </a:t>
            </a:r>
            <a:r>
              <a:rPr lang="en-US" altLang="zh-CN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 partitions</a:t>
            </a:r>
            <a:r>
              <a:rPr lang="en-US" altLang="zh-CN" sz="1800" dirty="0">
                <a:latin typeface="Trebuchet MS" panose="020B0703020202090204" pitchFamily="34" charset="0"/>
              </a:rPr>
              <a:t> with</a:t>
            </a:r>
            <a:r>
              <a:rPr lang="en-US" altLang="zh-CN" i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 compute-loop partitions</a:t>
            </a:r>
            <a:endParaRPr lang="en-US" altLang="zh-CN" sz="1800" dirty="0">
              <a:latin typeface="Trebuchet MS" panose="020B0703020202090204" pitchFamily="34" charset="0"/>
            </a:endParaRPr>
          </a:p>
        </p:txBody>
      </p:sp>
      <p:sp>
        <p:nvSpPr>
          <p:cNvPr id="2" name="文本框 4">
            <a:extLst>
              <a:ext uri="{FF2B5EF4-FFF2-40B4-BE49-F238E27FC236}">
                <a16:creationId xmlns:a16="http://schemas.microsoft.com/office/drawing/2014/main" id="{581F0963-72E5-6A49-3B29-8C36CC498F29}"/>
              </a:ext>
            </a:extLst>
          </p:cNvPr>
          <p:cNvSpPr txBox="1"/>
          <p:nvPr/>
        </p:nvSpPr>
        <p:spPr>
          <a:xfrm>
            <a:off x="5973018" y="2986440"/>
            <a:ext cx="6072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>
                <a:latin typeface="Trebuchet MS" panose="020B0703020202090204" pitchFamily="34" charset="0"/>
              </a:rPr>
              <a:t>Generates 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all candidate data partitions </a:t>
            </a:r>
            <a:r>
              <a:rPr lang="en-US" altLang="zh-CN" dirty="0">
                <a:latin typeface="Trebuchet MS" panose="020B0703020202090204" pitchFamily="34" charset="0"/>
              </a:rPr>
              <a:t>across available PIM resources</a:t>
            </a:r>
            <a:endParaRPr lang="en-US" altLang="zh-CN" sz="1800" dirty="0">
              <a:latin typeface="Trebuchet MS" panose="020B0703020202090204" pitchFamily="34" charset="0"/>
            </a:endParaRPr>
          </a:p>
        </p:txBody>
      </p:sp>
      <p:sp>
        <p:nvSpPr>
          <p:cNvPr id="4" name="文本框 4">
            <a:extLst>
              <a:ext uri="{FF2B5EF4-FFF2-40B4-BE49-F238E27FC236}">
                <a16:creationId xmlns:a16="http://schemas.microsoft.com/office/drawing/2014/main" id="{865252AD-6714-14EB-1716-DDC3761C6975}"/>
              </a:ext>
            </a:extLst>
          </p:cNvPr>
          <p:cNvSpPr txBox="1"/>
          <p:nvPr/>
        </p:nvSpPr>
        <p:spPr>
          <a:xfrm>
            <a:off x="5973017" y="3857345"/>
            <a:ext cx="6072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>
                <a:latin typeface="Trebuchet MS" panose="020B0703020202090204" pitchFamily="34" charset="0"/>
              </a:rPr>
              <a:t>Prunes 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unpromising</a:t>
            </a:r>
            <a:r>
              <a:rPr lang="en-US" altLang="zh-CN" sz="1800" dirty="0">
                <a:latin typeface="Trebuchet MS" panose="020B0703020202090204" pitchFamily="34" charset="0"/>
              </a:rPr>
              <a:t> data partition 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candidates</a:t>
            </a:r>
            <a:r>
              <a:rPr lang="en-US" altLang="zh-CN" sz="1800" dirty="0">
                <a:latin typeface="Trebuchet MS" panose="020B0703020202090204" pitchFamily="34" charset="0"/>
              </a:rPr>
              <a:t> to reduce tuning time</a:t>
            </a:r>
          </a:p>
        </p:txBody>
      </p:sp>
      <p:sp>
        <p:nvSpPr>
          <p:cNvPr id="6" name="文本框 4">
            <a:extLst>
              <a:ext uri="{FF2B5EF4-FFF2-40B4-BE49-F238E27FC236}">
                <a16:creationId xmlns:a16="http://schemas.microsoft.com/office/drawing/2014/main" id="{58886715-305F-5E25-3856-CE483A6B7C56}"/>
              </a:ext>
            </a:extLst>
          </p:cNvPr>
          <p:cNvSpPr txBox="1"/>
          <p:nvPr/>
        </p:nvSpPr>
        <p:spPr>
          <a:xfrm>
            <a:off x="5973017" y="4600549"/>
            <a:ext cx="60724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>
                <a:latin typeface="Trebuchet MS" panose="020B0703020202090204" pitchFamily="34" charset="0"/>
              </a:rPr>
              <a:t>Constructs 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core-level data partitions </a:t>
            </a:r>
            <a:r>
              <a:rPr lang="en-US" altLang="zh-CN" sz="1800" dirty="0">
                <a:latin typeface="Trebuchet MS" panose="020B0703020202090204" pitchFamily="34" charset="0"/>
              </a:rPr>
              <a:t>and maps them to their 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corresponding compute-loop partitions</a:t>
            </a:r>
            <a:r>
              <a:rPr lang="en-US" altLang="zh-CN" sz="1800" dirty="0">
                <a:latin typeface="Trebuchet MS" panose="020B0703020202090204" pitchFamily="34" charset="0"/>
              </a:rPr>
              <a:t> on each PIM core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Snip Single Corner of Rectangle 7">
                <a:extLst>
                  <a:ext uri="{FF2B5EF4-FFF2-40B4-BE49-F238E27FC236}">
                    <a16:creationId xmlns:a16="http://schemas.microsoft.com/office/drawing/2014/main" id="{312EF8A5-05BF-10A3-67A5-8A88AB80D3AA}"/>
                  </a:ext>
                </a:extLst>
              </p:cNvPr>
              <p:cNvSpPr/>
              <p:nvPr/>
            </p:nvSpPr>
            <p:spPr>
              <a:xfrm>
                <a:off x="1027291" y="5642471"/>
                <a:ext cx="8274971" cy="1043907"/>
              </a:xfrm>
              <a:prstGeom prst="snip1Rect">
                <a:avLst>
                  <a:gd name="adj" fmla="val 22917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0" rIns="0" bIns="36000" rtlCol="0" anchor="ctr"/>
              <a:lstStyle/>
              <a:p>
                <a:r>
                  <a:rPr lang="en-US" altLang="zh-CN" sz="1600" dirty="0">
                    <a:solidFill>
                      <a:schemeClr val="accent5"/>
                    </a:solidFill>
                  </a:rPr>
                  <a:t>Draft 0. </a:t>
                </a:r>
                <a:r>
                  <a:rPr lang="en-US" sz="1600" dirty="0">
                    <a:solidFill>
                      <a:schemeClr val="tx1"/>
                    </a:solidFill>
                  </a:rPr>
                  <a:t>PIM Core 0: [</a:t>
                </a:r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(A[0:3][0:2], B[0:1][0:4] ...)</a:t>
                </a:r>
                <a:r>
                  <a:rPr lang="en-US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sz="1600" dirty="0">
                    <a:solidFill>
                      <a:schemeClr val="tx1"/>
                    </a:solidFill>
                  </a:rPr>
                  <a:t>], ... </a:t>
                </a:r>
              </a:p>
              <a:p>
                <a:r>
                  <a:rPr lang="en-US" altLang="zh-CN" sz="1600" dirty="0">
                    <a:solidFill>
                      <a:schemeClr val="accent5"/>
                    </a:solidFill>
                  </a:rPr>
                  <a:t>Draft 1. </a:t>
                </a:r>
                <a:r>
                  <a:rPr lang="en-US" sz="1600" dirty="0">
                    <a:solidFill>
                      <a:schemeClr val="tx1"/>
                    </a:solidFill>
                  </a:rPr>
                  <a:t>PIM Core 0: 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[</a:t>
                </a:r>
                <a:r>
                  <a:rPr lang="en-US" altLang="zh-CN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(A[0:6][0:4], B[0:2][0:4] ...)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altLang="zh-CN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∈{0,1,2,3,4,5}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],</a:t>
                </a:r>
                <a:r>
                  <a:rPr lang="en-US" sz="1600" dirty="0">
                    <a:solidFill>
                      <a:schemeClr val="tx1"/>
                    </a:solidFill>
                  </a:rPr>
                  <a:t> ... 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altLang="zh-CN" sz="1600" dirty="0">
                    <a:solidFill>
                      <a:schemeClr val="accent5"/>
                    </a:solidFill>
                  </a:rPr>
                  <a:t>Draft 4. </a:t>
                </a:r>
                <a:r>
                  <a:rPr lang="en-US" sz="1600" dirty="0">
                    <a:solidFill>
                      <a:schemeClr val="tx1"/>
                    </a:solidFill>
                  </a:rPr>
                  <a:t>PIM Core 0: 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[</a:t>
                </a:r>
                <a:r>
                  <a:rPr lang="en-US" altLang="zh-CN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(A[0:6][0:2], B[0:1][0:4] ...)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altLang="zh-CN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∈{0,1,2,3,4,5}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], …</a:t>
                </a:r>
                <a:br>
                  <a:rPr lang="en-US" altLang="zh-CN" sz="1600" dirty="0">
                    <a:solidFill>
                      <a:schemeClr val="tx1"/>
                    </a:solidFill>
                  </a:rPr>
                </a:br>
                <a:r>
                  <a:rPr lang="en-US" altLang="zh-CN" sz="1600" dirty="0">
                    <a:solidFill>
                      <a:schemeClr val="tx1"/>
                    </a:solidFill>
                  </a:rPr>
                  <a:t>…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Snip Single Corner of Rectangle 7">
                <a:extLst>
                  <a:ext uri="{FF2B5EF4-FFF2-40B4-BE49-F238E27FC236}">
                    <a16:creationId xmlns:a16="http://schemas.microsoft.com/office/drawing/2014/main" id="{312EF8A5-05BF-10A3-67A5-8A88AB80D3A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291" y="5642471"/>
                <a:ext cx="8274971" cy="1043907"/>
              </a:xfrm>
              <a:prstGeom prst="snip1Rect">
                <a:avLst>
                  <a:gd name="adj" fmla="val 22917"/>
                </a:avLst>
              </a:prstGeom>
              <a:blipFill>
                <a:blip r:embed="rId3"/>
                <a:stretch>
                  <a:fillRect l="-153" b="-11905"/>
                </a:stretch>
              </a:blip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D9D083DD-4D2C-EAAD-2910-F6F4FCFC1B95}"/>
              </a:ext>
            </a:extLst>
          </p:cNvPr>
          <p:cNvSpPr txBox="1"/>
          <p:nvPr/>
        </p:nvSpPr>
        <p:spPr>
          <a:xfrm>
            <a:off x="6670059" y="5299692"/>
            <a:ext cx="28203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chemeClr val="accent4"/>
                </a:solidFill>
                <a:latin typeface="Trebuchet MS" panose="020B0703020202090204" pitchFamily="34" charset="0"/>
              </a:rPr>
              <a:t>candidate t</a:t>
            </a:r>
            <a:r>
              <a:rPr lang="en-DE" i="1" dirty="0">
                <a:solidFill>
                  <a:schemeClr val="accent4"/>
                </a:solidFill>
                <a:latin typeface="Trebuchet MS" panose="020B0703020202090204" pitchFamily="34" charset="0"/>
              </a:rPr>
              <a:t>iling drafts</a:t>
            </a:r>
          </a:p>
        </p:txBody>
      </p:sp>
    </p:spTree>
    <p:extLst>
      <p:ext uri="{BB962C8B-B14F-4D97-AF65-F5344CB8AC3E}">
        <p14:creationId xmlns:p14="http://schemas.microsoft.com/office/powerpoint/2010/main" val="592725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2" grpId="0"/>
      <p:bldP spid="4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A93216-71BE-A8A4-F115-5020EDFD31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6621F6F-358A-75B2-5DF4-E0871BEDC00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Challenge in Data-Centric Compilation Approach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E3F246A-4642-6AFF-7400-859867F21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23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983ADEC-F8FD-A377-410A-763941A22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9"/>
            <a:ext cx="11647192" cy="5666407"/>
          </a:xfrm>
        </p:spPr>
        <p:txBody>
          <a:bodyPr>
            <a:normAutofit/>
          </a:bodyPr>
          <a:lstStyle/>
          <a:p>
            <a:pPr marL="0" indent="0">
              <a:lnSpc>
                <a:spcPct val="93000"/>
              </a:lnSpc>
              <a:spcBef>
                <a:spcPts val="0"/>
              </a:spcBef>
              <a:buNone/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How to associate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data partitions to compute-loop partitions?</a:t>
            </a:r>
            <a:endParaRPr lang="en-US" sz="2200" dirty="0">
              <a:latin typeface="Trebuchet MS" panose="020B0703020202090204" pitchFamily="34" charset="0"/>
            </a:endParaRPr>
          </a:p>
        </p:txBody>
      </p:sp>
      <p:sp>
        <p:nvSpPr>
          <p:cNvPr id="8" name="Snip Single Corner of Rectangle 27">
            <a:extLst>
              <a:ext uri="{FF2B5EF4-FFF2-40B4-BE49-F238E27FC236}">
                <a16:creationId xmlns:a16="http://schemas.microsoft.com/office/drawing/2014/main" id="{E68D582B-7BBA-F1F3-9C4A-3B829CA2F7A7}"/>
              </a:ext>
            </a:extLst>
          </p:cNvPr>
          <p:cNvSpPr/>
          <p:nvPr/>
        </p:nvSpPr>
        <p:spPr>
          <a:xfrm>
            <a:off x="4261256" y="1344625"/>
            <a:ext cx="3795991" cy="1218519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def </a:t>
            </a:r>
            <a:r>
              <a:rPr lang="en-GB" dirty="0" err="1">
                <a:solidFill>
                  <a:schemeClr val="tx1"/>
                </a:solidFill>
              </a:rPr>
              <a:t>PIM_kernel</a:t>
            </a:r>
            <a:r>
              <a:rPr lang="el-GR" dirty="0">
                <a:solidFill>
                  <a:schemeClr val="tx1"/>
                </a:solidFill>
              </a:rPr>
              <a:t> (</a:t>
            </a:r>
            <a:r>
              <a:rPr lang="en-US" dirty="0">
                <a:solidFill>
                  <a:schemeClr val="tx1"/>
                </a:solidFill>
              </a:rPr>
              <a:t>A[6][8], B[4][4]</a:t>
            </a:r>
            <a:r>
              <a:rPr lang="el-GR" dirty="0">
                <a:solidFill>
                  <a:schemeClr val="tx1"/>
                </a:solidFill>
              </a:rPr>
              <a:t>)</a:t>
            </a:r>
            <a:r>
              <a:rPr lang="en-GB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  for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in range(0, 5):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 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</a:t>
            </a:r>
            <a:r>
              <a:rPr lang="en-GR" b="1" dirty="0">
                <a:solidFill>
                  <a:schemeClr val="accent1">
                    <a:lumMod val="75000"/>
                  </a:schemeClr>
                </a:solidFill>
              </a:rPr>
              <a:t> k </a:t>
            </a:r>
            <a:r>
              <a:rPr lang="en-GR" dirty="0">
                <a:solidFill>
                  <a:schemeClr val="tx1"/>
                </a:solidFill>
              </a:rPr>
              <a:t>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A[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R" dirty="0">
                <a:solidFill>
                  <a:schemeClr val="tx1"/>
                </a:solidFill>
              </a:rPr>
              <a:t>][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] = A[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i+1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j*2</a:t>
            </a:r>
            <a:r>
              <a:rPr lang="en-GB" dirty="0">
                <a:solidFill>
                  <a:schemeClr val="tx1"/>
                </a:solidFill>
              </a:rPr>
              <a:t>] + B[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GB" dirty="0">
                <a:solidFill>
                  <a:schemeClr val="tx1"/>
                </a:solidFill>
              </a:rPr>
              <a:t>]</a:t>
            </a:r>
            <a:endParaRPr lang="en-GR" dirty="0">
              <a:solidFill>
                <a:schemeClr val="tx1"/>
              </a:solidFill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BE29DA60-B413-789B-26B3-459032F29084}"/>
              </a:ext>
            </a:extLst>
          </p:cNvPr>
          <p:cNvGrpSpPr/>
          <p:nvPr/>
        </p:nvGrpSpPr>
        <p:grpSpPr>
          <a:xfrm>
            <a:off x="4382228" y="4049955"/>
            <a:ext cx="1692000" cy="1534059"/>
            <a:chOff x="9961938" y="4024776"/>
            <a:chExt cx="1692000" cy="1534059"/>
          </a:xfrm>
        </p:grpSpPr>
        <p:grpSp>
          <p:nvGrpSpPr>
            <p:cNvPr id="79" name="组合 468">
              <a:extLst>
                <a:ext uri="{FF2B5EF4-FFF2-40B4-BE49-F238E27FC236}">
                  <a16:creationId xmlns:a16="http://schemas.microsoft.com/office/drawing/2014/main" id="{4E3D8183-C6C7-0388-0624-E09D1E91C190}"/>
                </a:ext>
              </a:extLst>
            </p:cNvPr>
            <p:cNvGrpSpPr/>
            <p:nvPr/>
          </p:nvGrpSpPr>
          <p:grpSpPr>
            <a:xfrm>
              <a:off x="10046165" y="4024776"/>
              <a:ext cx="1534059" cy="1534059"/>
              <a:chOff x="7282937" y="3359472"/>
              <a:chExt cx="1534059" cy="1534059"/>
            </a:xfrm>
          </p:grpSpPr>
          <p:sp>
            <p:nvSpPr>
              <p:cNvPr id="80" name="Rectangle 196">
                <a:extLst>
                  <a:ext uri="{FF2B5EF4-FFF2-40B4-BE49-F238E27FC236}">
                    <a16:creationId xmlns:a16="http://schemas.microsoft.com/office/drawing/2014/main" id="{1D282BB0-2631-DD92-ED03-04E291E1F043}"/>
                  </a:ext>
                </a:extLst>
              </p:cNvPr>
              <p:cNvSpPr/>
              <p:nvPr/>
            </p:nvSpPr>
            <p:spPr>
              <a:xfrm>
                <a:off x="7282937" y="3359472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81" name="Rectangle 196">
                <a:extLst>
                  <a:ext uri="{FF2B5EF4-FFF2-40B4-BE49-F238E27FC236}">
                    <a16:creationId xmlns:a16="http://schemas.microsoft.com/office/drawing/2014/main" id="{6FCFCB77-0852-1C74-711A-70E25B449B10}"/>
                  </a:ext>
                </a:extLst>
              </p:cNvPr>
              <p:cNvSpPr/>
              <p:nvPr/>
            </p:nvSpPr>
            <p:spPr>
              <a:xfrm>
                <a:off x="7282937" y="3742987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82" name="Rectangle 196">
                <a:extLst>
                  <a:ext uri="{FF2B5EF4-FFF2-40B4-BE49-F238E27FC236}">
                    <a16:creationId xmlns:a16="http://schemas.microsoft.com/office/drawing/2014/main" id="{8C9AFE39-BD25-D980-4945-D69239FAAFF3}"/>
                  </a:ext>
                </a:extLst>
              </p:cNvPr>
              <p:cNvSpPr/>
              <p:nvPr/>
            </p:nvSpPr>
            <p:spPr>
              <a:xfrm>
                <a:off x="7666452" y="3359472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83" name="Rectangle 196">
                <a:extLst>
                  <a:ext uri="{FF2B5EF4-FFF2-40B4-BE49-F238E27FC236}">
                    <a16:creationId xmlns:a16="http://schemas.microsoft.com/office/drawing/2014/main" id="{859C756C-56F2-A018-0ED7-667DA9455FBE}"/>
                  </a:ext>
                </a:extLst>
              </p:cNvPr>
              <p:cNvSpPr/>
              <p:nvPr/>
            </p:nvSpPr>
            <p:spPr>
              <a:xfrm>
                <a:off x="7666452" y="3742987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84" name="Rectangle 196">
                <a:extLst>
                  <a:ext uri="{FF2B5EF4-FFF2-40B4-BE49-F238E27FC236}">
                    <a16:creationId xmlns:a16="http://schemas.microsoft.com/office/drawing/2014/main" id="{5BC2AAE1-2950-1780-F68F-B9EB0FB9CD10}"/>
                  </a:ext>
                </a:extLst>
              </p:cNvPr>
              <p:cNvSpPr/>
              <p:nvPr/>
            </p:nvSpPr>
            <p:spPr>
              <a:xfrm>
                <a:off x="8049966" y="3359472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85" name="Rectangle 196">
                <a:extLst>
                  <a:ext uri="{FF2B5EF4-FFF2-40B4-BE49-F238E27FC236}">
                    <a16:creationId xmlns:a16="http://schemas.microsoft.com/office/drawing/2014/main" id="{F69B5280-22FB-9FAA-9B93-E5B45F47A320}"/>
                  </a:ext>
                </a:extLst>
              </p:cNvPr>
              <p:cNvSpPr/>
              <p:nvPr/>
            </p:nvSpPr>
            <p:spPr>
              <a:xfrm>
                <a:off x="8049966" y="3742987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86" name="Rectangle 196">
                <a:extLst>
                  <a:ext uri="{FF2B5EF4-FFF2-40B4-BE49-F238E27FC236}">
                    <a16:creationId xmlns:a16="http://schemas.microsoft.com/office/drawing/2014/main" id="{49CADB58-1D1F-1411-3889-076689A7C6BA}"/>
                  </a:ext>
                </a:extLst>
              </p:cNvPr>
              <p:cNvSpPr/>
              <p:nvPr/>
            </p:nvSpPr>
            <p:spPr>
              <a:xfrm>
                <a:off x="8433481" y="3359472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87" name="Rectangle 196">
                <a:extLst>
                  <a:ext uri="{FF2B5EF4-FFF2-40B4-BE49-F238E27FC236}">
                    <a16:creationId xmlns:a16="http://schemas.microsoft.com/office/drawing/2014/main" id="{D492DDE4-CBB7-A505-B461-7762B1C91A71}"/>
                  </a:ext>
                </a:extLst>
              </p:cNvPr>
              <p:cNvSpPr/>
              <p:nvPr/>
            </p:nvSpPr>
            <p:spPr>
              <a:xfrm>
                <a:off x="8433481" y="3742987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88" name="Rectangle 196">
                <a:extLst>
                  <a:ext uri="{FF2B5EF4-FFF2-40B4-BE49-F238E27FC236}">
                    <a16:creationId xmlns:a16="http://schemas.microsoft.com/office/drawing/2014/main" id="{CC35DD16-57DA-0404-9E9B-E99D20CCACB1}"/>
                  </a:ext>
                </a:extLst>
              </p:cNvPr>
              <p:cNvSpPr/>
              <p:nvPr/>
            </p:nvSpPr>
            <p:spPr>
              <a:xfrm>
                <a:off x="7282937" y="4126501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89" name="Rectangle 196">
                <a:extLst>
                  <a:ext uri="{FF2B5EF4-FFF2-40B4-BE49-F238E27FC236}">
                    <a16:creationId xmlns:a16="http://schemas.microsoft.com/office/drawing/2014/main" id="{8C0E7B9E-6207-93AF-35FC-AA408D9C3CE4}"/>
                  </a:ext>
                </a:extLst>
              </p:cNvPr>
              <p:cNvSpPr/>
              <p:nvPr/>
            </p:nvSpPr>
            <p:spPr>
              <a:xfrm>
                <a:off x="7282937" y="4510016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90" name="Rectangle 196">
                <a:extLst>
                  <a:ext uri="{FF2B5EF4-FFF2-40B4-BE49-F238E27FC236}">
                    <a16:creationId xmlns:a16="http://schemas.microsoft.com/office/drawing/2014/main" id="{CEF15291-5559-2D19-84A3-E4A155F64704}"/>
                  </a:ext>
                </a:extLst>
              </p:cNvPr>
              <p:cNvSpPr/>
              <p:nvPr/>
            </p:nvSpPr>
            <p:spPr>
              <a:xfrm>
                <a:off x="7666452" y="4126501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91" name="Rectangle 196">
                <a:extLst>
                  <a:ext uri="{FF2B5EF4-FFF2-40B4-BE49-F238E27FC236}">
                    <a16:creationId xmlns:a16="http://schemas.microsoft.com/office/drawing/2014/main" id="{3224661C-6E15-18DA-5C88-2AF6ACB0B3F9}"/>
                  </a:ext>
                </a:extLst>
              </p:cNvPr>
              <p:cNvSpPr/>
              <p:nvPr/>
            </p:nvSpPr>
            <p:spPr>
              <a:xfrm>
                <a:off x="7666452" y="4510016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92" name="Rectangle 196">
                <a:extLst>
                  <a:ext uri="{FF2B5EF4-FFF2-40B4-BE49-F238E27FC236}">
                    <a16:creationId xmlns:a16="http://schemas.microsoft.com/office/drawing/2014/main" id="{69D23972-2504-638E-7DCA-212084F1068A}"/>
                  </a:ext>
                </a:extLst>
              </p:cNvPr>
              <p:cNvSpPr/>
              <p:nvPr/>
            </p:nvSpPr>
            <p:spPr>
              <a:xfrm>
                <a:off x="8049966" y="4126501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93" name="Rectangle 196">
                <a:extLst>
                  <a:ext uri="{FF2B5EF4-FFF2-40B4-BE49-F238E27FC236}">
                    <a16:creationId xmlns:a16="http://schemas.microsoft.com/office/drawing/2014/main" id="{1C70299B-C6F6-6297-FAD6-63848FE8B89D}"/>
                  </a:ext>
                </a:extLst>
              </p:cNvPr>
              <p:cNvSpPr/>
              <p:nvPr/>
            </p:nvSpPr>
            <p:spPr>
              <a:xfrm>
                <a:off x="8049966" y="4510016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94" name="Rectangle 196">
                <a:extLst>
                  <a:ext uri="{FF2B5EF4-FFF2-40B4-BE49-F238E27FC236}">
                    <a16:creationId xmlns:a16="http://schemas.microsoft.com/office/drawing/2014/main" id="{296136F8-C20B-C292-ECDA-1FA495CB03F5}"/>
                  </a:ext>
                </a:extLst>
              </p:cNvPr>
              <p:cNvSpPr/>
              <p:nvPr/>
            </p:nvSpPr>
            <p:spPr>
              <a:xfrm>
                <a:off x="8433481" y="4126501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95" name="Rectangle 196">
                <a:extLst>
                  <a:ext uri="{FF2B5EF4-FFF2-40B4-BE49-F238E27FC236}">
                    <a16:creationId xmlns:a16="http://schemas.microsoft.com/office/drawing/2014/main" id="{1EEB9E65-8439-A1B7-A57C-7FE56299101D}"/>
                  </a:ext>
                </a:extLst>
              </p:cNvPr>
              <p:cNvSpPr/>
              <p:nvPr/>
            </p:nvSpPr>
            <p:spPr>
              <a:xfrm>
                <a:off x="8433481" y="4510016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</p:grpSp>
        <p:cxnSp>
          <p:nvCxnSpPr>
            <p:cNvPr id="96" name="Straight Connector 205">
              <a:extLst>
                <a:ext uri="{FF2B5EF4-FFF2-40B4-BE49-F238E27FC236}">
                  <a16:creationId xmlns:a16="http://schemas.microsoft.com/office/drawing/2014/main" id="{23418CE6-8B5A-0374-77AB-D7504BA85DA4}"/>
                </a:ext>
              </a:extLst>
            </p:cNvPr>
            <p:cNvCxnSpPr>
              <a:cxnSpLocks/>
            </p:cNvCxnSpPr>
            <p:nvPr/>
          </p:nvCxnSpPr>
          <p:spPr>
            <a:xfrm>
              <a:off x="9961938" y="4787973"/>
              <a:ext cx="1692000" cy="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7A9EB237-EE81-120B-CA3C-D30CD3D2413D}"/>
              </a:ext>
            </a:extLst>
          </p:cNvPr>
          <p:cNvGrpSpPr/>
          <p:nvPr/>
        </p:nvGrpSpPr>
        <p:grpSpPr>
          <a:xfrm>
            <a:off x="586500" y="3574984"/>
            <a:ext cx="3068118" cy="2484000"/>
            <a:chOff x="6166210" y="3307676"/>
            <a:chExt cx="3068118" cy="2484000"/>
          </a:xfrm>
        </p:grpSpPr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2C99B42E-DB05-DDED-4C76-27E82BDDD38C}"/>
                </a:ext>
              </a:extLst>
            </p:cNvPr>
            <p:cNvGrpSpPr/>
            <p:nvPr/>
          </p:nvGrpSpPr>
          <p:grpSpPr>
            <a:xfrm>
              <a:off x="6166210" y="3388425"/>
              <a:ext cx="3068118" cy="2301088"/>
              <a:chOff x="6166210" y="3388425"/>
              <a:chExt cx="3068118" cy="2301088"/>
            </a:xfrm>
          </p:grpSpPr>
          <p:sp>
            <p:nvSpPr>
              <p:cNvPr id="9" name="Rectangle 196">
                <a:extLst>
                  <a:ext uri="{FF2B5EF4-FFF2-40B4-BE49-F238E27FC236}">
                    <a16:creationId xmlns:a16="http://schemas.microsoft.com/office/drawing/2014/main" id="{7FFDAE2E-18A9-1417-5C95-95EB15175B97}"/>
                  </a:ext>
                </a:extLst>
              </p:cNvPr>
              <p:cNvSpPr/>
              <p:nvPr/>
            </p:nvSpPr>
            <p:spPr>
              <a:xfrm>
                <a:off x="6166210" y="3388425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0" name="Rectangle 196">
                <a:extLst>
                  <a:ext uri="{FF2B5EF4-FFF2-40B4-BE49-F238E27FC236}">
                    <a16:creationId xmlns:a16="http://schemas.microsoft.com/office/drawing/2014/main" id="{DCD3D37B-27A0-A999-850B-7019A6401EE9}"/>
                  </a:ext>
                </a:extLst>
              </p:cNvPr>
              <p:cNvSpPr/>
              <p:nvPr/>
            </p:nvSpPr>
            <p:spPr>
              <a:xfrm>
                <a:off x="6166210" y="3771940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1" name="Rectangle 196">
                <a:extLst>
                  <a:ext uri="{FF2B5EF4-FFF2-40B4-BE49-F238E27FC236}">
                    <a16:creationId xmlns:a16="http://schemas.microsoft.com/office/drawing/2014/main" id="{CE1CC957-1845-FC0B-7242-FFB9A76C5E89}"/>
                  </a:ext>
                </a:extLst>
              </p:cNvPr>
              <p:cNvSpPr/>
              <p:nvPr/>
            </p:nvSpPr>
            <p:spPr>
              <a:xfrm>
                <a:off x="6549725" y="3388425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2" name="Rectangle 196">
                <a:extLst>
                  <a:ext uri="{FF2B5EF4-FFF2-40B4-BE49-F238E27FC236}">
                    <a16:creationId xmlns:a16="http://schemas.microsoft.com/office/drawing/2014/main" id="{D85B4F15-E7BC-7679-F927-95BF89208E4A}"/>
                  </a:ext>
                </a:extLst>
              </p:cNvPr>
              <p:cNvSpPr/>
              <p:nvPr/>
            </p:nvSpPr>
            <p:spPr>
              <a:xfrm>
                <a:off x="6549725" y="3771940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3" name="Rectangle 196">
                <a:extLst>
                  <a:ext uri="{FF2B5EF4-FFF2-40B4-BE49-F238E27FC236}">
                    <a16:creationId xmlns:a16="http://schemas.microsoft.com/office/drawing/2014/main" id="{91410F80-1970-6AD2-9398-87F74E22A10B}"/>
                  </a:ext>
                </a:extLst>
              </p:cNvPr>
              <p:cNvSpPr/>
              <p:nvPr/>
            </p:nvSpPr>
            <p:spPr>
              <a:xfrm>
                <a:off x="6933239" y="3388425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" name="Rectangle 196">
                <a:extLst>
                  <a:ext uri="{FF2B5EF4-FFF2-40B4-BE49-F238E27FC236}">
                    <a16:creationId xmlns:a16="http://schemas.microsoft.com/office/drawing/2014/main" id="{F6551F7F-A5B9-6510-0613-E4133584FCD5}"/>
                  </a:ext>
                </a:extLst>
              </p:cNvPr>
              <p:cNvSpPr/>
              <p:nvPr/>
            </p:nvSpPr>
            <p:spPr>
              <a:xfrm>
                <a:off x="6933239" y="3771940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" name="Rectangle 196">
                <a:extLst>
                  <a:ext uri="{FF2B5EF4-FFF2-40B4-BE49-F238E27FC236}">
                    <a16:creationId xmlns:a16="http://schemas.microsoft.com/office/drawing/2014/main" id="{FC630B55-62B7-8C04-6BC0-2E586A1CAC50}"/>
                  </a:ext>
                </a:extLst>
              </p:cNvPr>
              <p:cNvSpPr/>
              <p:nvPr/>
            </p:nvSpPr>
            <p:spPr>
              <a:xfrm>
                <a:off x="7316754" y="3388425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6" name="Rectangle 196">
                <a:extLst>
                  <a:ext uri="{FF2B5EF4-FFF2-40B4-BE49-F238E27FC236}">
                    <a16:creationId xmlns:a16="http://schemas.microsoft.com/office/drawing/2014/main" id="{37040B2B-30AF-32AC-A4B7-5C63B390F111}"/>
                  </a:ext>
                </a:extLst>
              </p:cNvPr>
              <p:cNvSpPr/>
              <p:nvPr/>
            </p:nvSpPr>
            <p:spPr>
              <a:xfrm>
                <a:off x="7316754" y="3771940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7" name="Rectangle 196">
                <a:extLst>
                  <a:ext uri="{FF2B5EF4-FFF2-40B4-BE49-F238E27FC236}">
                    <a16:creationId xmlns:a16="http://schemas.microsoft.com/office/drawing/2014/main" id="{97C73953-7685-C3FB-F752-3ABEFAF69679}"/>
                  </a:ext>
                </a:extLst>
              </p:cNvPr>
              <p:cNvSpPr/>
              <p:nvPr/>
            </p:nvSpPr>
            <p:spPr>
              <a:xfrm>
                <a:off x="7700269" y="3388425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8" name="Rectangle 196">
                <a:extLst>
                  <a:ext uri="{FF2B5EF4-FFF2-40B4-BE49-F238E27FC236}">
                    <a16:creationId xmlns:a16="http://schemas.microsoft.com/office/drawing/2014/main" id="{45E1CF00-DB95-2224-DEF9-10C29D8CC14A}"/>
                  </a:ext>
                </a:extLst>
              </p:cNvPr>
              <p:cNvSpPr/>
              <p:nvPr/>
            </p:nvSpPr>
            <p:spPr>
              <a:xfrm>
                <a:off x="7700269" y="3771940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9" name="Rectangle 196">
                <a:extLst>
                  <a:ext uri="{FF2B5EF4-FFF2-40B4-BE49-F238E27FC236}">
                    <a16:creationId xmlns:a16="http://schemas.microsoft.com/office/drawing/2014/main" id="{087A15D0-4476-6D5F-3025-E58935C4D95F}"/>
                  </a:ext>
                </a:extLst>
              </p:cNvPr>
              <p:cNvSpPr/>
              <p:nvPr/>
            </p:nvSpPr>
            <p:spPr>
              <a:xfrm>
                <a:off x="8083784" y="3388425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0" name="Rectangle 196">
                <a:extLst>
                  <a:ext uri="{FF2B5EF4-FFF2-40B4-BE49-F238E27FC236}">
                    <a16:creationId xmlns:a16="http://schemas.microsoft.com/office/drawing/2014/main" id="{016C1E10-9652-E468-99E8-22DE731CACED}"/>
                  </a:ext>
                </a:extLst>
              </p:cNvPr>
              <p:cNvSpPr/>
              <p:nvPr/>
            </p:nvSpPr>
            <p:spPr>
              <a:xfrm>
                <a:off x="8083784" y="3771940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1" name="Rectangle 196">
                <a:extLst>
                  <a:ext uri="{FF2B5EF4-FFF2-40B4-BE49-F238E27FC236}">
                    <a16:creationId xmlns:a16="http://schemas.microsoft.com/office/drawing/2014/main" id="{6B62B187-2F4A-8C1A-12B7-813D03F7A604}"/>
                  </a:ext>
                </a:extLst>
              </p:cNvPr>
              <p:cNvSpPr/>
              <p:nvPr/>
            </p:nvSpPr>
            <p:spPr>
              <a:xfrm>
                <a:off x="8467298" y="3388425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2" name="Rectangle 196">
                <a:extLst>
                  <a:ext uri="{FF2B5EF4-FFF2-40B4-BE49-F238E27FC236}">
                    <a16:creationId xmlns:a16="http://schemas.microsoft.com/office/drawing/2014/main" id="{C2109AA7-388F-2430-CF4F-C0F74F7802C4}"/>
                  </a:ext>
                </a:extLst>
              </p:cNvPr>
              <p:cNvSpPr/>
              <p:nvPr/>
            </p:nvSpPr>
            <p:spPr>
              <a:xfrm>
                <a:off x="8467298" y="3771940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3" name="Rectangle 196">
                <a:extLst>
                  <a:ext uri="{FF2B5EF4-FFF2-40B4-BE49-F238E27FC236}">
                    <a16:creationId xmlns:a16="http://schemas.microsoft.com/office/drawing/2014/main" id="{BE9BB461-BA6D-211C-2797-DBD9909D2DF1}"/>
                  </a:ext>
                </a:extLst>
              </p:cNvPr>
              <p:cNvSpPr/>
              <p:nvPr/>
            </p:nvSpPr>
            <p:spPr>
              <a:xfrm>
                <a:off x="8850813" y="3388425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4" name="Rectangle 196">
                <a:extLst>
                  <a:ext uri="{FF2B5EF4-FFF2-40B4-BE49-F238E27FC236}">
                    <a16:creationId xmlns:a16="http://schemas.microsoft.com/office/drawing/2014/main" id="{E1B0AE9A-274A-4CD1-C192-81A3DCA17F44}"/>
                  </a:ext>
                </a:extLst>
              </p:cNvPr>
              <p:cNvSpPr/>
              <p:nvPr/>
            </p:nvSpPr>
            <p:spPr>
              <a:xfrm>
                <a:off x="8850813" y="3771940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5" name="Rectangle 196">
                <a:extLst>
                  <a:ext uri="{FF2B5EF4-FFF2-40B4-BE49-F238E27FC236}">
                    <a16:creationId xmlns:a16="http://schemas.microsoft.com/office/drawing/2014/main" id="{F72E4014-03DE-68FB-FF19-F7FE3E1DE2BF}"/>
                  </a:ext>
                </a:extLst>
              </p:cNvPr>
              <p:cNvSpPr/>
              <p:nvPr/>
            </p:nvSpPr>
            <p:spPr>
              <a:xfrm>
                <a:off x="6166210" y="4922484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6" name="Rectangle 196">
                <a:extLst>
                  <a:ext uri="{FF2B5EF4-FFF2-40B4-BE49-F238E27FC236}">
                    <a16:creationId xmlns:a16="http://schemas.microsoft.com/office/drawing/2014/main" id="{CCE0C1CD-38D9-23C3-FC46-EDDF106DF46D}"/>
                  </a:ext>
                </a:extLst>
              </p:cNvPr>
              <p:cNvSpPr/>
              <p:nvPr/>
            </p:nvSpPr>
            <p:spPr>
              <a:xfrm>
                <a:off x="6166210" y="5305998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7" name="Rectangle 196">
                <a:extLst>
                  <a:ext uri="{FF2B5EF4-FFF2-40B4-BE49-F238E27FC236}">
                    <a16:creationId xmlns:a16="http://schemas.microsoft.com/office/drawing/2014/main" id="{E357EFA7-CE97-CCCB-3FB1-98213171A50E}"/>
                  </a:ext>
                </a:extLst>
              </p:cNvPr>
              <p:cNvSpPr/>
              <p:nvPr/>
            </p:nvSpPr>
            <p:spPr>
              <a:xfrm>
                <a:off x="6166210" y="4155454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8" name="Rectangle 196">
                <a:extLst>
                  <a:ext uri="{FF2B5EF4-FFF2-40B4-BE49-F238E27FC236}">
                    <a16:creationId xmlns:a16="http://schemas.microsoft.com/office/drawing/2014/main" id="{4CE8BDB2-02C6-ABD6-89DA-8F4E6221AB94}"/>
                  </a:ext>
                </a:extLst>
              </p:cNvPr>
              <p:cNvSpPr/>
              <p:nvPr/>
            </p:nvSpPr>
            <p:spPr>
              <a:xfrm>
                <a:off x="6166210" y="4538969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29" name="Rectangle 196">
                <a:extLst>
                  <a:ext uri="{FF2B5EF4-FFF2-40B4-BE49-F238E27FC236}">
                    <a16:creationId xmlns:a16="http://schemas.microsoft.com/office/drawing/2014/main" id="{DFB4E93B-FF61-297A-C530-E1D4A596D711}"/>
                  </a:ext>
                </a:extLst>
              </p:cNvPr>
              <p:cNvSpPr/>
              <p:nvPr/>
            </p:nvSpPr>
            <p:spPr>
              <a:xfrm>
                <a:off x="6549725" y="4922484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0" name="Rectangle 196">
                <a:extLst>
                  <a:ext uri="{FF2B5EF4-FFF2-40B4-BE49-F238E27FC236}">
                    <a16:creationId xmlns:a16="http://schemas.microsoft.com/office/drawing/2014/main" id="{3452F7E4-2E2C-4EBC-0CAB-6B404205E668}"/>
                  </a:ext>
                </a:extLst>
              </p:cNvPr>
              <p:cNvSpPr/>
              <p:nvPr/>
            </p:nvSpPr>
            <p:spPr>
              <a:xfrm>
                <a:off x="6549725" y="5305998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1" name="Rectangle 196">
                <a:extLst>
                  <a:ext uri="{FF2B5EF4-FFF2-40B4-BE49-F238E27FC236}">
                    <a16:creationId xmlns:a16="http://schemas.microsoft.com/office/drawing/2014/main" id="{077C46ED-1504-6B6E-C5C5-A1D11B87F262}"/>
                  </a:ext>
                </a:extLst>
              </p:cNvPr>
              <p:cNvSpPr/>
              <p:nvPr/>
            </p:nvSpPr>
            <p:spPr>
              <a:xfrm>
                <a:off x="6549725" y="4155454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2" name="Rectangle 196">
                <a:extLst>
                  <a:ext uri="{FF2B5EF4-FFF2-40B4-BE49-F238E27FC236}">
                    <a16:creationId xmlns:a16="http://schemas.microsoft.com/office/drawing/2014/main" id="{3E68A099-1FDB-901F-116C-25FBBF92DA5D}"/>
                  </a:ext>
                </a:extLst>
              </p:cNvPr>
              <p:cNvSpPr/>
              <p:nvPr/>
            </p:nvSpPr>
            <p:spPr>
              <a:xfrm>
                <a:off x="6549725" y="4538969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3" name="Rectangle 196">
                <a:extLst>
                  <a:ext uri="{FF2B5EF4-FFF2-40B4-BE49-F238E27FC236}">
                    <a16:creationId xmlns:a16="http://schemas.microsoft.com/office/drawing/2014/main" id="{8C931984-F1DC-9354-4761-73246AAF4E3C}"/>
                  </a:ext>
                </a:extLst>
              </p:cNvPr>
              <p:cNvSpPr/>
              <p:nvPr/>
            </p:nvSpPr>
            <p:spPr>
              <a:xfrm>
                <a:off x="6933239" y="4922484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7" name="Rectangle 196">
                <a:extLst>
                  <a:ext uri="{FF2B5EF4-FFF2-40B4-BE49-F238E27FC236}">
                    <a16:creationId xmlns:a16="http://schemas.microsoft.com/office/drawing/2014/main" id="{63AC40C2-8068-5DD5-742B-ECDF6E05041C}"/>
                  </a:ext>
                </a:extLst>
              </p:cNvPr>
              <p:cNvSpPr/>
              <p:nvPr/>
            </p:nvSpPr>
            <p:spPr>
              <a:xfrm>
                <a:off x="6933239" y="5305998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0" name="Rectangle 196">
                <a:extLst>
                  <a:ext uri="{FF2B5EF4-FFF2-40B4-BE49-F238E27FC236}">
                    <a16:creationId xmlns:a16="http://schemas.microsoft.com/office/drawing/2014/main" id="{9707EFA0-91FC-C2BD-8D99-2B37F19735CC}"/>
                  </a:ext>
                </a:extLst>
              </p:cNvPr>
              <p:cNvSpPr/>
              <p:nvPr/>
            </p:nvSpPr>
            <p:spPr>
              <a:xfrm>
                <a:off x="6933239" y="4155454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1" name="Rectangle 196">
                <a:extLst>
                  <a:ext uri="{FF2B5EF4-FFF2-40B4-BE49-F238E27FC236}">
                    <a16:creationId xmlns:a16="http://schemas.microsoft.com/office/drawing/2014/main" id="{EA453A3D-4E3B-E048-1222-309C1107B165}"/>
                  </a:ext>
                </a:extLst>
              </p:cNvPr>
              <p:cNvSpPr/>
              <p:nvPr/>
            </p:nvSpPr>
            <p:spPr>
              <a:xfrm>
                <a:off x="6933239" y="4538969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4" name="Rectangle 196">
                <a:extLst>
                  <a:ext uri="{FF2B5EF4-FFF2-40B4-BE49-F238E27FC236}">
                    <a16:creationId xmlns:a16="http://schemas.microsoft.com/office/drawing/2014/main" id="{82643056-D2BB-A710-FEAC-7CBEDA0F7E5C}"/>
                  </a:ext>
                </a:extLst>
              </p:cNvPr>
              <p:cNvSpPr/>
              <p:nvPr/>
            </p:nvSpPr>
            <p:spPr>
              <a:xfrm>
                <a:off x="7316754" y="4922484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8" name="Rectangle 196">
                <a:extLst>
                  <a:ext uri="{FF2B5EF4-FFF2-40B4-BE49-F238E27FC236}">
                    <a16:creationId xmlns:a16="http://schemas.microsoft.com/office/drawing/2014/main" id="{0F59F941-E18D-72E2-E5C6-4A626B09413F}"/>
                  </a:ext>
                </a:extLst>
              </p:cNvPr>
              <p:cNvSpPr/>
              <p:nvPr/>
            </p:nvSpPr>
            <p:spPr>
              <a:xfrm>
                <a:off x="7316754" y="5305998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9" name="Rectangle 196">
                <a:extLst>
                  <a:ext uri="{FF2B5EF4-FFF2-40B4-BE49-F238E27FC236}">
                    <a16:creationId xmlns:a16="http://schemas.microsoft.com/office/drawing/2014/main" id="{39B814E0-0950-DB97-7B54-774F927AE346}"/>
                  </a:ext>
                </a:extLst>
              </p:cNvPr>
              <p:cNvSpPr/>
              <p:nvPr/>
            </p:nvSpPr>
            <p:spPr>
              <a:xfrm>
                <a:off x="7316754" y="4155454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50" name="Rectangle 196">
                <a:extLst>
                  <a:ext uri="{FF2B5EF4-FFF2-40B4-BE49-F238E27FC236}">
                    <a16:creationId xmlns:a16="http://schemas.microsoft.com/office/drawing/2014/main" id="{DDE00526-AC17-9216-BEB3-47AA6A80CCB3}"/>
                  </a:ext>
                </a:extLst>
              </p:cNvPr>
              <p:cNvSpPr/>
              <p:nvPr/>
            </p:nvSpPr>
            <p:spPr>
              <a:xfrm>
                <a:off x="7316754" y="4538969"/>
                <a:ext cx="383515" cy="383515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51" name="Rectangle 196">
                <a:extLst>
                  <a:ext uri="{FF2B5EF4-FFF2-40B4-BE49-F238E27FC236}">
                    <a16:creationId xmlns:a16="http://schemas.microsoft.com/office/drawing/2014/main" id="{E4A87457-51E0-BFFF-3E9D-7D7B1EEF80F5}"/>
                  </a:ext>
                </a:extLst>
              </p:cNvPr>
              <p:cNvSpPr/>
              <p:nvPr/>
            </p:nvSpPr>
            <p:spPr>
              <a:xfrm>
                <a:off x="7700269" y="4922484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57" name="Rectangle 196">
                <a:extLst>
                  <a:ext uri="{FF2B5EF4-FFF2-40B4-BE49-F238E27FC236}">
                    <a16:creationId xmlns:a16="http://schemas.microsoft.com/office/drawing/2014/main" id="{17DD1100-6F44-207C-D0FC-FE95A379ED67}"/>
                  </a:ext>
                </a:extLst>
              </p:cNvPr>
              <p:cNvSpPr/>
              <p:nvPr/>
            </p:nvSpPr>
            <p:spPr>
              <a:xfrm>
                <a:off x="7700269" y="5305998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60" name="Rectangle 196">
                <a:extLst>
                  <a:ext uri="{FF2B5EF4-FFF2-40B4-BE49-F238E27FC236}">
                    <a16:creationId xmlns:a16="http://schemas.microsoft.com/office/drawing/2014/main" id="{3A7B0BA5-121C-7782-E906-7FCBB6B472E2}"/>
                  </a:ext>
                </a:extLst>
              </p:cNvPr>
              <p:cNvSpPr/>
              <p:nvPr/>
            </p:nvSpPr>
            <p:spPr>
              <a:xfrm>
                <a:off x="7700269" y="4155454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64" name="Rectangle 196">
                <a:extLst>
                  <a:ext uri="{FF2B5EF4-FFF2-40B4-BE49-F238E27FC236}">
                    <a16:creationId xmlns:a16="http://schemas.microsoft.com/office/drawing/2014/main" id="{BD426EE8-9693-8F02-4361-913E81D3E40D}"/>
                  </a:ext>
                </a:extLst>
              </p:cNvPr>
              <p:cNvSpPr/>
              <p:nvPr/>
            </p:nvSpPr>
            <p:spPr>
              <a:xfrm>
                <a:off x="7700269" y="4538969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66" name="Rectangle 196">
                <a:extLst>
                  <a:ext uri="{FF2B5EF4-FFF2-40B4-BE49-F238E27FC236}">
                    <a16:creationId xmlns:a16="http://schemas.microsoft.com/office/drawing/2014/main" id="{F534BA8A-928C-FB81-DA13-99411CBD0B47}"/>
                  </a:ext>
                </a:extLst>
              </p:cNvPr>
              <p:cNvSpPr/>
              <p:nvPr/>
            </p:nvSpPr>
            <p:spPr>
              <a:xfrm>
                <a:off x="8083784" y="4922484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68" name="Rectangle 196">
                <a:extLst>
                  <a:ext uri="{FF2B5EF4-FFF2-40B4-BE49-F238E27FC236}">
                    <a16:creationId xmlns:a16="http://schemas.microsoft.com/office/drawing/2014/main" id="{F5985B9B-5163-F28F-1428-C5B65ED8A43F}"/>
                  </a:ext>
                </a:extLst>
              </p:cNvPr>
              <p:cNvSpPr/>
              <p:nvPr/>
            </p:nvSpPr>
            <p:spPr>
              <a:xfrm>
                <a:off x="8083784" y="5305998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69" name="Rectangle 196">
                <a:extLst>
                  <a:ext uri="{FF2B5EF4-FFF2-40B4-BE49-F238E27FC236}">
                    <a16:creationId xmlns:a16="http://schemas.microsoft.com/office/drawing/2014/main" id="{7CD80206-385B-5B71-76E3-FDAD902ADE1B}"/>
                  </a:ext>
                </a:extLst>
              </p:cNvPr>
              <p:cNvSpPr/>
              <p:nvPr/>
            </p:nvSpPr>
            <p:spPr>
              <a:xfrm>
                <a:off x="8083784" y="4155454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0" name="Rectangle 196">
                <a:extLst>
                  <a:ext uri="{FF2B5EF4-FFF2-40B4-BE49-F238E27FC236}">
                    <a16:creationId xmlns:a16="http://schemas.microsoft.com/office/drawing/2014/main" id="{08903440-FB83-D272-7928-5D40709EC772}"/>
                  </a:ext>
                </a:extLst>
              </p:cNvPr>
              <p:cNvSpPr/>
              <p:nvPr/>
            </p:nvSpPr>
            <p:spPr>
              <a:xfrm>
                <a:off x="8083784" y="4538969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1" name="Rectangle 196">
                <a:extLst>
                  <a:ext uri="{FF2B5EF4-FFF2-40B4-BE49-F238E27FC236}">
                    <a16:creationId xmlns:a16="http://schemas.microsoft.com/office/drawing/2014/main" id="{646E39E6-027D-507F-C120-E5865A5F332D}"/>
                  </a:ext>
                </a:extLst>
              </p:cNvPr>
              <p:cNvSpPr/>
              <p:nvPr/>
            </p:nvSpPr>
            <p:spPr>
              <a:xfrm>
                <a:off x="8467298" y="4922484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2" name="Rectangle 196">
                <a:extLst>
                  <a:ext uri="{FF2B5EF4-FFF2-40B4-BE49-F238E27FC236}">
                    <a16:creationId xmlns:a16="http://schemas.microsoft.com/office/drawing/2014/main" id="{0A78B036-064A-5A9E-244D-6552F2407165}"/>
                  </a:ext>
                </a:extLst>
              </p:cNvPr>
              <p:cNvSpPr/>
              <p:nvPr/>
            </p:nvSpPr>
            <p:spPr>
              <a:xfrm>
                <a:off x="8467298" y="5305998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3" name="Rectangle 196">
                <a:extLst>
                  <a:ext uri="{FF2B5EF4-FFF2-40B4-BE49-F238E27FC236}">
                    <a16:creationId xmlns:a16="http://schemas.microsoft.com/office/drawing/2014/main" id="{8905C5E9-0FE8-2489-740D-4E3DC068DD62}"/>
                  </a:ext>
                </a:extLst>
              </p:cNvPr>
              <p:cNvSpPr/>
              <p:nvPr/>
            </p:nvSpPr>
            <p:spPr>
              <a:xfrm>
                <a:off x="8467298" y="4155454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4" name="Rectangle 196">
                <a:extLst>
                  <a:ext uri="{FF2B5EF4-FFF2-40B4-BE49-F238E27FC236}">
                    <a16:creationId xmlns:a16="http://schemas.microsoft.com/office/drawing/2014/main" id="{AC14419B-B323-A81D-25A1-80F6C7D87121}"/>
                  </a:ext>
                </a:extLst>
              </p:cNvPr>
              <p:cNvSpPr/>
              <p:nvPr/>
            </p:nvSpPr>
            <p:spPr>
              <a:xfrm>
                <a:off x="8467298" y="4538969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5" name="Rectangle 196">
                <a:extLst>
                  <a:ext uri="{FF2B5EF4-FFF2-40B4-BE49-F238E27FC236}">
                    <a16:creationId xmlns:a16="http://schemas.microsoft.com/office/drawing/2014/main" id="{8CED654B-F7A8-5AC9-2316-83788EAE5D7A}"/>
                  </a:ext>
                </a:extLst>
              </p:cNvPr>
              <p:cNvSpPr/>
              <p:nvPr/>
            </p:nvSpPr>
            <p:spPr>
              <a:xfrm>
                <a:off x="8850813" y="4922484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6" name="Rectangle 196">
                <a:extLst>
                  <a:ext uri="{FF2B5EF4-FFF2-40B4-BE49-F238E27FC236}">
                    <a16:creationId xmlns:a16="http://schemas.microsoft.com/office/drawing/2014/main" id="{1FB134D4-8D5D-4D75-E72E-922FF501EA77}"/>
                  </a:ext>
                </a:extLst>
              </p:cNvPr>
              <p:cNvSpPr/>
              <p:nvPr/>
            </p:nvSpPr>
            <p:spPr>
              <a:xfrm>
                <a:off x="8850813" y="5305998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7" name="Rectangle 196">
                <a:extLst>
                  <a:ext uri="{FF2B5EF4-FFF2-40B4-BE49-F238E27FC236}">
                    <a16:creationId xmlns:a16="http://schemas.microsoft.com/office/drawing/2014/main" id="{02788FC4-6F41-7A11-2EA7-05139B0C4404}"/>
                  </a:ext>
                </a:extLst>
              </p:cNvPr>
              <p:cNvSpPr/>
              <p:nvPr/>
            </p:nvSpPr>
            <p:spPr>
              <a:xfrm>
                <a:off x="8850813" y="4155454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8" name="Rectangle 196">
                <a:extLst>
                  <a:ext uri="{FF2B5EF4-FFF2-40B4-BE49-F238E27FC236}">
                    <a16:creationId xmlns:a16="http://schemas.microsoft.com/office/drawing/2014/main" id="{8B1BF631-D5CB-4FCD-73C1-6A3CDCDB9C35}"/>
                  </a:ext>
                </a:extLst>
              </p:cNvPr>
              <p:cNvSpPr/>
              <p:nvPr/>
            </p:nvSpPr>
            <p:spPr>
              <a:xfrm>
                <a:off x="8850813" y="4538969"/>
                <a:ext cx="383515" cy="383515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</p:grpSp>
        <p:cxnSp>
          <p:nvCxnSpPr>
            <p:cNvPr id="97" name="Straight Connector 205">
              <a:extLst>
                <a:ext uri="{FF2B5EF4-FFF2-40B4-BE49-F238E27FC236}">
                  <a16:creationId xmlns:a16="http://schemas.microsoft.com/office/drawing/2014/main" id="{406C686B-FB6E-6056-5869-12C7E720014E}"/>
                </a:ext>
              </a:extLst>
            </p:cNvPr>
            <p:cNvCxnSpPr>
              <a:cxnSpLocks/>
            </p:cNvCxnSpPr>
            <p:nvPr/>
          </p:nvCxnSpPr>
          <p:spPr>
            <a:xfrm>
              <a:off x="7700269" y="3307676"/>
              <a:ext cx="3397" cy="2484000"/>
            </a:xfrm>
            <a:prstGeom prst="line">
              <a:avLst/>
            </a:prstGeom>
            <a:ln w="381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文本框 482">
            <a:extLst>
              <a:ext uri="{FF2B5EF4-FFF2-40B4-BE49-F238E27FC236}">
                <a16:creationId xmlns:a16="http://schemas.microsoft.com/office/drawing/2014/main" id="{5894A8C5-7315-A7AB-7103-DE3742699784}"/>
              </a:ext>
            </a:extLst>
          </p:cNvPr>
          <p:cNvSpPr txBox="1"/>
          <p:nvPr/>
        </p:nvSpPr>
        <p:spPr>
          <a:xfrm>
            <a:off x="1599326" y="5909807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rebuchet MS" panose="020B0703020202090204" pitchFamily="34" charset="0"/>
              </a:rPr>
              <a:t>Tensor A</a:t>
            </a:r>
            <a:endParaRPr lang="zh-CN" altLang="en-US" dirty="0">
              <a:latin typeface="Trebuchet MS" panose="020B0703020202090204" pitchFamily="34" charset="0"/>
            </a:endParaRPr>
          </a:p>
        </p:txBody>
      </p:sp>
      <p:sp>
        <p:nvSpPr>
          <p:cNvPr id="99" name="文本框 483">
            <a:extLst>
              <a:ext uri="{FF2B5EF4-FFF2-40B4-BE49-F238E27FC236}">
                <a16:creationId xmlns:a16="http://schemas.microsoft.com/office/drawing/2014/main" id="{9E8337A8-AF84-35F5-F02F-DD581E62ECDD}"/>
              </a:ext>
            </a:extLst>
          </p:cNvPr>
          <p:cNvSpPr txBox="1"/>
          <p:nvPr/>
        </p:nvSpPr>
        <p:spPr>
          <a:xfrm>
            <a:off x="4703821" y="5528404"/>
            <a:ext cx="10488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Trebuchet MS" panose="020B0703020202090204" pitchFamily="34" charset="0"/>
              </a:rPr>
              <a:t>Tensor B</a:t>
            </a:r>
            <a:endParaRPr lang="zh-CN" altLang="en-US" dirty="0">
              <a:latin typeface="Trebuchet MS" panose="020B0703020202090204" pitchFamily="34" charset="0"/>
            </a:endParaRPr>
          </a:p>
        </p:txBody>
      </p:sp>
      <p:sp>
        <p:nvSpPr>
          <p:cNvPr id="101" name="Plus 100">
            <a:extLst>
              <a:ext uri="{FF2B5EF4-FFF2-40B4-BE49-F238E27FC236}">
                <a16:creationId xmlns:a16="http://schemas.microsoft.com/office/drawing/2014/main" id="{92550AA7-B8F3-9B58-D1B6-3C40193C3BEA}"/>
              </a:ext>
            </a:extLst>
          </p:cNvPr>
          <p:cNvSpPr/>
          <p:nvPr/>
        </p:nvSpPr>
        <p:spPr>
          <a:xfrm>
            <a:off x="3869090" y="4622839"/>
            <a:ext cx="392166" cy="388290"/>
          </a:xfrm>
          <a:prstGeom prst="mathPlus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104" name="文本框 482">
            <a:extLst>
              <a:ext uri="{FF2B5EF4-FFF2-40B4-BE49-F238E27FC236}">
                <a16:creationId xmlns:a16="http://schemas.microsoft.com/office/drawing/2014/main" id="{009E1072-E14D-A8FA-2A39-93A035D8A6B7}"/>
              </a:ext>
            </a:extLst>
          </p:cNvPr>
          <p:cNvSpPr txBox="1"/>
          <p:nvPr/>
        </p:nvSpPr>
        <p:spPr>
          <a:xfrm>
            <a:off x="3124049" y="2789660"/>
            <a:ext cx="18822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 partitions</a:t>
            </a: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05" name="文本框 472">
            <a:extLst>
              <a:ext uri="{FF2B5EF4-FFF2-40B4-BE49-F238E27FC236}">
                <a16:creationId xmlns:a16="http://schemas.microsoft.com/office/drawing/2014/main" id="{F40E7A00-D278-FB06-BA44-58BE71EB766B}"/>
              </a:ext>
            </a:extLst>
          </p:cNvPr>
          <p:cNvSpPr txBox="1"/>
          <p:nvPr/>
        </p:nvSpPr>
        <p:spPr>
          <a:xfrm>
            <a:off x="930367" y="3331009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 panose="020B0703020202090204" pitchFamily="34" charset="0"/>
              </a:rPr>
              <a:t>Core 0</a:t>
            </a:r>
            <a:endParaRPr lang="zh-CN" altLang="en-US" dirty="0">
              <a:solidFill>
                <a:schemeClr val="accent3">
                  <a:lumMod val="60000"/>
                  <a:lumOff val="4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06" name="文本框 473">
            <a:extLst>
              <a:ext uri="{FF2B5EF4-FFF2-40B4-BE49-F238E27FC236}">
                <a16:creationId xmlns:a16="http://schemas.microsoft.com/office/drawing/2014/main" id="{B887648A-DEA0-0862-D36A-70D87D7E762C}"/>
              </a:ext>
            </a:extLst>
          </p:cNvPr>
          <p:cNvSpPr txBox="1"/>
          <p:nvPr/>
        </p:nvSpPr>
        <p:spPr>
          <a:xfrm>
            <a:off x="2461028" y="3331009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4">
                    <a:lumMod val="60000"/>
                    <a:lumOff val="40000"/>
                  </a:schemeClr>
                </a:solidFill>
                <a:latin typeface="Trebuchet MS" panose="020B0703020202090204" pitchFamily="34" charset="0"/>
              </a:rPr>
              <a:t>Core 1</a:t>
            </a:r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07" name="文本框 472">
            <a:extLst>
              <a:ext uri="{FF2B5EF4-FFF2-40B4-BE49-F238E27FC236}">
                <a16:creationId xmlns:a16="http://schemas.microsoft.com/office/drawing/2014/main" id="{7D3CC0F9-8325-BD27-9112-512B44C0999E}"/>
              </a:ext>
            </a:extLst>
          </p:cNvPr>
          <p:cNvSpPr txBox="1"/>
          <p:nvPr/>
        </p:nvSpPr>
        <p:spPr>
          <a:xfrm>
            <a:off x="5242881" y="3733389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 panose="020B0703020202090204" pitchFamily="34" charset="0"/>
              </a:rPr>
              <a:t>Core 0</a:t>
            </a:r>
            <a:endParaRPr lang="zh-CN" altLang="en-US" dirty="0">
              <a:solidFill>
                <a:schemeClr val="accent3">
                  <a:lumMod val="60000"/>
                  <a:lumOff val="4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08" name="文本框 473">
            <a:extLst>
              <a:ext uri="{FF2B5EF4-FFF2-40B4-BE49-F238E27FC236}">
                <a16:creationId xmlns:a16="http://schemas.microsoft.com/office/drawing/2014/main" id="{78371C25-134C-BE94-B4F9-92A04AE64D8B}"/>
              </a:ext>
            </a:extLst>
          </p:cNvPr>
          <p:cNvSpPr txBox="1"/>
          <p:nvPr/>
        </p:nvSpPr>
        <p:spPr>
          <a:xfrm>
            <a:off x="5242881" y="5690579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4">
                    <a:lumMod val="60000"/>
                    <a:lumOff val="40000"/>
                  </a:schemeClr>
                </a:solidFill>
                <a:latin typeface="Trebuchet MS" panose="020B0703020202090204" pitchFamily="34" charset="0"/>
              </a:rPr>
              <a:t>Core 1</a:t>
            </a:r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11" name="Snip Single Corner of Rectangle 27">
            <a:extLst>
              <a:ext uri="{FF2B5EF4-FFF2-40B4-BE49-F238E27FC236}">
                <a16:creationId xmlns:a16="http://schemas.microsoft.com/office/drawing/2014/main" id="{A011B541-4929-B27C-CC01-E94CF6273885}"/>
              </a:ext>
            </a:extLst>
          </p:cNvPr>
          <p:cNvSpPr/>
          <p:nvPr/>
        </p:nvSpPr>
        <p:spPr>
          <a:xfrm>
            <a:off x="7644798" y="3564096"/>
            <a:ext cx="3795991" cy="1218519"/>
          </a:xfrm>
          <a:prstGeom prst="snip1Rect">
            <a:avLst>
              <a:gd name="adj" fmla="val 0"/>
            </a:avLst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def </a:t>
            </a:r>
            <a:r>
              <a:rPr lang="en-GB" dirty="0" err="1">
                <a:solidFill>
                  <a:schemeClr val="tx1"/>
                </a:solidFill>
              </a:rPr>
              <a:t>PIM_kernel</a:t>
            </a:r>
            <a:r>
              <a:rPr lang="en-GB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  for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in range(</a:t>
            </a:r>
            <a:r>
              <a:rPr lang="en-GB" sz="2000" b="1" dirty="0">
                <a:solidFill>
                  <a:schemeClr val="accent2"/>
                </a:solidFill>
              </a:rPr>
              <a:t>?</a:t>
            </a:r>
            <a:r>
              <a:rPr lang="en-US" sz="2000" b="1" dirty="0">
                <a:solidFill>
                  <a:schemeClr val="accent2"/>
                </a:solidFill>
              </a:rPr>
              <a:t>,</a:t>
            </a:r>
            <a:r>
              <a:rPr lang="en-GB" sz="2000" b="1" dirty="0">
                <a:solidFill>
                  <a:schemeClr val="accent2"/>
                </a:solidFill>
              </a:rPr>
              <a:t> ?</a:t>
            </a:r>
            <a:r>
              <a:rPr lang="en-GB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 in </a:t>
            </a:r>
            <a:r>
              <a:rPr lang="en-GR">
                <a:solidFill>
                  <a:schemeClr val="tx1"/>
                </a:solidFill>
              </a:rPr>
              <a:t>range(</a:t>
            </a:r>
            <a:r>
              <a:rPr lang="en-GB" sz="2000" b="1" dirty="0">
                <a:solidFill>
                  <a:schemeClr val="accent2"/>
                </a:solidFill>
              </a:rPr>
              <a:t>?</a:t>
            </a:r>
            <a:r>
              <a:rPr lang="en-US" sz="2000" b="1" dirty="0">
                <a:solidFill>
                  <a:schemeClr val="accent2"/>
                </a:solidFill>
              </a:rPr>
              <a:t>,</a:t>
            </a:r>
            <a:r>
              <a:rPr lang="en-GB" sz="2000" b="1" dirty="0">
                <a:solidFill>
                  <a:schemeClr val="accent2"/>
                </a:solidFill>
              </a:rPr>
              <a:t> ?</a:t>
            </a:r>
            <a:r>
              <a:rPr lang="en-GR">
                <a:solidFill>
                  <a:schemeClr val="tx1"/>
                </a:solidFill>
              </a:rPr>
              <a:t>):</a:t>
            </a:r>
            <a:endParaRPr lang="en-GR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</a:t>
            </a:r>
            <a:r>
              <a:rPr lang="en-GR" b="1" dirty="0">
                <a:solidFill>
                  <a:schemeClr val="accent1">
                    <a:lumMod val="75000"/>
                  </a:schemeClr>
                </a:solidFill>
              </a:rPr>
              <a:t> k </a:t>
            </a:r>
            <a:r>
              <a:rPr lang="en-GR" dirty="0">
                <a:solidFill>
                  <a:schemeClr val="tx1"/>
                </a:solidFill>
              </a:rPr>
              <a:t>in </a:t>
            </a:r>
            <a:r>
              <a:rPr lang="en-GR">
                <a:solidFill>
                  <a:schemeClr val="tx1"/>
                </a:solidFill>
              </a:rPr>
              <a:t>range(</a:t>
            </a:r>
            <a:r>
              <a:rPr lang="en-GB" sz="2000" b="1" dirty="0">
                <a:solidFill>
                  <a:schemeClr val="accent2"/>
                </a:solidFill>
              </a:rPr>
              <a:t>?</a:t>
            </a:r>
            <a:r>
              <a:rPr lang="en-US" sz="2000" b="1" dirty="0">
                <a:solidFill>
                  <a:schemeClr val="accent2"/>
                </a:solidFill>
              </a:rPr>
              <a:t>,</a:t>
            </a:r>
            <a:r>
              <a:rPr lang="en-GB" sz="2000" b="1" dirty="0">
                <a:solidFill>
                  <a:schemeClr val="accent2"/>
                </a:solidFill>
              </a:rPr>
              <a:t> ?</a:t>
            </a:r>
            <a:r>
              <a:rPr lang="en-GR">
                <a:solidFill>
                  <a:schemeClr val="tx1"/>
                </a:solidFill>
              </a:rPr>
              <a:t>):</a:t>
            </a:r>
            <a:endParaRPr lang="en-GR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A[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R" dirty="0">
                <a:solidFill>
                  <a:schemeClr val="tx1"/>
                </a:solidFill>
              </a:rPr>
              <a:t>][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] = A[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i+1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j*2</a:t>
            </a:r>
            <a:r>
              <a:rPr lang="en-GB" dirty="0">
                <a:solidFill>
                  <a:schemeClr val="tx1"/>
                </a:solidFill>
              </a:rPr>
              <a:t>] + B[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GB" dirty="0">
                <a:solidFill>
                  <a:schemeClr val="tx1"/>
                </a:solidFill>
              </a:rPr>
              <a:t>]</a:t>
            </a:r>
            <a:endParaRPr lang="en-GR" dirty="0">
              <a:solidFill>
                <a:schemeClr val="tx1"/>
              </a:solidFill>
            </a:endParaRPr>
          </a:p>
        </p:txBody>
      </p:sp>
      <p:sp>
        <p:nvSpPr>
          <p:cNvPr id="112" name="Snip Single Corner of Rectangle 27">
            <a:extLst>
              <a:ext uri="{FF2B5EF4-FFF2-40B4-BE49-F238E27FC236}">
                <a16:creationId xmlns:a16="http://schemas.microsoft.com/office/drawing/2014/main" id="{FBA90226-A283-57A7-EC52-E196F5BD9587}"/>
              </a:ext>
            </a:extLst>
          </p:cNvPr>
          <p:cNvSpPr/>
          <p:nvPr/>
        </p:nvSpPr>
        <p:spPr>
          <a:xfrm>
            <a:off x="7644798" y="5332761"/>
            <a:ext cx="3795991" cy="1218519"/>
          </a:xfrm>
          <a:prstGeom prst="snip1Rect">
            <a:avLst>
              <a:gd name="adj" fmla="val 0"/>
            </a:avLst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def </a:t>
            </a:r>
            <a:r>
              <a:rPr lang="en-GB" dirty="0" err="1">
                <a:solidFill>
                  <a:schemeClr val="tx1"/>
                </a:solidFill>
              </a:rPr>
              <a:t>PIM_kernel</a:t>
            </a:r>
            <a:r>
              <a:rPr lang="en-GB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  for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in range(</a:t>
            </a:r>
            <a:r>
              <a:rPr lang="en-GB" sz="2000" b="1" dirty="0">
                <a:solidFill>
                  <a:schemeClr val="accent2"/>
                </a:solidFill>
              </a:rPr>
              <a:t>?</a:t>
            </a:r>
            <a:r>
              <a:rPr lang="en-US" sz="2000" b="1" dirty="0">
                <a:solidFill>
                  <a:schemeClr val="accent2"/>
                </a:solidFill>
              </a:rPr>
              <a:t>,</a:t>
            </a:r>
            <a:r>
              <a:rPr lang="en-GB" sz="2000" b="1" dirty="0">
                <a:solidFill>
                  <a:schemeClr val="accent2"/>
                </a:solidFill>
              </a:rPr>
              <a:t> ?</a:t>
            </a:r>
            <a:r>
              <a:rPr lang="en-GB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 in </a:t>
            </a:r>
            <a:r>
              <a:rPr lang="en-GR">
                <a:solidFill>
                  <a:schemeClr val="tx1"/>
                </a:solidFill>
              </a:rPr>
              <a:t>range(</a:t>
            </a:r>
            <a:r>
              <a:rPr lang="en-GB" sz="2000" b="1" dirty="0">
                <a:solidFill>
                  <a:schemeClr val="accent2"/>
                </a:solidFill>
              </a:rPr>
              <a:t>?</a:t>
            </a:r>
            <a:r>
              <a:rPr lang="en-US" sz="2000" b="1" dirty="0">
                <a:solidFill>
                  <a:schemeClr val="accent2"/>
                </a:solidFill>
              </a:rPr>
              <a:t>,</a:t>
            </a:r>
            <a:r>
              <a:rPr lang="en-GB" sz="2000" b="1" dirty="0">
                <a:solidFill>
                  <a:schemeClr val="accent2"/>
                </a:solidFill>
              </a:rPr>
              <a:t> ?</a:t>
            </a:r>
            <a:r>
              <a:rPr lang="en-GR">
                <a:solidFill>
                  <a:schemeClr val="tx1"/>
                </a:solidFill>
              </a:rPr>
              <a:t>):</a:t>
            </a:r>
            <a:endParaRPr lang="en-GR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</a:t>
            </a:r>
            <a:r>
              <a:rPr lang="en-GR" b="1" dirty="0">
                <a:solidFill>
                  <a:schemeClr val="accent1">
                    <a:lumMod val="75000"/>
                  </a:schemeClr>
                </a:solidFill>
              </a:rPr>
              <a:t> k </a:t>
            </a:r>
            <a:r>
              <a:rPr lang="en-GR" dirty="0">
                <a:solidFill>
                  <a:schemeClr val="tx1"/>
                </a:solidFill>
              </a:rPr>
              <a:t>in </a:t>
            </a:r>
            <a:r>
              <a:rPr lang="en-GR">
                <a:solidFill>
                  <a:schemeClr val="tx1"/>
                </a:solidFill>
              </a:rPr>
              <a:t>range(</a:t>
            </a:r>
            <a:r>
              <a:rPr lang="en-GB" sz="2000" b="1" dirty="0">
                <a:solidFill>
                  <a:schemeClr val="accent2"/>
                </a:solidFill>
              </a:rPr>
              <a:t>?</a:t>
            </a:r>
            <a:r>
              <a:rPr lang="en-US" sz="2000" b="1" dirty="0">
                <a:solidFill>
                  <a:schemeClr val="accent2"/>
                </a:solidFill>
              </a:rPr>
              <a:t>,</a:t>
            </a:r>
            <a:r>
              <a:rPr lang="en-GB" sz="2000" b="1" dirty="0">
                <a:solidFill>
                  <a:schemeClr val="accent2"/>
                </a:solidFill>
              </a:rPr>
              <a:t> ?</a:t>
            </a:r>
            <a:r>
              <a:rPr lang="en-GR">
                <a:solidFill>
                  <a:schemeClr val="tx1"/>
                </a:solidFill>
              </a:rPr>
              <a:t>):</a:t>
            </a:r>
            <a:endParaRPr lang="en-GR" dirty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A[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R" dirty="0">
                <a:solidFill>
                  <a:schemeClr val="tx1"/>
                </a:solidFill>
              </a:rPr>
              <a:t>][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] = A[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i+1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j*2</a:t>
            </a:r>
            <a:r>
              <a:rPr lang="en-GB" dirty="0">
                <a:solidFill>
                  <a:schemeClr val="tx1"/>
                </a:solidFill>
              </a:rPr>
              <a:t>] + B[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GB" dirty="0">
                <a:solidFill>
                  <a:schemeClr val="tx1"/>
                </a:solidFill>
              </a:rPr>
              <a:t>]</a:t>
            </a:r>
            <a:endParaRPr lang="en-GR" dirty="0">
              <a:solidFill>
                <a:schemeClr val="tx1"/>
              </a:solidFill>
            </a:endParaRPr>
          </a:p>
        </p:txBody>
      </p:sp>
      <p:sp>
        <p:nvSpPr>
          <p:cNvPr id="113" name="文本框 482">
            <a:extLst>
              <a:ext uri="{FF2B5EF4-FFF2-40B4-BE49-F238E27FC236}">
                <a16:creationId xmlns:a16="http://schemas.microsoft.com/office/drawing/2014/main" id="{DDE75B3A-3C2B-1F83-C3AE-C43C3F2A3101}"/>
              </a:ext>
            </a:extLst>
          </p:cNvPr>
          <p:cNvSpPr txBox="1"/>
          <p:nvPr/>
        </p:nvSpPr>
        <p:spPr>
          <a:xfrm>
            <a:off x="7968191" y="2789660"/>
            <a:ext cx="29578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compute-loop partitions</a:t>
            </a: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14" name="文本框 472">
            <a:extLst>
              <a:ext uri="{FF2B5EF4-FFF2-40B4-BE49-F238E27FC236}">
                <a16:creationId xmlns:a16="http://schemas.microsoft.com/office/drawing/2014/main" id="{3FB8C1B9-201F-9A4C-1501-E4242DE86C6A}"/>
              </a:ext>
            </a:extLst>
          </p:cNvPr>
          <p:cNvSpPr txBox="1"/>
          <p:nvPr/>
        </p:nvSpPr>
        <p:spPr>
          <a:xfrm>
            <a:off x="7574289" y="3226190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3">
                    <a:lumMod val="60000"/>
                    <a:lumOff val="40000"/>
                  </a:schemeClr>
                </a:solidFill>
                <a:latin typeface="Trebuchet MS" panose="020B0703020202090204" pitchFamily="34" charset="0"/>
              </a:rPr>
              <a:t>Core 0</a:t>
            </a:r>
            <a:endParaRPr lang="zh-CN" altLang="en-US" dirty="0">
              <a:solidFill>
                <a:schemeClr val="accent3">
                  <a:lumMod val="60000"/>
                  <a:lumOff val="4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15" name="文本框 473">
            <a:extLst>
              <a:ext uri="{FF2B5EF4-FFF2-40B4-BE49-F238E27FC236}">
                <a16:creationId xmlns:a16="http://schemas.microsoft.com/office/drawing/2014/main" id="{5990EDC1-6D84-FC50-BFC4-39B38ECBA956}"/>
              </a:ext>
            </a:extLst>
          </p:cNvPr>
          <p:cNvSpPr txBox="1"/>
          <p:nvPr/>
        </p:nvSpPr>
        <p:spPr>
          <a:xfrm>
            <a:off x="7574289" y="4978738"/>
            <a:ext cx="8531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accent4">
                    <a:lumMod val="60000"/>
                    <a:lumOff val="40000"/>
                  </a:schemeClr>
                </a:solidFill>
                <a:latin typeface="Trebuchet MS" panose="020B0703020202090204" pitchFamily="34" charset="0"/>
              </a:rPr>
              <a:t>Core 1</a:t>
            </a:r>
            <a:endParaRPr lang="zh-CN" altLang="en-US" dirty="0">
              <a:solidFill>
                <a:schemeClr val="accent4">
                  <a:lumMod val="60000"/>
                  <a:lumOff val="4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16" name="箭头: 右 474">
            <a:extLst>
              <a:ext uri="{FF2B5EF4-FFF2-40B4-BE49-F238E27FC236}">
                <a16:creationId xmlns:a16="http://schemas.microsoft.com/office/drawing/2014/main" id="{C94B2320-5043-1F5A-F0CE-89140E34D0FD}"/>
              </a:ext>
            </a:extLst>
          </p:cNvPr>
          <p:cNvSpPr/>
          <p:nvPr/>
        </p:nvSpPr>
        <p:spPr>
          <a:xfrm>
            <a:off x="6502498" y="4672132"/>
            <a:ext cx="593283" cy="282039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7" name="文本框 473">
            <a:extLst>
              <a:ext uri="{FF2B5EF4-FFF2-40B4-BE49-F238E27FC236}">
                <a16:creationId xmlns:a16="http://schemas.microsoft.com/office/drawing/2014/main" id="{F43E6965-F52B-A476-09BC-BA95CBD5158A}"/>
              </a:ext>
            </a:extLst>
          </p:cNvPr>
          <p:cNvSpPr txBox="1"/>
          <p:nvPr/>
        </p:nvSpPr>
        <p:spPr>
          <a:xfrm>
            <a:off x="6617038" y="4166927"/>
            <a:ext cx="3642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chemeClr val="accent2"/>
                </a:solidFill>
                <a:latin typeface="Trebuchet MS" panose="020B0703020202090204" pitchFamily="34" charset="0"/>
              </a:rPr>
              <a:t>?</a:t>
            </a:r>
            <a:endParaRPr lang="zh-CN" altLang="en-US" sz="3200" b="1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481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77938-982E-CCF2-3414-09546A287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A324D78-258D-251C-1A06-EFADD85A8D89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2A. Dimension Set Construction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67B3CFE-BE2A-3493-4A4B-1B9C9F7C1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24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360ABBD-1B75-560D-6387-CF107CC04A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9"/>
            <a:ext cx="11647192" cy="56664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à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associates data partitions with loop partitions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Dimension Set: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 set of tensor dimensions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indexed by the same loop, each through its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own mapping function</a:t>
            </a:r>
          </a:p>
          <a:p>
            <a:pPr marL="0" indent="0">
              <a:lnSpc>
                <a:spcPct val="93000"/>
              </a:lnSpc>
              <a:spcBef>
                <a:spcPts val="0"/>
              </a:spcBef>
              <a:buNone/>
            </a:pPr>
            <a:endParaRPr lang="en-US" sz="22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</p:txBody>
      </p:sp>
      <p:sp>
        <p:nvSpPr>
          <p:cNvPr id="8" name="Snip Single Corner of Rectangle 27">
            <a:extLst>
              <a:ext uri="{FF2B5EF4-FFF2-40B4-BE49-F238E27FC236}">
                <a16:creationId xmlns:a16="http://schemas.microsoft.com/office/drawing/2014/main" id="{BCDD512A-A62A-29AA-842B-1A6D21CD682C}"/>
              </a:ext>
            </a:extLst>
          </p:cNvPr>
          <p:cNvSpPr/>
          <p:nvPr/>
        </p:nvSpPr>
        <p:spPr>
          <a:xfrm>
            <a:off x="3958519" y="1810460"/>
            <a:ext cx="3795991" cy="1218519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def </a:t>
            </a:r>
            <a:r>
              <a:rPr lang="en-GB" dirty="0" err="1">
                <a:solidFill>
                  <a:schemeClr val="tx1"/>
                </a:solidFill>
              </a:rPr>
              <a:t>PIM_kernel</a:t>
            </a:r>
            <a:r>
              <a:rPr lang="el-GR" dirty="0">
                <a:solidFill>
                  <a:schemeClr val="tx1"/>
                </a:solidFill>
              </a:rPr>
              <a:t> (</a:t>
            </a:r>
            <a:r>
              <a:rPr lang="en-US" dirty="0">
                <a:solidFill>
                  <a:schemeClr val="tx1"/>
                </a:solidFill>
              </a:rPr>
              <a:t>A[6][8], B[4][4]</a:t>
            </a:r>
            <a:r>
              <a:rPr lang="el-GR" dirty="0">
                <a:solidFill>
                  <a:schemeClr val="tx1"/>
                </a:solidFill>
              </a:rPr>
              <a:t>)</a:t>
            </a:r>
            <a:r>
              <a:rPr lang="en-GB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  for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in range(0, 5):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 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</a:t>
            </a:r>
            <a:r>
              <a:rPr lang="en-GR" b="1" dirty="0">
                <a:solidFill>
                  <a:schemeClr val="accent1">
                    <a:lumMod val="75000"/>
                  </a:schemeClr>
                </a:solidFill>
              </a:rPr>
              <a:t> k </a:t>
            </a:r>
            <a:r>
              <a:rPr lang="en-GR" dirty="0">
                <a:solidFill>
                  <a:schemeClr val="tx1"/>
                </a:solidFill>
              </a:rPr>
              <a:t>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A[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R" dirty="0">
                <a:solidFill>
                  <a:schemeClr val="tx1"/>
                </a:solidFill>
              </a:rPr>
              <a:t>][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] = A[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i+1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j*2</a:t>
            </a:r>
            <a:r>
              <a:rPr lang="en-GB" dirty="0">
                <a:solidFill>
                  <a:schemeClr val="tx1"/>
                </a:solidFill>
              </a:rPr>
              <a:t>] + B[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GB" dirty="0">
                <a:solidFill>
                  <a:schemeClr val="tx1"/>
                </a:solidFill>
              </a:rPr>
              <a:t>]</a:t>
            </a:r>
            <a:endParaRPr lang="en-GR" dirty="0">
              <a:solidFill>
                <a:schemeClr val="tx1"/>
              </a:solidFill>
            </a:endParaRPr>
          </a:p>
        </p:txBody>
      </p:sp>
      <p:sp>
        <p:nvSpPr>
          <p:cNvPr id="161" name="Plus 160">
            <a:extLst>
              <a:ext uri="{FF2B5EF4-FFF2-40B4-BE49-F238E27FC236}">
                <a16:creationId xmlns:a16="http://schemas.microsoft.com/office/drawing/2014/main" id="{560396D8-520B-0B9B-D3AE-C6DB8DDE87D0}"/>
              </a:ext>
            </a:extLst>
          </p:cNvPr>
          <p:cNvSpPr/>
          <p:nvPr/>
        </p:nvSpPr>
        <p:spPr>
          <a:xfrm>
            <a:off x="3869092" y="4753471"/>
            <a:ext cx="392166" cy="388290"/>
          </a:xfrm>
          <a:prstGeom prst="mathPlus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0E04B968-A7D4-13AE-4F6A-FCEC7EF7785D}"/>
              </a:ext>
            </a:extLst>
          </p:cNvPr>
          <p:cNvGrpSpPr/>
          <p:nvPr/>
        </p:nvGrpSpPr>
        <p:grpSpPr>
          <a:xfrm>
            <a:off x="749790" y="3786365"/>
            <a:ext cx="3068118" cy="2623406"/>
            <a:chOff x="586500" y="3525101"/>
            <a:chExt cx="3068118" cy="2623406"/>
          </a:xfrm>
        </p:grpSpPr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6EA912AB-6B12-386A-7246-C19ABE539293}"/>
                </a:ext>
              </a:extLst>
            </p:cNvPr>
            <p:cNvGrpSpPr/>
            <p:nvPr/>
          </p:nvGrpSpPr>
          <p:grpSpPr>
            <a:xfrm>
              <a:off x="586500" y="3525101"/>
              <a:ext cx="3068118" cy="2301088"/>
              <a:chOff x="6166210" y="3388425"/>
              <a:chExt cx="3068118" cy="2301088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63" name="Rectangle 196">
                <a:extLst>
                  <a:ext uri="{FF2B5EF4-FFF2-40B4-BE49-F238E27FC236}">
                    <a16:creationId xmlns:a16="http://schemas.microsoft.com/office/drawing/2014/main" id="{C66A5F1B-A1AE-7CEF-E5C4-5D12BA565A92}"/>
                  </a:ext>
                </a:extLst>
              </p:cNvPr>
              <p:cNvSpPr/>
              <p:nvPr/>
            </p:nvSpPr>
            <p:spPr>
              <a:xfrm>
                <a:off x="6166210" y="3388425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65" name="Rectangle 196">
                <a:extLst>
                  <a:ext uri="{FF2B5EF4-FFF2-40B4-BE49-F238E27FC236}">
                    <a16:creationId xmlns:a16="http://schemas.microsoft.com/office/drawing/2014/main" id="{AA256B5B-1791-9803-62FC-BFBD92BB71D2}"/>
                  </a:ext>
                </a:extLst>
              </p:cNvPr>
              <p:cNvSpPr/>
              <p:nvPr/>
            </p:nvSpPr>
            <p:spPr>
              <a:xfrm>
                <a:off x="6166210" y="3771940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67" name="Rectangle 196">
                <a:extLst>
                  <a:ext uri="{FF2B5EF4-FFF2-40B4-BE49-F238E27FC236}">
                    <a16:creationId xmlns:a16="http://schemas.microsoft.com/office/drawing/2014/main" id="{AE870E0A-0CC3-D425-D5FE-BA1058E8D076}"/>
                  </a:ext>
                </a:extLst>
              </p:cNvPr>
              <p:cNvSpPr/>
              <p:nvPr/>
            </p:nvSpPr>
            <p:spPr>
              <a:xfrm>
                <a:off x="6549725" y="3388425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09" name="Rectangle 196">
                <a:extLst>
                  <a:ext uri="{FF2B5EF4-FFF2-40B4-BE49-F238E27FC236}">
                    <a16:creationId xmlns:a16="http://schemas.microsoft.com/office/drawing/2014/main" id="{64E52D0E-3A47-88A5-940A-77EAD6FECDC7}"/>
                  </a:ext>
                </a:extLst>
              </p:cNvPr>
              <p:cNvSpPr/>
              <p:nvPr/>
            </p:nvSpPr>
            <p:spPr>
              <a:xfrm>
                <a:off x="6549725" y="3771940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10" name="Rectangle 196">
                <a:extLst>
                  <a:ext uri="{FF2B5EF4-FFF2-40B4-BE49-F238E27FC236}">
                    <a16:creationId xmlns:a16="http://schemas.microsoft.com/office/drawing/2014/main" id="{F6CEE18B-BD2C-8B34-CE5E-622E46D12440}"/>
                  </a:ext>
                </a:extLst>
              </p:cNvPr>
              <p:cNvSpPr/>
              <p:nvPr/>
            </p:nvSpPr>
            <p:spPr>
              <a:xfrm>
                <a:off x="6933239" y="3388425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18" name="Rectangle 196">
                <a:extLst>
                  <a:ext uri="{FF2B5EF4-FFF2-40B4-BE49-F238E27FC236}">
                    <a16:creationId xmlns:a16="http://schemas.microsoft.com/office/drawing/2014/main" id="{A43EC9F8-188C-0C4A-C4CE-1AF47E4A2696}"/>
                  </a:ext>
                </a:extLst>
              </p:cNvPr>
              <p:cNvSpPr/>
              <p:nvPr/>
            </p:nvSpPr>
            <p:spPr>
              <a:xfrm>
                <a:off x="6933239" y="3771940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19" name="Rectangle 196">
                <a:extLst>
                  <a:ext uri="{FF2B5EF4-FFF2-40B4-BE49-F238E27FC236}">
                    <a16:creationId xmlns:a16="http://schemas.microsoft.com/office/drawing/2014/main" id="{C03BD335-4D14-7EFB-5A28-6C9C3C9DBD00}"/>
                  </a:ext>
                </a:extLst>
              </p:cNvPr>
              <p:cNvSpPr/>
              <p:nvPr/>
            </p:nvSpPr>
            <p:spPr>
              <a:xfrm>
                <a:off x="7316754" y="3388425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20" name="Rectangle 196">
                <a:extLst>
                  <a:ext uri="{FF2B5EF4-FFF2-40B4-BE49-F238E27FC236}">
                    <a16:creationId xmlns:a16="http://schemas.microsoft.com/office/drawing/2014/main" id="{05D10B3C-2E1E-7CA3-731B-62286839F8CB}"/>
                  </a:ext>
                </a:extLst>
              </p:cNvPr>
              <p:cNvSpPr/>
              <p:nvPr/>
            </p:nvSpPr>
            <p:spPr>
              <a:xfrm>
                <a:off x="7316754" y="3771940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21" name="Rectangle 196">
                <a:extLst>
                  <a:ext uri="{FF2B5EF4-FFF2-40B4-BE49-F238E27FC236}">
                    <a16:creationId xmlns:a16="http://schemas.microsoft.com/office/drawing/2014/main" id="{29FF8F6D-F333-C423-3B7F-F755CF328319}"/>
                  </a:ext>
                </a:extLst>
              </p:cNvPr>
              <p:cNvSpPr/>
              <p:nvPr/>
            </p:nvSpPr>
            <p:spPr>
              <a:xfrm>
                <a:off x="7700269" y="3388425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22" name="Rectangle 196">
                <a:extLst>
                  <a:ext uri="{FF2B5EF4-FFF2-40B4-BE49-F238E27FC236}">
                    <a16:creationId xmlns:a16="http://schemas.microsoft.com/office/drawing/2014/main" id="{6C6A43AE-169F-E997-C475-CEA88E4F04C5}"/>
                  </a:ext>
                </a:extLst>
              </p:cNvPr>
              <p:cNvSpPr/>
              <p:nvPr/>
            </p:nvSpPr>
            <p:spPr>
              <a:xfrm>
                <a:off x="7700269" y="3771940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23" name="Rectangle 196">
                <a:extLst>
                  <a:ext uri="{FF2B5EF4-FFF2-40B4-BE49-F238E27FC236}">
                    <a16:creationId xmlns:a16="http://schemas.microsoft.com/office/drawing/2014/main" id="{CD222443-732F-5079-A384-93BEF2D019DA}"/>
                  </a:ext>
                </a:extLst>
              </p:cNvPr>
              <p:cNvSpPr/>
              <p:nvPr/>
            </p:nvSpPr>
            <p:spPr>
              <a:xfrm>
                <a:off x="8083784" y="3388425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24" name="Rectangle 196">
                <a:extLst>
                  <a:ext uri="{FF2B5EF4-FFF2-40B4-BE49-F238E27FC236}">
                    <a16:creationId xmlns:a16="http://schemas.microsoft.com/office/drawing/2014/main" id="{FA07A386-088B-45F2-4A0E-A9720B370279}"/>
                  </a:ext>
                </a:extLst>
              </p:cNvPr>
              <p:cNvSpPr/>
              <p:nvPr/>
            </p:nvSpPr>
            <p:spPr>
              <a:xfrm>
                <a:off x="8083784" y="3771940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25" name="Rectangle 196">
                <a:extLst>
                  <a:ext uri="{FF2B5EF4-FFF2-40B4-BE49-F238E27FC236}">
                    <a16:creationId xmlns:a16="http://schemas.microsoft.com/office/drawing/2014/main" id="{5CFBD400-CB9A-C374-6489-886D225D8E0F}"/>
                  </a:ext>
                </a:extLst>
              </p:cNvPr>
              <p:cNvSpPr/>
              <p:nvPr/>
            </p:nvSpPr>
            <p:spPr>
              <a:xfrm>
                <a:off x="8467298" y="3388425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26" name="Rectangle 196">
                <a:extLst>
                  <a:ext uri="{FF2B5EF4-FFF2-40B4-BE49-F238E27FC236}">
                    <a16:creationId xmlns:a16="http://schemas.microsoft.com/office/drawing/2014/main" id="{6B3D9C1C-522A-B34D-BE3E-50419D6CD6F8}"/>
                  </a:ext>
                </a:extLst>
              </p:cNvPr>
              <p:cNvSpPr/>
              <p:nvPr/>
            </p:nvSpPr>
            <p:spPr>
              <a:xfrm>
                <a:off x="8467298" y="3771940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27" name="Rectangle 196">
                <a:extLst>
                  <a:ext uri="{FF2B5EF4-FFF2-40B4-BE49-F238E27FC236}">
                    <a16:creationId xmlns:a16="http://schemas.microsoft.com/office/drawing/2014/main" id="{B7C7F534-1B7B-0C11-3134-A6EB8ABF4DA2}"/>
                  </a:ext>
                </a:extLst>
              </p:cNvPr>
              <p:cNvSpPr/>
              <p:nvPr/>
            </p:nvSpPr>
            <p:spPr>
              <a:xfrm>
                <a:off x="8850813" y="3388425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28" name="Rectangle 196">
                <a:extLst>
                  <a:ext uri="{FF2B5EF4-FFF2-40B4-BE49-F238E27FC236}">
                    <a16:creationId xmlns:a16="http://schemas.microsoft.com/office/drawing/2014/main" id="{DD40A605-D421-5920-E86F-9B3923311637}"/>
                  </a:ext>
                </a:extLst>
              </p:cNvPr>
              <p:cNvSpPr/>
              <p:nvPr/>
            </p:nvSpPr>
            <p:spPr>
              <a:xfrm>
                <a:off x="8850813" y="3771940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29" name="Rectangle 196">
                <a:extLst>
                  <a:ext uri="{FF2B5EF4-FFF2-40B4-BE49-F238E27FC236}">
                    <a16:creationId xmlns:a16="http://schemas.microsoft.com/office/drawing/2014/main" id="{93908F29-7F08-53A1-A458-418726042072}"/>
                  </a:ext>
                </a:extLst>
              </p:cNvPr>
              <p:cNvSpPr/>
              <p:nvPr/>
            </p:nvSpPr>
            <p:spPr>
              <a:xfrm>
                <a:off x="6166210" y="492248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30" name="Rectangle 196">
                <a:extLst>
                  <a:ext uri="{FF2B5EF4-FFF2-40B4-BE49-F238E27FC236}">
                    <a16:creationId xmlns:a16="http://schemas.microsoft.com/office/drawing/2014/main" id="{6DF76F67-08D3-873B-E004-9A73884EFB18}"/>
                  </a:ext>
                </a:extLst>
              </p:cNvPr>
              <p:cNvSpPr/>
              <p:nvPr/>
            </p:nvSpPr>
            <p:spPr>
              <a:xfrm>
                <a:off x="6166210" y="5305998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31" name="Rectangle 196">
                <a:extLst>
                  <a:ext uri="{FF2B5EF4-FFF2-40B4-BE49-F238E27FC236}">
                    <a16:creationId xmlns:a16="http://schemas.microsoft.com/office/drawing/2014/main" id="{54EE87C3-869C-761C-2E13-63BB6D757851}"/>
                  </a:ext>
                </a:extLst>
              </p:cNvPr>
              <p:cNvSpPr/>
              <p:nvPr/>
            </p:nvSpPr>
            <p:spPr>
              <a:xfrm>
                <a:off x="6166210" y="415545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32" name="Rectangle 196">
                <a:extLst>
                  <a:ext uri="{FF2B5EF4-FFF2-40B4-BE49-F238E27FC236}">
                    <a16:creationId xmlns:a16="http://schemas.microsoft.com/office/drawing/2014/main" id="{C589B708-2CC6-D2BD-9DC7-D15D9919BDAF}"/>
                  </a:ext>
                </a:extLst>
              </p:cNvPr>
              <p:cNvSpPr/>
              <p:nvPr/>
            </p:nvSpPr>
            <p:spPr>
              <a:xfrm>
                <a:off x="6166210" y="4538969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33" name="Rectangle 196">
                <a:extLst>
                  <a:ext uri="{FF2B5EF4-FFF2-40B4-BE49-F238E27FC236}">
                    <a16:creationId xmlns:a16="http://schemas.microsoft.com/office/drawing/2014/main" id="{031B58B5-0D89-26A4-E015-FF33301A3454}"/>
                  </a:ext>
                </a:extLst>
              </p:cNvPr>
              <p:cNvSpPr/>
              <p:nvPr/>
            </p:nvSpPr>
            <p:spPr>
              <a:xfrm>
                <a:off x="6549725" y="492248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34" name="Rectangle 196">
                <a:extLst>
                  <a:ext uri="{FF2B5EF4-FFF2-40B4-BE49-F238E27FC236}">
                    <a16:creationId xmlns:a16="http://schemas.microsoft.com/office/drawing/2014/main" id="{E321053D-60C2-BC1D-F201-9E97BF66F901}"/>
                  </a:ext>
                </a:extLst>
              </p:cNvPr>
              <p:cNvSpPr/>
              <p:nvPr/>
            </p:nvSpPr>
            <p:spPr>
              <a:xfrm>
                <a:off x="6549725" y="5305998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35" name="Rectangle 196">
                <a:extLst>
                  <a:ext uri="{FF2B5EF4-FFF2-40B4-BE49-F238E27FC236}">
                    <a16:creationId xmlns:a16="http://schemas.microsoft.com/office/drawing/2014/main" id="{93662D1E-4E91-6403-8733-1DF5CB6393D3}"/>
                  </a:ext>
                </a:extLst>
              </p:cNvPr>
              <p:cNvSpPr/>
              <p:nvPr/>
            </p:nvSpPr>
            <p:spPr>
              <a:xfrm>
                <a:off x="6549725" y="415545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36" name="Rectangle 196">
                <a:extLst>
                  <a:ext uri="{FF2B5EF4-FFF2-40B4-BE49-F238E27FC236}">
                    <a16:creationId xmlns:a16="http://schemas.microsoft.com/office/drawing/2014/main" id="{0CA722B8-21C5-DF8B-8D6B-D7A0D8F86E24}"/>
                  </a:ext>
                </a:extLst>
              </p:cNvPr>
              <p:cNvSpPr/>
              <p:nvPr/>
            </p:nvSpPr>
            <p:spPr>
              <a:xfrm>
                <a:off x="6549725" y="4538969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37" name="Rectangle 196">
                <a:extLst>
                  <a:ext uri="{FF2B5EF4-FFF2-40B4-BE49-F238E27FC236}">
                    <a16:creationId xmlns:a16="http://schemas.microsoft.com/office/drawing/2014/main" id="{4E0DA2E5-039E-0602-7B01-920C7B7C4BBC}"/>
                  </a:ext>
                </a:extLst>
              </p:cNvPr>
              <p:cNvSpPr/>
              <p:nvPr/>
            </p:nvSpPr>
            <p:spPr>
              <a:xfrm>
                <a:off x="6933239" y="492248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38" name="Rectangle 196">
                <a:extLst>
                  <a:ext uri="{FF2B5EF4-FFF2-40B4-BE49-F238E27FC236}">
                    <a16:creationId xmlns:a16="http://schemas.microsoft.com/office/drawing/2014/main" id="{5CF7D198-6465-79C3-DD7F-C6B5709B30C0}"/>
                  </a:ext>
                </a:extLst>
              </p:cNvPr>
              <p:cNvSpPr/>
              <p:nvPr/>
            </p:nvSpPr>
            <p:spPr>
              <a:xfrm>
                <a:off x="6933239" y="5305998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39" name="Rectangle 196">
                <a:extLst>
                  <a:ext uri="{FF2B5EF4-FFF2-40B4-BE49-F238E27FC236}">
                    <a16:creationId xmlns:a16="http://schemas.microsoft.com/office/drawing/2014/main" id="{33196055-D116-475A-50BA-9589664BD118}"/>
                  </a:ext>
                </a:extLst>
              </p:cNvPr>
              <p:cNvSpPr/>
              <p:nvPr/>
            </p:nvSpPr>
            <p:spPr>
              <a:xfrm>
                <a:off x="6933239" y="415545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0" name="Rectangle 196">
                <a:extLst>
                  <a:ext uri="{FF2B5EF4-FFF2-40B4-BE49-F238E27FC236}">
                    <a16:creationId xmlns:a16="http://schemas.microsoft.com/office/drawing/2014/main" id="{78268247-C461-F7C0-F578-C9DE626F7510}"/>
                  </a:ext>
                </a:extLst>
              </p:cNvPr>
              <p:cNvSpPr/>
              <p:nvPr/>
            </p:nvSpPr>
            <p:spPr>
              <a:xfrm>
                <a:off x="6933239" y="4538969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1" name="Rectangle 196">
                <a:extLst>
                  <a:ext uri="{FF2B5EF4-FFF2-40B4-BE49-F238E27FC236}">
                    <a16:creationId xmlns:a16="http://schemas.microsoft.com/office/drawing/2014/main" id="{FA78412C-8831-54B5-71A2-3EAEC367E182}"/>
                  </a:ext>
                </a:extLst>
              </p:cNvPr>
              <p:cNvSpPr/>
              <p:nvPr/>
            </p:nvSpPr>
            <p:spPr>
              <a:xfrm>
                <a:off x="7316754" y="492248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2" name="Rectangle 196">
                <a:extLst>
                  <a:ext uri="{FF2B5EF4-FFF2-40B4-BE49-F238E27FC236}">
                    <a16:creationId xmlns:a16="http://schemas.microsoft.com/office/drawing/2014/main" id="{E996C73A-375A-5D15-7FCC-E6ADB3761BB9}"/>
                  </a:ext>
                </a:extLst>
              </p:cNvPr>
              <p:cNvSpPr/>
              <p:nvPr/>
            </p:nvSpPr>
            <p:spPr>
              <a:xfrm>
                <a:off x="7316754" y="5305998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3" name="Rectangle 196">
                <a:extLst>
                  <a:ext uri="{FF2B5EF4-FFF2-40B4-BE49-F238E27FC236}">
                    <a16:creationId xmlns:a16="http://schemas.microsoft.com/office/drawing/2014/main" id="{810880C3-9C8F-05D6-69CB-2A791CCF6749}"/>
                  </a:ext>
                </a:extLst>
              </p:cNvPr>
              <p:cNvSpPr/>
              <p:nvPr/>
            </p:nvSpPr>
            <p:spPr>
              <a:xfrm>
                <a:off x="7316754" y="415545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4" name="Rectangle 196">
                <a:extLst>
                  <a:ext uri="{FF2B5EF4-FFF2-40B4-BE49-F238E27FC236}">
                    <a16:creationId xmlns:a16="http://schemas.microsoft.com/office/drawing/2014/main" id="{E941C279-B572-2DDE-7A21-95C54CA40287}"/>
                  </a:ext>
                </a:extLst>
              </p:cNvPr>
              <p:cNvSpPr/>
              <p:nvPr/>
            </p:nvSpPr>
            <p:spPr>
              <a:xfrm>
                <a:off x="7316754" y="4538969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5" name="Rectangle 196">
                <a:extLst>
                  <a:ext uri="{FF2B5EF4-FFF2-40B4-BE49-F238E27FC236}">
                    <a16:creationId xmlns:a16="http://schemas.microsoft.com/office/drawing/2014/main" id="{B34812E0-ABFB-3571-F578-6E8B7A74DAEE}"/>
                  </a:ext>
                </a:extLst>
              </p:cNvPr>
              <p:cNvSpPr/>
              <p:nvPr/>
            </p:nvSpPr>
            <p:spPr>
              <a:xfrm>
                <a:off x="7700269" y="492248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6" name="Rectangle 196">
                <a:extLst>
                  <a:ext uri="{FF2B5EF4-FFF2-40B4-BE49-F238E27FC236}">
                    <a16:creationId xmlns:a16="http://schemas.microsoft.com/office/drawing/2014/main" id="{0DFFA051-7637-F9E9-A546-1EE7DB885F01}"/>
                  </a:ext>
                </a:extLst>
              </p:cNvPr>
              <p:cNvSpPr/>
              <p:nvPr/>
            </p:nvSpPr>
            <p:spPr>
              <a:xfrm>
                <a:off x="7700269" y="5305998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7" name="Rectangle 196">
                <a:extLst>
                  <a:ext uri="{FF2B5EF4-FFF2-40B4-BE49-F238E27FC236}">
                    <a16:creationId xmlns:a16="http://schemas.microsoft.com/office/drawing/2014/main" id="{6E22B143-4363-CFCB-F283-23E5BA321C71}"/>
                  </a:ext>
                </a:extLst>
              </p:cNvPr>
              <p:cNvSpPr/>
              <p:nvPr/>
            </p:nvSpPr>
            <p:spPr>
              <a:xfrm>
                <a:off x="7700269" y="415545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8" name="Rectangle 196">
                <a:extLst>
                  <a:ext uri="{FF2B5EF4-FFF2-40B4-BE49-F238E27FC236}">
                    <a16:creationId xmlns:a16="http://schemas.microsoft.com/office/drawing/2014/main" id="{DE915B46-51E8-DB99-FC37-AC9A20251DD1}"/>
                  </a:ext>
                </a:extLst>
              </p:cNvPr>
              <p:cNvSpPr/>
              <p:nvPr/>
            </p:nvSpPr>
            <p:spPr>
              <a:xfrm>
                <a:off x="7700269" y="4538969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49" name="Rectangle 196">
                <a:extLst>
                  <a:ext uri="{FF2B5EF4-FFF2-40B4-BE49-F238E27FC236}">
                    <a16:creationId xmlns:a16="http://schemas.microsoft.com/office/drawing/2014/main" id="{183B7318-A586-E731-762D-D6F7302CDC81}"/>
                  </a:ext>
                </a:extLst>
              </p:cNvPr>
              <p:cNvSpPr/>
              <p:nvPr/>
            </p:nvSpPr>
            <p:spPr>
              <a:xfrm>
                <a:off x="8083784" y="492248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0" name="Rectangle 196">
                <a:extLst>
                  <a:ext uri="{FF2B5EF4-FFF2-40B4-BE49-F238E27FC236}">
                    <a16:creationId xmlns:a16="http://schemas.microsoft.com/office/drawing/2014/main" id="{213D517C-D019-3AB8-6F1C-A7772D211313}"/>
                  </a:ext>
                </a:extLst>
              </p:cNvPr>
              <p:cNvSpPr/>
              <p:nvPr/>
            </p:nvSpPr>
            <p:spPr>
              <a:xfrm>
                <a:off x="8083784" y="5305998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1" name="Rectangle 196">
                <a:extLst>
                  <a:ext uri="{FF2B5EF4-FFF2-40B4-BE49-F238E27FC236}">
                    <a16:creationId xmlns:a16="http://schemas.microsoft.com/office/drawing/2014/main" id="{C154B9D2-E206-6105-A97C-42591F7972B3}"/>
                  </a:ext>
                </a:extLst>
              </p:cNvPr>
              <p:cNvSpPr/>
              <p:nvPr/>
            </p:nvSpPr>
            <p:spPr>
              <a:xfrm>
                <a:off x="8083784" y="415545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2" name="Rectangle 196">
                <a:extLst>
                  <a:ext uri="{FF2B5EF4-FFF2-40B4-BE49-F238E27FC236}">
                    <a16:creationId xmlns:a16="http://schemas.microsoft.com/office/drawing/2014/main" id="{F03A6A9B-6D53-DC04-EE58-134780431770}"/>
                  </a:ext>
                </a:extLst>
              </p:cNvPr>
              <p:cNvSpPr/>
              <p:nvPr/>
            </p:nvSpPr>
            <p:spPr>
              <a:xfrm>
                <a:off x="8083784" y="4538969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3" name="Rectangle 196">
                <a:extLst>
                  <a:ext uri="{FF2B5EF4-FFF2-40B4-BE49-F238E27FC236}">
                    <a16:creationId xmlns:a16="http://schemas.microsoft.com/office/drawing/2014/main" id="{ACBAE1BE-FDF4-83F2-3DB4-ED61833E1830}"/>
                  </a:ext>
                </a:extLst>
              </p:cNvPr>
              <p:cNvSpPr/>
              <p:nvPr/>
            </p:nvSpPr>
            <p:spPr>
              <a:xfrm>
                <a:off x="8467298" y="492248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4" name="Rectangle 196">
                <a:extLst>
                  <a:ext uri="{FF2B5EF4-FFF2-40B4-BE49-F238E27FC236}">
                    <a16:creationId xmlns:a16="http://schemas.microsoft.com/office/drawing/2014/main" id="{53B08596-52AC-E233-456C-4F44C5AC8EC0}"/>
                  </a:ext>
                </a:extLst>
              </p:cNvPr>
              <p:cNvSpPr/>
              <p:nvPr/>
            </p:nvSpPr>
            <p:spPr>
              <a:xfrm>
                <a:off x="8467298" y="5305998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5" name="Rectangle 196">
                <a:extLst>
                  <a:ext uri="{FF2B5EF4-FFF2-40B4-BE49-F238E27FC236}">
                    <a16:creationId xmlns:a16="http://schemas.microsoft.com/office/drawing/2014/main" id="{F251FF20-E033-145A-AD36-EE4D1590BE4B}"/>
                  </a:ext>
                </a:extLst>
              </p:cNvPr>
              <p:cNvSpPr/>
              <p:nvPr/>
            </p:nvSpPr>
            <p:spPr>
              <a:xfrm>
                <a:off x="8467298" y="415545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6" name="Rectangle 196">
                <a:extLst>
                  <a:ext uri="{FF2B5EF4-FFF2-40B4-BE49-F238E27FC236}">
                    <a16:creationId xmlns:a16="http://schemas.microsoft.com/office/drawing/2014/main" id="{8CAA287A-CFB2-082C-799E-755FB958B7F2}"/>
                  </a:ext>
                </a:extLst>
              </p:cNvPr>
              <p:cNvSpPr/>
              <p:nvPr/>
            </p:nvSpPr>
            <p:spPr>
              <a:xfrm>
                <a:off x="8467298" y="4538969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7" name="Rectangle 196">
                <a:extLst>
                  <a:ext uri="{FF2B5EF4-FFF2-40B4-BE49-F238E27FC236}">
                    <a16:creationId xmlns:a16="http://schemas.microsoft.com/office/drawing/2014/main" id="{E425AE7D-07F6-16D4-8746-B76B567943DB}"/>
                  </a:ext>
                </a:extLst>
              </p:cNvPr>
              <p:cNvSpPr/>
              <p:nvPr/>
            </p:nvSpPr>
            <p:spPr>
              <a:xfrm>
                <a:off x="8850813" y="492248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8" name="Rectangle 196">
                <a:extLst>
                  <a:ext uri="{FF2B5EF4-FFF2-40B4-BE49-F238E27FC236}">
                    <a16:creationId xmlns:a16="http://schemas.microsoft.com/office/drawing/2014/main" id="{9E3D13D7-449F-8792-6E7A-B6F2308E25B6}"/>
                  </a:ext>
                </a:extLst>
              </p:cNvPr>
              <p:cNvSpPr/>
              <p:nvPr/>
            </p:nvSpPr>
            <p:spPr>
              <a:xfrm>
                <a:off x="8850813" y="5305998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59" name="Rectangle 196">
                <a:extLst>
                  <a:ext uri="{FF2B5EF4-FFF2-40B4-BE49-F238E27FC236}">
                    <a16:creationId xmlns:a16="http://schemas.microsoft.com/office/drawing/2014/main" id="{7E625DCA-9CC5-E360-812E-98896AC474D6}"/>
                  </a:ext>
                </a:extLst>
              </p:cNvPr>
              <p:cNvSpPr/>
              <p:nvPr/>
            </p:nvSpPr>
            <p:spPr>
              <a:xfrm>
                <a:off x="8850813" y="4155454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160" name="Rectangle 196">
                <a:extLst>
                  <a:ext uri="{FF2B5EF4-FFF2-40B4-BE49-F238E27FC236}">
                    <a16:creationId xmlns:a16="http://schemas.microsoft.com/office/drawing/2014/main" id="{ACBF8789-4D73-C6AC-8337-6E5B4D6698C4}"/>
                  </a:ext>
                </a:extLst>
              </p:cNvPr>
              <p:cNvSpPr/>
              <p:nvPr/>
            </p:nvSpPr>
            <p:spPr>
              <a:xfrm>
                <a:off x="8850813" y="4538969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162" name="文本框 482">
              <a:extLst>
                <a:ext uri="{FF2B5EF4-FFF2-40B4-BE49-F238E27FC236}">
                  <a16:creationId xmlns:a16="http://schemas.microsoft.com/office/drawing/2014/main" id="{2F61D3DE-27FA-753D-A923-64DBAFA71313}"/>
                </a:ext>
              </a:extLst>
            </p:cNvPr>
            <p:cNvSpPr txBox="1"/>
            <p:nvPr/>
          </p:nvSpPr>
          <p:spPr>
            <a:xfrm>
              <a:off x="1599326" y="5779175"/>
              <a:ext cx="104246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Trebuchet MS" panose="020B0703020202090204" pitchFamily="34" charset="0"/>
                </a:rPr>
                <a:t>Tensor A</a:t>
              </a:r>
              <a:endParaRPr lang="zh-CN" altLang="en-US" dirty="0">
                <a:latin typeface="Trebuchet MS" panose="020B0703020202090204" pitchFamily="34" charset="0"/>
              </a:endParaRPr>
            </a:p>
          </p:txBody>
        </p:sp>
      </p:grpSp>
      <p:grpSp>
        <p:nvGrpSpPr>
          <p:cNvPr id="165" name="Group 164">
            <a:extLst>
              <a:ext uri="{FF2B5EF4-FFF2-40B4-BE49-F238E27FC236}">
                <a16:creationId xmlns:a16="http://schemas.microsoft.com/office/drawing/2014/main" id="{3DD94BEE-0853-7A6A-5E09-A8B99B70A578}"/>
              </a:ext>
            </a:extLst>
          </p:cNvPr>
          <p:cNvGrpSpPr/>
          <p:nvPr/>
        </p:nvGrpSpPr>
        <p:grpSpPr>
          <a:xfrm>
            <a:off x="4629745" y="4180587"/>
            <a:ext cx="1534059" cy="1847781"/>
            <a:chOff x="4466455" y="3919323"/>
            <a:chExt cx="1534059" cy="1847781"/>
          </a:xfrm>
        </p:grpSpPr>
        <p:grpSp>
          <p:nvGrpSpPr>
            <p:cNvPr id="4" name="组合 468">
              <a:extLst>
                <a:ext uri="{FF2B5EF4-FFF2-40B4-BE49-F238E27FC236}">
                  <a16:creationId xmlns:a16="http://schemas.microsoft.com/office/drawing/2014/main" id="{9A243996-B69E-ED66-C41D-EB4833BD09DB}"/>
                </a:ext>
              </a:extLst>
            </p:cNvPr>
            <p:cNvGrpSpPr/>
            <p:nvPr/>
          </p:nvGrpSpPr>
          <p:grpSpPr>
            <a:xfrm>
              <a:off x="4466455" y="3919323"/>
              <a:ext cx="1534059" cy="1534059"/>
              <a:chOff x="7282937" y="3359472"/>
              <a:chExt cx="1534059" cy="1534059"/>
            </a:xfrm>
            <a:solidFill>
              <a:schemeClr val="tx2">
                <a:lumMod val="10000"/>
                <a:lumOff val="90000"/>
              </a:schemeClr>
            </a:solidFill>
          </p:grpSpPr>
          <p:sp>
            <p:nvSpPr>
              <p:cNvPr id="34" name="Rectangle 196">
                <a:extLst>
                  <a:ext uri="{FF2B5EF4-FFF2-40B4-BE49-F238E27FC236}">
                    <a16:creationId xmlns:a16="http://schemas.microsoft.com/office/drawing/2014/main" id="{ACCC5FC7-D10E-1438-FD12-589768CBF28D}"/>
                  </a:ext>
                </a:extLst>
              </p:cNvPr>
              <p:cNvSpPr/>
              <p:nvPr/>
            </p:nvSpPr>
            <p:spPr>
              <a:xfrm>
                <a:off x="7282937" y="3359472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5" name="Rectangle 196">
                <a:extLst>
                  <a:ext uri="{FF2B5EF4-FFF2-40B4-BE49-F238E27FC236}">
                    <a16:creationId xmlns:a16="http://schemas.microsoft.com/office/drawing/2014/main" id="{57A52AD9-6314-52C5-7C28-7171A91A6D11}"/>
                  </a:ext>
                </a:extLst>
              </p:cNvPr>
              <p:cNvSpPr/>
              <p:nvPr/>
            </p:nvSpPr>
            <p:spPr>
              <a:xfrm>
                <a:off x="7282937" y="3742987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6" name="Rectangle 196">
                <a:extLst>
                  <a:ext uri="{FF2B5EF4-FFF2-40B4-BE49-F238E27FC236}">
                    <a16:creationId xmlns:a16="http://schemas.microsoft.com/office/drawing/2014/main" id="{EDF2AADA-8151-51C3-B888-542BC056E09A}"/>
                  </a:ext>
                </a:extLst>
              </p:cNvPr>
              <p:cNvSpPr/>
              <p:nvPr/>
            </p:nvSpPr>
            <p:spPr>
              <a:xfrm>
                <a:off x="7666452" y="3359472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8" name="Rectangle 196">
                <a:extLst>
                  <a:ext uri="{FF2B5EF4-FFF2-40B4-BE49-F238E27FC236}">
                    <a16:creationId xmlns:a16="http://schemas.microsoft.com/office/drawing/2014/main" id="{75FBA644-B15B-2AFC-6EFA-C870C3DDE0FA}"/>
                  </a:ext>
                </a:extLst>
              </p:cNvPr>
              <p:cNvSpPr/>
              <p:nvPr/>
            </p:nvSpPr>
            <p:spPr>
              <a:xfrm>
                <a:off x="7666452" y="3742987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39" name="Rectangle 196">
                <a:extLst>
                  <a:ext uri="{FF2B5EF4-FFF2-40B4-BE49-F238E27FC236}">
                    <a16:creationId xmlns:a16="http://schemas.microsoft.com/office/drawing/2014/main" id="{84B05837-B339-017D-80AA-548BEB4DC6DA}"/>
                  </a:ext>
                </a:extLst>
              </p:cNvPr>
              <p:cNvSpPr/>
              <p:nvPr/>
            </p:nvSpPr>
            <p:spPr>
              <a:xfrm>
                <a:off x="8049966" y="3359472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2" name="Rectangle 196">
                <a:extLst>
                  <a:ext uri="{FF2B5EF4-FFF2-40B4-BE49-F238E27FC236}">
                    <a16:creationId xmlns:a16="http://schemas.microsoft.com/office/drawing/2014/main" id="{F72BD96D-4E7F-C858-6DA2-9CB7952020A5}"/>
                  </a:ext>
                </a:extLst>
              </p:cNvPr>
              <p:cNvSpPr/>
              <p:nvPr/>
            </p:nvSpPr>
            <p:spPr>
              <a:xfrm>
                <a:off x="8049966" y="3742987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3" name="Rectangle 196">
                <a:extLst>
                  <a:ext uri="{FF2B5EF4-FFF2-40B4-BE49-F238E27FC236}">
                    <a16:creationId xmlns:a16="http://schemas.microsoft.com/office/drawing/2014/main" id="{0F539F8D-3F14-ADE5-7A4B-28140884DBFE}"/>
                  </a:ext>
                </a:extLst>
              </p:cNvPr>
              <p:cNvSpPr/>
              <p:nvPr/>
            </p:nvSpPr>
            <p:spPr>
              <a:xfrm>
                <a:off x="8433481" y="3359472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5" name="Rectangle 196">
                <a:extLst>
                  <a:ext uri="{FF2B5EF4-FFF2-40B4-BE49-F238E27FC236}">
                    <a16:creationId xmlns:a16="http://schemas.microsoft.com/office/drawing/2014/main" id="{B86CE51C-5376-9FD4-56EF-6B006893D34B}"/>
                  </a:ext>
                </a:extLst>
              </p:cNvPr>
              <p:cNvSpPr/>
              <p:nvPr/>
            </p:nvSpPr>
            <p:spPr>
              <a:xfrm>
                <a:off x="8433481" y="3742987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6" name="Rectangle 196">
                <a:extLst>
                  <a:ext uri="{FF2B5EF4-FFF2-40B4-BE49-F238E27FC236}">
                    <a16:creationId xmlns:a16="http://schemas.microsoft.com/office/drawing/2014/main" id="{9CA08451-9FCB-DFE2-9092-1BCD5B48E897}"/>
                  </a:ext>
                </a:extLst>
              </p:cNvPr>
              <p:cNvSpPr/>
              <p:nvPr/>
            </p:nvSpPr>
            <p:spPr>
              <a:xfrm>
                <a:off x="7282937" y="4126501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7" name="Rectangle 196">
                <a:extLst>
                  <a:ext uri="{FF2B5EF4-FFF2-40B4-BE49-F238E27FC236}">
                    <a16:creationId xmlns:a16="http://schemas.microsoft.com/office/drawing/2014/main" id="{36B696C9-51C8-F455-57A4-47BFF7D6B88E}"/>
                  </a:ext>
                </a:extLst>
              </p:cNvPr>
              <p:cNvSpPr/>
              <p:nvPr/>
            </p:nvSpPr>
            <p:spPr>
              <a:xfrm>
                <a:off x="7282937" y="4510016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52" name="Rectangle 196">
                <a:extLst>
                  <a:ext uri="{FF2B5EF4-FFF2-40B4-BE49-F238E27FC236}">
                    <a16:creationId xmlns:a16="http://schemas.microsoft.com/office/drawing/2014/main" id="{103B9F48-E68B-81CE-3469-8A9F42C14151}"/>
                  </a:ext>
                </a:extLst>
              </p:cNvPr>
              <p:cNvSpPr/>
              <p:nvPr/>
            </p:nvSpPr>
            <p:spPr>
              <a:xfrm>
                <a:off x="7666452" y="4126501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53" name="Rectangle 196">
                <a:extLst>
                  <a:ext uri="{FF2B5EF4-FFF2-40B4-BE49-F238E27FC236}">
                    <a16:creationId xmlns:a16="http://schemas.microsoft.com/office/drawing/2014/main" id="{0C146339-66C8-7B51-F107-E6CEC1937F4C}"/>
                  </a:ext>
                </a:extLst>
              </p:cNvPr>
              <p:cNvSpPr/>
              <p:nvPr/>
            </p:nvSpPr>
            <p:spPr>
              <a:xfrm>
                <a:off x="7666452" y="4510016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54" name="Rectangle 196">
                <a:extLst>
                  <a:ext uri="{FF2B5EF4-FFF2-40B4-BE49-F238E27FC236}">
                    <a16:creationId xmlns:a16="http://schemas.microsoft.com/office/drawing/2014/main" id="{1701FBEF-9282-79EB-A3C1-D12E5841D28F}"/>
                  </a:ext>
                </a:extLst>
              </p:cNvPr>
              <p:cNvSpPr/>
              <p:nvPr/>
            </p:nvSpPr>
            <p:spPr>
              <a:xfrm>
                <a:off x="8049966" y="4126501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55" name="Rectangle 196">
                <a:extLst>
                  <a:ext uri="{FF2B5EF4-FFF2-40B4-BE49-F238E27FC236}">
                    <a16:creationId xmlns:a16="http://schemas.microsoft.com/office/drawing/2014/main" id="{709B34DD-EDE0-5EBA-AD29-2265AAC9F0C6}"/>
                  </a:ext>
                </a:extLst>
              </p:cNvPr>
              <p:cNvSpPr/>
              <p:nvPr/>
            </p:nvSpPr>
            <p:spPr>
              <a:xfrm>
                <a:off x="8049966" y="4510016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56" name="Rectangle 196">
                <a:extLst>
                  <a:ext uri="{FF2B5EF4-FFF2-40B4-BE49-F238E27FC236}">
                    <a16:creationId xmlns:a16="http://schemas.microsoft.com/office/drawing/2014/main" id="{7C503485-643A-EEE7-D60B-767C341D9CE4}"/>
                  </a:ext>
                </a:extLst>
              </p:cNvPr>
              <p:cNvSpPr/>
              <p:nvPr/>
            </p:nvSpPr>
            <p:spPr>
              <a:xfrm>
                <a:off x="8433481" y="4126501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58" name="Rectangle 196">
                <a:extLst>
                  <a:ext uri="{FF2B5EF4-FFF2-40B4-BE49-F238E27FC236}">
                    <a16:creationId xmlns:a16="http://schemas.microsoft.com/office/drawing/2014/main" id="{728C1B76-6761-F547-BD2D-B054A27DE72E}"/>
                  </a:ext>
                </a:extLst>
              </p:cNvPr>
              <p:cNvSpPr/>
              <p:nvPr/>
            </p:nvSpPr>
            <p:spPr>
              <a:xfrm>
                <a:off x="8433481" y="4510016"/>
                <a:ext cx="383515" cy="383515"/>
              </a:xfrm>
              <a:prstGeom prst="rect">
                <a:avLst/>
              </a:prstGeom>
              <a:grpFill/>
              <a:ln>
                <a:solidFill>
                  <a:schemeClr val="tx2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 sz="1200" dirty="0">
                  <a:latin typeface="Trebuchet MS" panose="020B0703020202090204" pitchFamily="34" charset="0"/>
                </a:endParaRPr>
              </a:p>
            </p:txBody>
          </p:sp>
        </p:grpSp>
        <p:sp>
          <p:nvSpPr>
            <p:cNvPr id="163" name="文本框 483">
              <a:extLst>
                <a:ext uri="{FF2B5EF4-FFF2-40B4-BE49-F238E27FC236}">
                  <a16:creationId xmlns:a16="http://schemas.microsoft.com/office/drawing/2014/main" id="{D758FA92-5676-D95D-BE2C-B3963F268304}"/>
                </a:ext>
              </a:extLst>
            </p:cNvPr>
            <p:cNvSpPr txBox="1"/>
            <p:nvPr/>
          </p:nvSpPr>
          <p:spPr>
            <a:xfrm>
              <a:off x="4703821" y="5397772"/>
              <a:ext cx="10488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dirty="0">
                  <a:latin typeface="Trebuchet MS" panose="020B0703020202090204" pitchFamily="34" charset="0"/>
                </a:rPr>
                <a:t>Tensor B</a:t>
              </a:r>
              <a:endParaRPr lang="zh-CN" altLang="en-US" dirty="0">
                <a:latin typeface="Trebuchet MS" panose="020B0703020202090204" pitchFamily="34" charset="0"/>
              </a:endParaRPr>
            </a:p>
          </p:txBody>
        </p:sp>
      </p:grpSp>
      <p:cxnSp>
        <p:nvCxnSpPr>
          <p:cNvPr id="166" name="直接箭头连接符 570">
            <a:extLst>
              <a:ext uri="{FF2B5EF4-FFF2-40B4-BE49-F238E27FC236}">
                <a16:creationId xmlns:a16="http://schemas.microsoft.com/office/drawing/2014/main" id="{81BA194D-5B22-CBA8-35E4-87F0BCC29844}"/>
              </a:ext>
            </a:extLst>
          </p:cNvPr>
          <p:cNvCxnSpPr>
            <a:cxnSpLocks/>
          </p:cNvCxnSpPr>
          <p:nvPr/>
        </p:nvCxnSpPr>
        <p:spPr>
          <a:xfrm>
            <a:off x="806453" y="3681419"/>
            <a:ext cx="2952431" cy="0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文本框 573">
            <a:extLst>
              <a:ext uri="{FF2B5EF4-FFF2-40B4-BE49-F238E27FC236}">
                <a16:creationId xmlns:a16="http://schemas.microsoft.com/office/drawing/2014/main" id="{8037FCF0-D951-F8CA-62A9-30858B3C1C48}"/>
              </a:ext>
            </a:extLst>
          </p:cNvPr>
          <p:cNvSpPr txBox="1"/>
          <p:nvPr/>
        </p:nvSpPr>
        <p:spPr>
          <a:xfrm>
            <a:off x="1000314" y="3312039"/>
            <a:ext cx="2564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chemeClr val="accent3"/>
                </a:solidFill>
                <a:latin typeface="Trebuchet MS" panose="020B0703020202090204" pitchFamily="34" charset="0"/>
              </a:rPr>
              <a:t>A</a:t>
            </a:r>
            <a:r>
              <a:rPr lang="en-US" altLang="zh-CN" sz="1800" b="1" baseline="-25000" dirty="0">
                <a:solidFill>
                  <a:schemeClr val="accent3"/>
                </a:solidFill>
                <a:latin typeface="Trebuchet MS" panose="020B0703020202090204" pitchFamily="34" charset="0"/>
              </a:rPr>
              <a:t>1</a:t>
            </a:r>
            <a:r>
              <a:rPr lang="en-US" altLang="zh-CN" sz="1800" dirty="0">
                <a:solidFill>
                  <a:schemeClr val="tx1"/>
                </a:solidFill>
                <a:latin typeface="Trebuchet MS" panose="020B0703020202090204" pitchFamily="34" charset="0"/>
              </a:rPr>
              <a:t>: 2</a:t>
            </a:r>
            <a:r>
              <a:rPr lang="en-US" altLang="zh-CN" sz="1800" baseline="30000" dirty="0">
                <a:solidFill>
                  <a:schemeClr val="tx1"/>
                </a:solidFill>
                <a:latin typeface="Trebuchet MS" panose="020B0703020202090204" pitchFamily="34" charset="0"/>
              </a:rPr>
              <a:t>rd</a:t>
            </a:r>
            <a:r>
              <a:rPr lang="en-US" altLang="zh-CN" sz="1800" dirty="0">
                <a:solidFill>
                  <a:schemeClr val="tx1"/>
                </a:solidFill>
                <a:latin typeface="Trebuchet MS" panose="020B0703020202090204" pitchFamily="34" charset="0"/>
              </a:rPr>
              <a:t> dimension of A</a:t>
            </a:r>
            <a:r>
              <a:rPr lang="en-US" altLang="zh-CN" sz="1800" baseline="-25000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endParaRPr lang="zh-CN" altLang="en-US" baseline="-25000" dirty="0">
              <a:latin typeface="Trebuchet MS" panose="020B0703020202090204" pitchFamily="34" charset="0"/>
            </a:endParaRPr>
          </a:p>
        </p:txBody>
      </p:sp>
      <p:cxnSp>
        <p:nvCxnSpPr>
          <p:cNvPr id="168" name="直接箭头连接符 570">
            <a:extLst>
              <a:ext uri="{FF2B5EF4-FFF2-40B4-BE49-F238E27FC236}">
                <a16:creationId xmlns:a16="http://schemas.microsoft.com/office/drawing/2014/main" id="{2B42751A-8E74-A40E-4FEF-F4A3645E1398}"/>
              </a:ext>
            </a:extLst>
          </p:cNvPr>
          <p:cNvCxnSpPr>
            <a:cxnSpLocks/>
          </p:cNvCxnSpPr>
          <p:nvPr/>
        </p:nvCxnSpPr>
        <p:spPr>
          <a:xfrm rot="16200000">
            <a:off x="-514410" y="4942567"/>
            <a:ext cx="2268000" cy="0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文本框 573">
            <a:extLst>
              <a:ext uri="{FF2B5EF4-FFF2-40B4-BE49-F238E27FC236}">
                <a16:creationId xmlns:a16="http://schemas.microsoft.com/office/drawing/2014/main" id="{B4B74602-4307-BCA8-196A-C096754A98D0}"/>
              </a:ext>
            </a:extLst>
          </p:cNvPr>
          <p:cNvSpPr txBox="1"/>
          <p:nvPr/>
        </p:nvSpPr>
        <p:spPr>
          <a:xfrm rot="16200000">
            <a:off x="-859416" y="4687811"/>
            <a:ext cx="2564708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chemeClr val="accent3"/>
                </a:solidFill>
                <a:latin typeface="Trebuchet MS" panose="020B0703020202090204" pitchFamily="34" charset="0"/>
              </a:rPr>
              <a:t>A</a:t>
            </a:r>
            <a:r>
              <a:rPr lang="en-US" altLang="zh-CN" sz="1800" b="1" baseline="-25000" dirty="0">
                <a:solidFill>
                  <a:schemeClr val="accent3"/>
                </a:solidFill>
                <a:latin typeface="Trebuchet MS" panose="020B0703020202090204" pitchFamily="34" charset="0"/>
              </a:rPr>
              <a:t>0</a:t>
            </a:r>
            <a:r>
              <a:rPr lang="en-US" altLang="zh-CN" dirty="0">
                <a:latin typeface="Trebuchet MS" panose="020B0703020202090204" pitchFamily="34" charset="0"/>
              </a:rPr>
              <a:t>: 1</a:t>
            </a:r>
            <a:r>
              <a:rPr lang="en-US" altLang="zh-CN" baseline="30000" dirty="0">
                <a:latin typeface="Trebuchet MS" panose="020B0703020202090204" pitchFamily="34" charset="0"/>
              </a:rPr>
              <a:t>st</a:t>
            </a:r>
            <a:r>
              <a:rPr lang="en-US" altLang="zh-CN" sz="1800" dirty="0">
                <a:solidFill>
                  <a:schemeClr val="tx1"/>
                </a:solidFill>
                <a:latin typeface="Trebuchet MS" panose="020B0703020202090204" pitchFamily="34" charset="0"/>
              </a:rPr>
              <a:t> dimension of A</a:t>
            </a:r>
            <a:r>
              <a:rPr lang="en-US" altLang="zh-CN" sz="1800" baseline="-25000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endParaRPr lang="zh-CN" altLang="en-US" baseline="-25000" dirty="0">
              <a:latin typeface="Trebuchet MS" panose="020B0703020202090204" pitchFamily="34" charset="0"/>
            </a:endParaRPr>
          </a:p>
        </p:txBody>
      </p:sp>
      <p:cxnSp>
        <p:nvCxnSpPr>
          <p:cNvPr id="171" name="直接箭头连接符 570">
            <a:extLst>
              <a:ext uri="{FF2B5EF4-FFF2-40B4-BE49-F238E27FC236}">
                <a16:creationId xmlns:a16="http://schemas.microsoft.com/office/drawing/2014/main" id="{F5A90680-D99E-6497-3C8F-59BF7F8BD523}"/>
              </a:ext>
            </a:extLst>
          </p:cNvPr>
          <p:cNvCxnSpPr>
            <a:cxnSpLocks/>
          </p:cNvCxnSpPr>
          <p:nvPr/>
        </p:nvCxnSpPr>
        <p:spPr>
          <a:xfrm rot="16200000">
            <a:off x="3783132" y="4992173"/>
            <a:ext cx="1512000" cy="0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文本框 573">
            <a:extLst>
              <a:ext uri="{FF2B5EF4-FFF2-40B4-BE49-F238E27FC236}">
                <a16:creationId xmlns:a16="http://schemas.microsoft.com/office/drawing/2014/main" id="{8489C579-4854-5AB6-76B6-F43CA243D9D2}"/>
              </a:ext>
            </a:extLst>
          </p:cNvPr>
          <p:cNvSpPr txBox="1"/>
          <p:nvPr/>
        </p:nvSpPr>
        <p:spPr>
          <a:xfrm rot="16200000">
            <a:off x="4109039" y="4807506"/>
            <a:ext cx="466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chemeClr val="accent3"/>
                </a:solidFill>
                <a:latin typeface="Trebuchet MS" panose="020B0703020202090204" pitchFamily="34" charset="0"/>
              </a:rPr>
              <a:t>B</a:t>
            </a:r>
            <a:r>
              <a:rPr lang="en-US" altLang="zh-CN" sz="1800" b="1" baseline="-25000" dirty="0">
                <a:solidFill>
                  <a:schemeClr val="accent3"/>
                </a:solidFill>
                <a:latin typeface="Trebuchet MS" panose="020B0703020202090204" pitchFamily="34" charset="0"/>
              </a:rPr>
              <a:t>0</a:t>
            </a:r>
            <a:endParaRPr lang="zh-CN" altLang="en-US" baseline="-250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73" name="直接箭头连接符 570">
            <a:extLst>
              <a:ext uri="{FF2B5EF4-FFF2-40B4-BE49-F238E27FC236}">
                <a16:creationId xmlns:a16="http://schemas.microsoft.com/office/drawing/2014/main" id="{769A7662-66E6-950F-7A31-4E08CDE15191}"/>
              </a:ext>
            </a:extLst>
          </p:cNvPr>
          <p:cNvCxnSpPr>
            <a:cxnSpLocks/>
          </p:cNvCxnSpPr>
          <p:nvPr/>
        </p:nvCxnSpPr>
        <p:spPr>
          <a:xfrm>
            <a:off x="4640773" y="4047641"/>
            <a:ext cx="1512000" cy="0"/>
          </a:xfrm>
          <a:prstGeom prst="straightConnector1">
            <a:avLst/>
          </a:prstGeom>
          <a:ln w="38100">
            <a:solidFill>
              <a:schemeClr val="accent3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文本框 573">
            <a:extLst>
              <a:ext uri="{FF2B5EF4-FFF2-40B4-BE49-F238E27FC236}">
                <a16:creationId xmlns:a16="http://schemas.microsoft.com/office/drawing/2014/main" id="{E05B07B8-05B0-D396-E81D-7D2A25FE85DA}"/>
              </a:ext>
            </a:extLst>
          </p:cNvPr>
          <p:cNvSpPr txBox="1"/>
          <p:nvPr/>
        </p:nvSpPr>
        <p:spPr>
          <a:xfrm>
            <a:off x="5158076" y="3677940"/>
            <a:ext cx="4668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b="1" dirty="0">
                <a:solidFill>
                  <a:schemeClr val="accent3"/>
                </a:solidFill>
                <a:latin typeface="Trebuchet MS" panose="020B0703020202090204" pitchFamily="34" charset="0"/>
              </a:rPr>
              <a:t>B</a:t>
            </a:r>
            <a:r>
              <a:rPr lang="en-US" altLang="zh-CN" sz="1800" b="1" baseline="-25000" dirty="0">
                <a:solidFill>
                  <a:schemeClr val="accent3"/>
                </a:solidFill>
                <a:latin typeface="Trebuchet MS" panose="020B0703020202090204" pitchFamily="34" charset="0"/>
              </a:rPr>
              <a:t>1</a:t>
            </a:r>
            <a:endParaRPr lang="zh-CN" altLang="en-US" baseline="-25000" dirty="0">
              <a:solidFill>
                <a:schemeClr val="accent3"/>
              </a:solidFill>
              <a:latin typeface="Trebuchet MS" panose="020B0703020202090204" pitchFamily="34" charset="0"/>
            </a:endParaRPr>
          </a:p>
        </p:txBody>
      </p:sp>
      <p:sp>
        <p:nvSpPr>
          <p:cNvPr id="176" name="文本框 23">
            <a:extLst>
              <a:ext uri="{FF2B5EF4-FFF2-40B4-BE49-F238E27FC236}">
                <a16:creationId xmlns:a16="http://schemas.microsoft.com/office/drawing/2014/main" id="{F8343637-808D-EF7B-1134-FB9B296B99D0}"/>
              </a:ext>
            </a:extLst>
          </p:cNvPr>
          <p:cNvSpPr txBox="1"/>
          <p:nvPr/>
        </p:nvSpPr>
        <p:spPr>
          <a:xfrm>
            <a:off x="7435447" y="4736291"/>
            <a:ext cx="1708554" cy="8185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</a:t>
            </a:r>
          </a:p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j*2 </a:t>
            </a:r>
          </a:p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</a:t>
            </a:r>
          </a:p>
        </p:txBody>
      </p:sp>
      <p:sp>
        <p:nvSpPr>
          <p:cNvPr id="177" name="文本框 3">
            <a:extLst>
              <a:ext uri="{FF2B5EF4-FFF2-40B4-BE49-F238E27FC236}">
                <a16:creationId xmlns:a16="http://schemas.microsoft.com/office/drawing/2014/main" id="{FC828947-F2B6-2896-E570-8FC8AC44E863}"/>
              </a:ext>
            </a:extLst>
          </p:cNvPr>
          <p:cNvSpPr txBox="1"/>
          <p:nvPr/>
        </p:nvSpPr>
        <p:spPr>
          <a:xfrm>
            <a:off x="7435447" y="5755713"/>
            <a:ext cx="1708554" cy="344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F(k) = k</a:t>
            </a:r>
          </a:p>
        </p:txBody>
      </p:sp>
      <p:sp>
        <p:nvSpPr>
          <p:cNvPr id="178" name="文本框 12">
            <a:extLst>
              <a:ext uri="{FF2B5EF4-FFF2-40B4-BE49-F238E27FC236}">
                <a16:creationId xmlns:a16="http://schemas.microsoft.com/office/drawing/2014/main" id="{B62771BB-FB0E-028B-EEB4-C997CE64FF82}"/>
              </a:ext>
            </a:extLst>
          </p:cNvPr>
          <p:cNvSpPr txBox="1"/>
          <p:nvPr/>
        </p:nvSpPr>
        <p:spPr>
          <a:xfrm>
            <a:off x="7435446" y="3941760"/>
            <a:ext cx="1708554" cy="585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altLang="zh-CN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i+1</a:t>
            </a:r>
          </a:p>
        </p:txBody>
      </p:sp>
      <p:sp>
        <p:nvSpPr>
          <p:cNvPr id="181" name="箭头: 右 474">
            <a:extLst>
              <a:ext uri="{FF2B5EF4-FFF2-40B4-BE49-F238E27FC236}">
                <a16:creationId xmlns:a16="http://schemas.microsoft.com/office/drawing/2014/main" id="{84E44072-B7FA-A0FD-D37D-AC2DA56D41FF}"/>
              </a:ext>
            </a:extLst>
          </p:cNvPr>
          <p:cNvSpPr/>
          <p:nvPr/>
        </p:nvSpPr>
        <p:spPr>
          <a:xfrm>
            <a:off x="6502498" y="4807704"/>
            <a:ext cx="593283" cy="282039"/>
          </a:xfrm>
          <a:prstGeom prst="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2" name="文本框 482">
            <a:extLst>
              <a:ext uri="{FF2B5EF4-FFF2-40B4-BE49-F238E27FC236}">
                <a16:creationId xmlns:a16="http://schemas.microsoft.com/office/drawing/2014/main" id="{DA820041-2933-FE6E-75C3-37E848C36AD1}"/>
              </a:ext>
            </a:extLst>
          </p:cNvPr>
          <p:cNvSpPr txBox="1"/>
          <p:nvPr/>
        </p:nvSpPr>
        <p:spPr>
          <a:xfrm>
            <a:off x="6928826" y="3115290"/>
            <a:ext cx="3389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3 dimension sets </a:t>
            </a:r>
            <a:b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</a:b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(one for each loop variable)</a:t>
            </a: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83" name="文本框 482">
            <a:extLst>
              <a:ext uri="{FF2B5EF4-FFF2-40B4-BE49-F238E27FC236}">
                <a16:creationId xmlns:a16="http://schemas.microsoft.com/office/drawing/2014/main" id="{2EA72C52-8EEC-8684-A4A9-D4BF745F92AA}"/>
              </a:ext>
            </a:extLst>
          </p:cNvPr>
          <p:cNvSpPr txBox="1"/>
          <p:nvPr/>
        </p:nvSpPr>
        <p:spPr>
          <a:xfrm>
            <a:off x="9273408" y="4063013"/>
            <a:ext cx="1816523" cy="342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 loop variable</a:t>
            </a: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84" name="文本框 482">
            <a:extLst>
              <a:ext uri="{FF2B5EF4-FFF2-40B4-BE49-F238E27FC236}">
                <a16:creationId xmlns:a16="http://schemas.microsoft.com/office/drawing/2014/main" id="{96393116-C718-40D1-6C82-4E03C4821264}"/>
              </a:ext>
            </a:extLst>
          </p:cNvPr>
          <p:cNvSpPr txBox="1"/>
          <p:nvPr/>
        </p:nvSpPr>
        <p:spPr>
          <a:xfrm>
            <a:off x="9273408" y="4974185"/>
            <a:ext cx="1818126" cy="342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 loop variable</a:t>
            </a: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85" name="文本框 482">
            <a:extLst>
              <a:ext uri="{FF2B5EF4-FFF2-40B4-BE49-F238E27FC236}">
                <a16:creationId xmlns:a16="http://schemas.microsoft.com/office/drawing/2014/main" id="{BFD171A1-B0C4-026F-AEEE-E6D3D3B339CA}"/>
              </a:ext>
            </a:extLst>
          </p:cNvPr>
          <p:cNvSpPr txBox="1"/>
          <p:nvPr/>
        </p:nvSpPr>
        <p:spPr>
          <a:xfrm>
            <a:off x="9273408" y="5756434"/>
            <a:ext cx="1874231" cy="3427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 loop variable</a:t>
            </a: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86" name="Rounded Rectangular Callout 185">
            <a:extLst>
              <a:ext uri="{FF2B5EF4-FFF2-40B4-BE49-F238E27FC236}">
                <a16:creationId xmlns:a16="http://schemas.microsoft.com/office/drawing/2014/main" id="{076AE68A-F162-5A94-D016-010403BB970D}"/>
              </a:ext>
            </a:extLst>
          </p:cNvPr>
          <p:cNvSpPr/>
          <p:nvPr/>
        </p:nvSpPr>
        <p:spPr>
          <a:xfrm>
            <a:off x="5856514" y="3635590"/>
            <a:ext cx="1732533" cy="282039"/>
          </a:xfrm>
          <a:prstGeom prst="wedgeRoundRectCallout">
            <a:avLst>
              <a:gd name="adj1" fmla="val 44511"/>
              <a:gd name="adj2" fmla="val 202113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>
              <a:lnSpc>
                <a:spcPct val="80000"/>
              </a:lnSpc>
            </a:pPr>
            <a:r>
              <a:rPr lang="en-GB" sz="1600" dirty="0">
                <a:solidFill>
                  <a:schemeClr val="tx1"/>
                </a:solidFill>
                <a:latin typeface="Trebuchet MS" panose="020B0703020202090204" pitchFamily="34" charset="0"/>
              </a:rPr>
              <a:t>t</a:t>
            </a:r>
            <a:r>
              <a:rPr lang="en-DE" sz="1600" dirty="0">
                <a:solidFill>
                  <a:schemeClr val="tx1"/>
                </a:solidFill>
                <a:latin typeface="Trebuchet MS" panose="020B0703020202090204" pitchFamily="34" charset="0"/>
              </a:rPr>
              <a:t>ensor dimension</a:t>
            </a:r>
          </a:p>
        </p:txBody>
      </p:sp>
      <p:sp>
        <p:nvSpPr>
          <p:cNvPr id="187" name="Rounded Rectangular Callout 186">
            <a:extLst>
              <a:ext uri="{FF2B5EF4-FFF2-40B4-BE49-F238E27FC236}">
                <a16:creationId xmlns:a16="http://schemas.microsoft.com/office/drawing/2014/main" id="{96087232-9073-1046-97A4-75D9A0057DA9}"/>
              </a:ext>
            </a:extLst>
          </p:cNvPr>
          <p:cNvSpPr/>
          <p:nvPr/>
        </p:nvSpPr>
        <p:spPr>
          <a:xfrm>
            <a:off x="9007794" y="3635590"/>
            <a:ext cx="3053024" cy="282039"/>
          </a:xfrm>
          <a:prstGeom prst="wedgeRoundRectCallout">
            <a:avLst>
              <a:gd name="adj1" fmla="val -64238"/>
              <a:gd name="adj2" fmla="val 171236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corresponding mapping function</a:t>
            </a:r>
            <a:endParaRPr lang="en-DE" sz="16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89" name="Rounded Rectangular Callout 188">
            <a:extLst>
              <a:ext uri="{FF2B5EF4-FFF2-40B4-BE49-F238E27FC236}">
                <a16:creationId xmlns:a16="http://schemas.microsoft.com/office/drawing/2014/main" id="{4D4C297C-CD73-7616-2AE8-0CE9B2D13218}"/>
              </a:ext>
            </a:extLst>
          </p:cNvPr>
          <p:cNvSpPr/>
          <p:nvPr/>
        </p:nvSpPr>
        <p:spPr>
          <a:xfrm>
            <a:off x="2026351" y="2148529"/>
            <a:ext cx="1732533" cy="282039"/>
          </a:xfrm>
          <a:prstGeom prst="wedgeRoundRectCallout">
            <a:avLst>
              <a:gd name="adj1" fmla="val 80325"/>
              <a:gd name="adj2" fmla="val 78604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>
              <a:lnSpc>
                <a:spcPct val="80000"/>
              </a:lnSpc>
            </a:pP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3 loop variables</a:t>
            </a:r>
            <a:endParaRPr lang="en-DE" sz="16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898EF03-6285-FD31-7D5D-777DC85F7520}"/>
              </a:ext>
            </a:extLst>
          </p:cNvPr>
          <p:cNvSpPr/>
          <p:nvPr/>
        </p:nvSpPr>
        <p:spPr>
          <a:xfrm>
            <a:off x="4750569" y="2682116"/>
            <a:ext cx="180019" cy="324000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A18E2F4-8F3C-E925-8285-8DB5001D72DD}"/>
              </a:ext>
            </a:extLst>
          </p:cNvPr>
          <p:cNvSpPr/>
          <p:nvPr/>
        </p:nvSpPr>
        <p:spPr>
          <a:xfrm>
            <a:off x="5448674" y="2682116"/>
            <a:ext cx="466881" cy="324000"/>
          </a:xfrm>
          <a:prstGeom prst="round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7597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/>
      <p:bldP spid="169" grpId="0"/>
      <p:bldP spid="172" grpId="0"/>
      <p:bldP spid="174" grpId="0"/>
      <p:bldP spid="186" grpId="0" animBg="1"/>
      <p:bldP spid="187" grpId="0" animBg="1"/>
      <p:bldP spid="2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9530F-F6A8-E57F-A1F1-D5BE90141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98BE0B6-A16D-39D8-F1D6-70E95A8D4D5B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2B. Data-Tile Construction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ECD7A9-BD7B-E5DC-8B85-5E0AD379E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25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2732565-E956-7E7B-75E4-B6966752C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9"/>
            <a:ext cx="11647192" cy="56664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à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generates all candidate data partitions across available PIM resources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DCC performs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an exhaustive search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to generate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all data partitions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for each dimension set</a:t>
            </a:r>
            <a:endParaRPr lang="en-US" sz="22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  <a:p>
            <a:pPr marL="0" indent="0">
              <a:lnSpc>
                <a:spcPct val="93000"/>
              </a:lnSpc>
              <a:spcBef>
                <a:spcPts val="0"/>
              </a:spcBef>
              <a:buNone/>
            </a:pPr>
            <a:endParaRPr lang="en-US" sz="22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</p:txBody>
      </p:sp>
      <p:sp>
        <p:nvSpPr>
          <p:cNvPr id="8" name="Snip Single Corner of Rectangle 27">
            <a:extLst>
              <a:ext uri="{FF2B5EF4-FFF2-40B4-BE49-F238E27FC236}">
                <a16:creationId xmlns:a16="http://schemas.microsoft.com/office/drawing/2014/main" id="{7BF413BD-C8F7-1282-9F44-962C6F91BC29}"/>
              </a:ext>
            </a:extLst>
          </p:cNvPr>
          <p:cNvSpPr/>
          <p:nvPr/>
        </p:nvSpPr>
        <p:spPr>
          <a:xfrm>
            <a:off x="3958520" y="1810460"/>
            <a:ext cx="3226052" cy="1218519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def </a:t>
            </a:r>
            <a:r>
              <a:rPr lang="en-GB" dirty="0" err="1">
                <a:solidFill>
                  <a:schemeClr val="tx1"/>
                </a:solidFill>
              </a:rPr>
              <a:t>PIM_kernel</a:t>
            </a:r>
            <a:r>
              <a:rPr lang="el-GR" dirty="0">
                <a:solidFill>
                  <a:schemeClr val="tx1"/>
                </a:solidFill>
              </a:rPr>
              <a:t> (</a:t>
            </a:r>
            <a:r>
              <a:rPr lang="en-US" dirty="0">
                <a:solidFill>
                  <a:schemeClr val="tx1"/>
                </a:solidFill>
              </a:rPr>
              <a:t>A[6][8], B[4][4]</a:t>
            </a:r>
            <a:r>
              <a:rPr lang="el-GR" dirty="0">
                <a:solidFill>
                  <a:schemeClr val="tx1"/>
                </a:solidFill>
              </a:rPr>
              <a:t>)</a:t>
            </a:r>
            <a:r>
              <a:rPr lang="en-GB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  for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in range(0, 5):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 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</a:t>
            </a:r>
            <a:r>
              <a:rPr lang="en-GR" b="1" dirty="0">
                <a:solidFill>
                  <a:schemeClr val="accent1">
                    <a:lumMod val="75000"/>
                  </a:schemeClr>
                </a:solidFill>
              </a:rPr>
              <a:t> k </a:t>
            </a:r>
            <a:r>
              <a:rPr lang="en-GR" dirty="0">
                <a:solidFill>
                  <a:schemeClr val="tx1"/>
                </a:solidFill>
              </a:rPr>
              <a:t>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A[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R" dirty="0">
                <a:solidFill>
                  <a:schemeClr val="tx1"/>
                </a:solidFill>
              </a:rPr>
              <a:t>][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] = A[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i+1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j*2</a:t>
            </a:r>
            <a:r>
              <a:rPr lang="en-GB" dirty="0">
                <a:solidFill>
                  <a:schemeClr val="tx1"/>
                </a:solidFill>
              </a:rPr>
              <a:t>] + B[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GB" dirty="0">
                <a:solidFill>
                  <a:schemeClr val="tx1"/>
                </a:solidFill>
              </a:rPr>
              <a:t>]</a:t>
            </a:r>
            <a:endParaRPr lang="en-GR" dirty="0">
              <a:solidFill>
                <a:schemeClr val="tx1"/>
              </a:solidFill>
            </a:endParaRPr>
          </a:p>
        </p:txBody>
      </p:sp>
      <p:sp>
        <p:nvSpPr>
          <p:cNvPr id="178" name="文本框 12">
            <a:extLst>
              <a:ext uri="{FF2B5EF4-FFF2-40B4-BE49-F238E27FC236}">
                <a16:creationId xmlns:a16="http://schemas.microsoft.com/office/drawing/2014/main" id="{BF01A04C-6C3D-7BD3-5326-4CA66A35A0D8}"/>
              </a:ext>
            </a:extLst>
          </p:cNvPr>
          <p:cNvSpPr txBox="1"/>
          <p:nvPr/>
        </p:nvSpPr>
        <p:spPr>
          <a:xfrm>
            <a:off x="7435446" y="3941760"/>
            <a:ext cx="1708554" cy="58529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altLang="zh-CN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i+1</a:t>
            </a:r>
          </a:p>
        </p:txBody>
      </p:sp>
      <p:sp>
        <p:nvSpPr>
          <p:cNvPr id="182" name="文本框 482">
            <a:extLst>
              <a:ext uri="{FF2B5EF4-FFF2-40B4-BE49-F238E27FC236}">
                <a16:creationId xmlns:a16="http://schemas.microsoft.com/office/drawing/2014/main" id="{2CD2A058-FE01-9A54-1110-A0A3C27A02D4}"/>
              </a:ext>
            </a:extLst>
          </p:cNvPr>
          <p:cNvSpPr txBox="1"/>
          <p:nvPr/>
        </p:nvSpPr>
        <p:spPr>
          <a:xfrm>
            <a:off x="6928826" y="3115290"/>
            <a:ext cx="33890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3 dimension sets </a:t>
            </a:r>
            <a:b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</a:b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(one for each loop variable)</a:t>
            </a: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文本框 482">
            <a:extLst>
              <a:ext uri="{FF2B5EF4-FFF2-40B4-BE49-F238E27FC236}">
                <a16:creationId xmlns:a16="http://schemas.microsoft.com/office/drawing/2014/main" id="{251727F9-CD96-0256-3D94-18764AA90CBB}"/>
              </a:ext>
            </a:extLst>
          </p:cNvPr>
          <p:cNvSpPr txBox="1"/>
          <p:nvPr/>
        </p:nvSpPr>
        <p:spPr>
          <a:xfrm>
            <a:off x="3412412" y="3039088"/>
            <a:ext cx="53671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3 dimension sets (one for each loop variable)</a:t>
            </a: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9" name="文本框 12">
            <a:extLst>
              <a:ext uri="{FF2B5EF4-FFF2-40B4-BE49-F238E27FC236}">
                <a16:creationId xmlns:a16="http://schemas.microsoft.com/office/drawing/2014/main" id="{7C45041A-8475-07EB-6246-4EF4B6525B37}"/>
              </a:ext>
            </a:extLst>
          </p:cNvPr>
          <p:cNvSpPr txBox="1"/>
          <p:nvPr/>
        </p:nvSpPr>
        <p:spPr>
          <a:xfrm>
            <a:off x="28024" y="4712370"/>
            <a:ext cx="1872000" cy="5852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altLang="zh-CN" sz="2000" dirty="0" err="1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.]</a:t>
            </a:r>
          </a:p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20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i+1</a:t>
            </a:r>
          </a:p>
        </p:txBody>
      </p:sp>
      <p:sp>
        <p:nvSpPr>
          <p:cNvPr id="10" name="文本框 12">
            <a:extLst>
              <a:ext uri="{FF2B5EF4-FFF2-40B4-BE49-F238E27FC236}">
                <a16:creationId xmlns:a16="http://schemas.microsoft.com/office/drawing/2014/main" id="{74ECEE33-E0A7-515C-59F8-3708E52E45E9}"/>
              </a:ext>
            </a:extLst>
          </p:cNvPr>
          <p:cNvSpPr txBox="1"/>
          <p:nvPr/>
        </p:nvSpPr>
        <p:spPr>
          <a:xfrm>
            <a:off x="1953814" y="4712370"/>
            <a:ext cx="2124000" cy="5852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F(</a:t>
            </a:r>
            <a:r>
              <a:rPr lang="en-US" altLang="zh-CN" sz="20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</a:t>
            </a:r>
            <a:r>
              <a:rPr lang="en-US" altLang="zh-CN" sz="20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altLang="zh-CN" sz="20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i+1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[</a:t>
            </a:r>
            <a:r>
              <a:rPr lang="en-US" altLang="zh-CN" sz="2000" dirty="0" err="1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.]</a:t>
            </a:r>
            <a:endParaRPr lang="en-US" altLang="zh-CN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6" name="文本框 23">
            <a:extLst>
              <a:ext uri="{FF2B5EF4-FFF2-40B4-BE49-F238E27FC236}">
                <a16:creationId xmlns:a16="http://schemas.microsoft.com/office/drawing/2014/main" id="{363DC79B-9E4A-A490-3115-981F161D6639}"/>
              </a:ext>
            </a:extLst>
          </p:cNvPr>
          <p:cNvSpPr txBox="1"/>
          <p:nvPr/>
        </p:nvSpPr>
        <p:spPr>
          <a:xfrm>
            <a:off x="7435447" y="4736291"/>
            <a:ext cx="1708554" cy="8185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</a:t>
            </a:r>
          </a:p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j*2 </a:t>
            </a:r>
          </a:p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</a:t>
            </a:r>
          </a:p>
        </p:txBody>
      </p:sp>
      <p:sp>
        <p:nvSpPr>
          <p:cNvPr id="11" name="文本框 23">
            <a:extLst>
              <a:ext uri="{FF2B5EF4-FFF2-40B4-BE49-F238E27FC236}">
                <a16:creationId xmlns:a16="http://schemas.microsoft.com/office/drawing/2014/main" id="{A719E008-2B51-F5C6-C448-8F9191AA5676}"/>
              </a:ext>
            </a:extLst>
          </p:cNvPr>
          <p:cNvSpPr txBox="1"/>
          <p:nvPr/>
        </p:nvSpPr>
        <p:spPr>
          <a:xfrm>
            <a:off x="4131604" y="4595729"/>
            <a:ext cx="1872000" cy="8185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 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altLang="zh-CN" sz="2000" dirty="0" err="1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.]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j*2 </a:t>
            </a:r>
          </a:p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altLang="zh-CN" sz="2000" baseline="-25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</a:t>
            </a:r>
          </a:p>
        </p:txBody>
      </p:sp>
      <p:sp>
        <p:nvSpPr>
          <p:cNvPr id="14" name="文本框 23">
            <a:extLst>
              <a:ext uri="{FF2B5EF4-FFF2-40B4-BE49-F238E27FC236}">
                <a16:creationId xmlns:a16="http://schemas.microsoft.com/office/drawing/2014/main" id="{8BA8F361-91C8-8453-7884-A32B6AAD82D6}"/>
              </a:ext>
            </a:extLst>
          </p:cNvPr>
          <p:cNvSpPr txBox="1"/>
          <p:nvPr/>
        </p:nvSpPr>
        <p:spPr>
          <a:xfrm>
            <a:off x="6057394" y="4595729"/>
            <a:ext cx="2124000" cy="8185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</a:t>
            </a:r>
          </a:p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j*2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[</a:t>
            </a:r>
            <a:r>
              <a:rPr lang="en-US" altLang="zh-CN" sz="2000" dirty="0" err="1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.]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altLang="zh-CN" sz="2000" baseline="-25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</a:t>
            </a:r>
          </a:p>
        </p:txBody>
      </p:sp>
      <p:sp>
        <p:nvSpPr>
          <p:cNvPr id="15" name="文本框 23">
            <a:extLst>
              <a:ext uri="{FF2B5EF4-FFF2-40B4-BE49-F238E27FC236}">
                <a16:creationId xmlns:a16="http://schemas.microsoft.com/office/drawing/2014/main" id="{875B9305-2A86-4716-5403-4A3028606F59}"/>
              </a:ext>
            </a:extLst>
          </p:cNvPr>
          <p:cNvSpPr txBox="1"/>
          <p:nvPr/>
        </p:nvSpPr>
        <p:spPr>
          <a:xfrm>
            <a:off x="8235184" y="4595729"/>
            <a:ext cx="1872000" cy="8185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</a:t>
            </a:r>
          </a:p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j*2 </a:t>
            </a:r>
            <a:b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F(j) = j 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altLang="zh-CN" sz="2000" dirty="0" err="1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.]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16" name="文本框 3">
            <a:extLst>
              <a:ext uri="{FF2B5EF4-FFF2-40B4-BE49-F238E27FC236}">
                <a16:creationId xmlns:a16="http://schemas.microsoft.com/office/drawing/2014/main" id="{181B7884-BBDE-BD0D-A68C-B07287BDB93E}"/>
              </a:ext>
            </a:extLst>
          </p:cNvPr>
          <p:cNvSpPr txBox="1"/>
          <p:nvPr/>
        </p:nvSpPr>
        <p:spPr>
          <a:xfrm>
            <a:off x="10160972" y="4832902"/>
            <a:ext cx="1980000" cy="344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F(k) = k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[</a:t>
            </a:r>
            <a:r>
              <a:rPr lang="en-US" altLang="zh-CN" sz="2000" dirty="0" err="1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.]</a:t>
            </a:r>
            <a:endParaRPr lang="en-US" altLang="zh-CN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614FACD-2735-971F-61CD-B646B60FC0B3}"/>
              </a:ext>
            </a:extLst>
          </p:cNvPr>
          <p:cNvCxnSpPr>
            <a:cxnSpLocks/>
            <a:endCxn id="9" idx="0"/>
          </p:cNvCxnSpPr>
          <p:nvPr/>
        </p:nvCxnSpPr>
        <p:spPr>
          <a:xfrm flipH="1">
            <a:off x="964024" y="4023360"/>
            <a:ext cx="936000" cy="689010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845C5B0-305D-2042-5C35-A84CD00CBCBB}"/>
              </a:ext>
            </a:extLst>
          </p:cNvPr>
          <p:cNvCxnSpPr>
            <a:cxnSpLocks/>
            <a:endCxn id="10" idx="0"/>
          </p:cNvCxnSpPr>
          <p:nvPr/>
        </p:nvCxnSpPr>
        <p:spPr>
          <a:xfrm>
            <a:off x="1900024" y="4023360"/>
            <a:ext cx="1115790" cy="689010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AA3DD25-2DA6-FED1-A3FE-093FDE9691B8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5067604" y="4322606"/>
            <a:ext cx="2058228" cy="273123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53450693-53AA-284F-2804-2DB6A26CED27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7119394" y="4322606"/>
            <a:ext cx="2051790" cy="273123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F62A0898-79CA-543E-B08A-631C7D36575F}"/>
              </a:ext>
            </a:extLst>
          </p:cNvPr>
          <p:cNvCxnSpPr>
            <a:cxnSpLocks/>
          </p:cNvCxnSpPr>
          <p:nvPr/>
        </p:nvCxnSpPr>
        <p:spPr>
          <a:xfrm flipH="1">
            <a:off x="7119394" y="4313732"/>
            <a:ext cx="6438" cy="281997"/>
          </a:xfrm>
          <a:prstGeom prst="straightConnector1">
            <a:avLst/>
          </a:prstGeom>
          <a:ln w="190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文本框 3">
            <a:extLst>
              <a:ext uri="{FF2B5EF4-FFF2-40B4-BE49-F238E27FC236}">
                <a16:creationId xmlns:a16="http://schemas.microsoft.com/office/drawing/2014/main" id="{D443ED4D-F019-02FB-7454-FA2F50F92473}"/>
              </a:ext>
            </a:extLst>
          </p:cNvPr>
          <p:cNvSpPr txBox="1"/>
          <p:nvPr/>
        </p:nvSpPr>
        <p:spPr>
          <a:xfrm>
            <a:off x="7435447" y="5755713"/>
            <a:ext cx="1708554" cy="3442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F(k) = k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FB83AB18-8A2B-E7CB-8720-5018602ABBCE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11150972" y="3882044"/>
            <a:ext cx="0" cy="950858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ular Callout 65">
            <a:extLst>
              <a:ext uri="{FF2B5EF4-FFF2-40B4-BE49-F238E27FC236}">
                <a16:creationId xmlns:a16="http://schemas.microsoft.com/office/drawing/2014/main" id="{706BE303-1D15-B7DF-B85F-81D7C3B74044}"/>
              </a:ext>
            </a:extLst>
          </p:cNvPr>
          <p:cNvSpPr/>
          <p:nvPr/>
        </p:nvSpPr>
        <p:spPr>
          <a:xfrm>
            <a:off x="5645020" y="5826996"/>
            <a:ext cx="1708554" cy="708276"/>
          </a:xfrm>
          <a:prstGeom prst="wedgeRoundRectCallout">
            <a:avLst>
              <a:gd name="adj1" fmla="val -21434"/>
              <a:gd name="adj2" fmla="val -10061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>
              <a:lnSpc>
                <a:spcPct val="80000"/>
              </a:lnSpc>
            </a:pPr>
            <a:r>
              <a:rPr lang="en-US" sz="3200" dirty="0">
                <a:solidFill>
                  <a:schemeClr val="accent4"/>
                </a:solidFill>
                <a:latin typeface="Trebuchet MS" panose="020B0703020202090204" pitchFamily="34" charset="0"/>
              </a:rPr>
              <a:t>3x</a:t>
            </a:r>
            <a:endParaRPr lang="en-DE" sz="3200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Rounded Rectangular Callout 63">
            <a:extLst>
              <a:ext uri="{FF2B5EF4-FFF2-40B4-BE49-F238E27FC236}">
                <a16:creationId xmlns:a16="http://schemas.microsoft.com/office/drawing/2014/main" id="{7E38D0D2-D3E9-1B27-CA84-3B57078950F7}"/>
              </a:ext>
            </a:extLst>
          </p:cNvPr>
          <p:cNvSpPr/>
          <p:nvPr/>
        </p:nvSpPr>
        <p:spPr>
          <a:xfrm>
            <a:off x="502757" y="5746839"/>
            <a:ext cx="2988588" cy="817247"/>
          </a:xfrm>
          <a:prstGeom prst="wedgeRoundRectCallout">
            <a:avLst>
              <a:gd name="adj1" fmla="val 1273"/>
              <a:gd name="adj2" fmla="val -94462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/>
            <a:r>
              <a:rPr lang="en-US" sz="2400" b="1" dirty="0">
                <a:solidFill>
                  <a:schemeClr val="accent5"/>
                </a:solidFill>
                <a:latin typeface="Trebuchet MS" panose="020B0703020202090204" pitchFamily="34" charset="0"/>
              </a:rPr>
              <a:t>2x</a:t>
            </a:r>
            <a:r>
              <a:rPr lang="en-US" sz="2400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</a:rPr>
              <a:t>candidate </a:t>
            </a: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representative</a:t>
            </a:r>
            <a:r>
              <a:rPr lang="en-US" sz="1600" dirty="0">
                <a:solidFill>
                  <a:schemeClr val="accent5"/>
                </a:solidFill>
                <a:latin typeface="Trebuchet MS" panose="020B0703020202090204" pitchFamily="34" charset="0"/>
              </a:rPr>
              <a:t>  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mapping functions(</a:t>
            </a:r>
            <a:r>
              <a:rPr lang="en-US" altLang="zh-CN" sz="1600" dirty="0">
                <a:solidFill>
                  <a:schemeClr val="accent3"/>
                </a:solidFill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sz="1400" dirty="0">
                <a:solidFill>
                  <a:schemeClr val="tx1"/>
                </a:solidFill>
                <a:latin typeface="Trebuchet MS" panose="020B0703020202090204" pitchFamily="34" charset="0"/>
              </a:rPr>
              <a:t>,</a:t>
            </a:r>
            <a:r>
              <a:rPr lang="en-US" altLang="zh-CN" sz="1400" dirty="0">
                <a:solidFill>
                  <a:schemeClr val="accent3"/>
                </a:solidFill>
              </a:rPr>
              <a:t> </a:t>
            </a:r>
            <a:r>
              <a:rPr lang="en-US" altLang="zh-CN" sz="1600" dirty="0">
                <a:solidFill>
                  <a:schemeClr val="accent3"/>
                </a:solidFill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i+1</a:t>
            </a:r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</a:rPr>
              <a:t>)</a:t>
            </a:r>
            <a:endParaRPr lang="en-DE" sz="16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0" name="Rounded Rectangular Callout 65">
            <a:extLst>
              <a:ext uri="{FF2B5EF4-FFF2-40B4-BE49-F238E27FC236}">
                <a16:creationId xmlns:a16="http://schemas.microsoft.com/office/drawing/2014/main" id="{6E93A388-492E-3EE5-384B-B3EAB767B246}"/>
              </a:ext>
            </a:extLst>
          </p:cNvPr>
          <p:cNvSpPr/>
          <p:nvPr/>
        </p:nvSpPr>
        <p:spPr>
          <a:xfrm>
            <a:off x="9384135" y="5826996"/>
            <a:ext cx="1708554" cy="708276"/>
          </a:xfrm>
          <a:prstGeom prst="wedgeRoundRectCallout">
            <a:avLst>
              <a:gd name="adj1" fmla="val 51546"/>
              <a:gd name="adj2" fmla="val -13816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>
              <a:lnSpc>
                <a:spcPct val="80000"/>
              </a:lnSpc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1x</a:t>
            </a:r>
            <a:endParaRPr lang="en-DE" sz="32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9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11111E-6 L -0.51966 -0.0777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990" y="-388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48148E-6 L -0.05326 -1.48148E-6 C -0.07735 -1.48148E-6 -0.10638 -0.05231 -0.10638 -0.09329 L -0.10638 -0.18611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26" y="-930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1.85185E-6 L 0.11719 -1.85185E-6 C 0.16979 -1.85185E-6 0.23463 -0.09051 0.23463 -0.16296 L 0.23463 -0.32477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32" y="-1625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1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0D7E8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EAD6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" grpId="0" animBg="1"/>
      <p:bldP spid="182" grpId="0"/>
      <p:bldP spid="6" grpId="0"/>
      <p:bldP spid="9" grpId="0" animBg="1"/>
      <p:bldP spid="10" grpId="0" animBg="1"/>
      <p:bldP spid="176" grpId="0" animBg="1"/>
      <p:bldP spid="11" grpId="0" animBg="1"/>
      <p:bldP spid="14" grpId="0" animBg="1"/>
      <p:bldP spid="15" grpId="0" animBg="1"/>
      <p:bldP spid="16" grpId="0" animBg="1"/>
      <p:bldP spid="177" grpId="0" animBg="1"/>
      <p:bldP spid="66" grpId="0" animBg="1"/>
      <p:bldP spid="17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9530F-F6A8-E57F-A1F1-D5BE90141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98BE0B6-A16D-39D8-F1D6-70E95A8D4D5B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2B. Data-Tile Construction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0ECD7A9-BD7B-E5DC-8B85-5E0AD379E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26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2732565-E956-7E7B-75E4-B6966752C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9"/>
            <a:ext cx="11647192" cy="56664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à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generates all candidate data partitions across available PIM resources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DCC performs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an exhaustive search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to generate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all data partitions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for each dimension set</a:t>
            </a:r>
            <a:endParaRPr lang="en-US" sz="22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  <a:p>
            <a:pPr marL="0" indent="0">
              <a:lnSpc>
                <a:spcPct val="93000"/>
              </a:lnSpc>
              <a:spcBef>
                <a:spcPts val="0"/>
              </a:spcBef>
              <a:buNone/>
            </a:pPr>
            <a:endParaRPr lang="en-US" sz="22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</p:txBody>
      </p:sp>
      <p:sp>
        <p:nvSpPr>
          <p:cNvPr id="8" name="Snip Single Corner of Rectangle 27">
            <a:extLst>
              <a:ext uri="{FF2B5EF4-FFF2-40B4-BE49-F238E27FC236}">
                <a16:creationId xmlns:a16="http://schemas.microsoft.com/office/drawing/2014/main" id="{7BF413BD-C8F7-1282-9F44-962C6F91BC29}"/>
              </a:ext>
            </a:extLst>
          </p:cNvPr>
          <p:cNvSpPr/>
          <p:nvPr/>
        </p:nvSpPr>
        <p:spPr>
          <a:xfrm>
            <a:off x="3958520" y="1810460"/>
            <a:ext cx="3226052" cy="1218519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def </a:t>
            </a:r>
            <a:r>
              <a:rPr lang="en-GB" dirty="0" err="1">
                <a:solidFill>
                  <a:schemeClr val="tx1"/>
                </a:solidFill>
              </a:rPr>
              <a:t>PIM_kernel</a:t>
            </a:r>
            <a:r>
              <a:rPr lang="el-GR" dirty="0">
                <a:solidFill>
                  <a:schemeClr val="tx1"/>
                </a:solidFill>
              </a:rPr>
              <a:t> (</a:t>
            </a:r>
            <a:r>
              <a:rPr lang="en-US" dirty="0">
                <a:solidFill>
                  <a:schemeClr val="tx1"/>
                </a:solidFill>
              </a:rPr>
              <a:t>A[6][8], B[4][4]</a:t>
            </a:r>
            <a:r>
              <a:rPr lang="el-GR" dirty="0">
                <a:solidFill>
                  <a:schemeClr val="tx1"/>
                </a:solidFill>
              </a:rPr>
              <a:t>)</a:t>
            </a:r>
            <a:r>
              <a:rPr lang="en-GB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  for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in range(0, 5):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 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</a:t>
            </a:r>
            <a:r>
              <a:rPr lang="en-GR" b="1" dirty="0">
                <a:solidFill>
                  <a:schemeClr val="accent1">
                    <a:lumMod val="75000"/>
                  </a:schemeClr>
                </a:solidFill>
              </a:rPr>
              <a:t> k </a:t>
            </a:r>
            <a:r>
              <a:rPr lang="en-GR" dirty="0">
                <a:solidFill>
                  <a:schemeClr val="tx1"/>
                </a:solidFill>
              </a:rPr>
              <a:t>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A[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R" dirty="0">
                <a:solidFill>
                  <a:schemeClr val="tx1"/>
                </a:solidFill>
              </a:rPr>
              <a:t>][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] = A[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i+1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j*2</a:t>
            </a:r>
            <a:r>
              <a:rPr lang="en-GB" dirty="0">
                <a:solidFill>
                  <a:schemeClr val="tx1"/>
                </a:solidFill>
              </a:rPr>
              <a:t>] + B[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GB" dirty="0">
                <a:solidFill>
                  <a:schemeClr val="tx1"/>
                </a:solidFill>
              </a:rPr>
              <a:t>]</a:t>
            </a:r>
            <a:endParaRPr lang="en-GR" dirty="0">
              <a:solidFill>
                <a:schemeClr val="tx1"/>
              </a:solidFill>
            </a:endParaRPr>
          </a:p>
        </p:txBody>
      </p:sp>
      <p:sp>
        <p:nvSpPr>
          <p:cNvPr id="178" name="文本框 12">
            <a:extLst>
              <a:ext uri="{FF2B5EF4-FFF2-40B4-BE49-F238E27FC236}">
                <a16:creationId xmlns:a16="http://schemas.microsoft.com/office/drawing/2014/main" id="{BF01A04C-6C3D-7BD3-5326-4CA66A35A0D8}"/>
              </a:ext>
            </a:extLst>
          </p:cNvPr>
          <p:cNvSpPr txBox="1"/>
          <p:nvPr/>
        </p:nvSpPr>
        <p:spPr>
          <a:xfrm>
            <a:off x="1139108" y="3182226"/>
            <a:ext cx="1708554" cy="5852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altLang="zh-CN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i+1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614FACD-2735-971F-61CD-B646B60FC0B3}"/>
              </a:ext>
            </a:extLst>
          </p:cNvPr>
          <p:cNvCxnSpPr>
            <a:cxnSpLocks/>
          </p:cNvCxnSpPr>
          <p:nvPr/>
        </p:nvCxnSpPr>
        <p:spPr>
          <a:xfrm flipH="1">
            <a:off x="944951" y="3797909"/>
            <a:ext cx="1021292" cy="689010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845C5B0-305D-2042-5C35-A84CD00CBCBB}"/>
              </a:ext>
            </a:extLst>
          </p:cNvPr>
          <p:cNvCxnSpPr>
            <a:cxnSpLocks/>
          </p:cNvCxnSpPr>
          <p:nvPr/>
        </p:nvCxnSpPr>
        <p:spPr>
          <a:xfrm>
            <a:off x="1966243" y="3797909"/>
            <a:ext cx="1115790" cy="689010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矩形 7">
            <a:extLst>
              <a:ext uri="{FF2B5EF4-FFF2-40B4-BE49-F238E27FC236}">
                <a16:creationId xmlns:a16="http://schemas.microsoft.com/office/drawing/2014/main" id="{5D34BE30-18B3-68B1-EF64-9CF8E8B16A89}"/>
              </a:ext>
            </a:extLst>
          </p:cNvPr>
          <p:cNvSpPr/>
          <p:nvPr/>
        </p:nvSpPr>
        <p:spPr>
          <a:xfrm>
            <a:off x="944951" y="5760484"/>
            <a:ext cx="2645187" cy="87283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en-US" altLang="zh-CN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  <a:t>available PIM resources:</a:t>
            </a:r>
            <a:br>
              <a:rPr lang="en-US" altLang="zh-CN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</a:br>
            <a:r>
              <a:rPr lang="en-US" altLang="zh-CN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  <a:t>2 PIM groups, </a:t>
            </a:r>
            <a:br>
              <a:rPr lang="en-US" altLang="zh-CN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</a:br>
            <a:r>
              <a:rPr lang="en-US" altLang="zh-CN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  <a:t>4 PIM cores per group</a:t>
            </a:r>
            <a:endParaRPr lang="zh-CN" altLang="en-US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CF792727-8334-8A67-1288-2B8E20EF2128}"/>
              </a:ext>
            </a:extLst>
          </p:cNvPr>
          <p:cNvGrpSpPr/>
          <p:nvPr/>
        </p:nvGrpSpPr>
        <p:grpSpPr>
          <a:xfrm>
            <a:off x="6096000" y="5167650"/>
            <a:ext cx="5657417" cy="549362"/>
            <a:chOff x="1338943" y="6031536"/>
            <a:chExt cx="5657417" cy="549362"/>
          </a:xfrm>
        </p:grpSpPr>
        <p:sp>
          <p:nvSpPr>
            <p:cNvPr id="70" name="矩形 27">
              <a:extLst>
                <a:ext uri="{FF2B5EF4-FFF2-40B4-BE49-F238E27FC236}">
                  <a16:creationId xmlns:a16="http://schemas.microsoft.com/office/drawing/2014/main" id="{99D24F77-B778-6F6B-D05B-55AAB3C98D26}"/>
                </a:ext>
              </a:extLst>
            </p:cNvPr>
            <p:cNvSpPr/>
            <p:nvPr/>
          </p:nvSpPr>
          <p:spPr>
            <a:xfrm>
              <a:off x="1338943" y="6031536"/>
              <a:ext cx="5657417" cy="549362"/>
            </a:xfrm>
            <a:prstGeom prst="rect">
              <a:avLst/>
            </a:prstGeom>
            <a:noFill/>
            <a:ln w="19050">
              <a:solidFill>
                <a:srgbClr val="604877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A5411F84-0396-94B8-1CB4-C7D0887AB487}"/>
                </a:ext>
              </a:extLst>
            </p:cNvPr>
            <p:cNvGrpSpPr/>
            <p:nvPr/>
          </p:nvGrpSpPr>
          <p:grpSpPr>
            <a:xfrm>
              <a:off x="1407071" y="6116514"/>
              <a:ext cx="5521160" cy="379406"/>
              <a:chOff x="1435299" y="6141031"/>
              <a:chExt cx="5521160" cy="379406"/>
            </a:xfrm>
          </p:grpSpPr>
          <p:sp>
            <p:nvSpPr>
              <p:cNvPr id="71" name="Snip Single Corner of Rectangle 21">
                <a:extLst>
                  <a:ext uri="{FF2B5EF4-FFF2-40B4-BE49-F238E27FC236}">
                    <a16:creationId xmlns:a16="http://schemas.microsoft.com/office/drawing/2014/main" id="{E77EDD0D-5921-7821-14B0-CF3254D3EF41}"/>
                  </a:ext>
                </a:extLst>
              </p:cNvPr>
              <p:cNvSpPr/>
              <p:nvPr/>
            </p:nvSpPr>
            <p:spPr>
              <a:xfrm>
                <a:off x="1435299" y="6141031"/>
                <a:ext cx="633242" cy="379406"/>
              </a:xfrm>
              <a:prstGeom prst="snip1Rect">
                <a:avLst>
                  <a:gd name="adj" fmla="val 10564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108000" rIns="0" bIns="324000" rtlCol="0" anchor="t"/>
              <a:lstStyle/>
              <a:p>
                <a:pPr>
                  <a:lnSpc>
                    <a:spcPct val="92000"/>
                  </a:lnSpc>
                </a:pPr>
                <a:r>
                  <a:rPr lang="en-US" sz="1600" dirty="0">
                    <a:solidFill>
                      <a:schemeClr val="tx1"/>
                    </a:solidFill>
                  </a:rPr>
                  <a:t>[1, 1]</a:t>
                </a:r>
              </a:p>
            </p:txBody>
          </p:sp>
          <p:sp>
            <p:nvSpPr>
              <p:cNvPr id="72" name="Snip Single Corner of Rectangle 21">
                <a:extLst>
                  <a:ext uri="{FF2B5EF4-FFF2-40B4-BE49-F238E27FC236}">
                    <a16:creationId xmlns:a16="http://schemas.microsoft.com/office/drawing/2014/main" id="{BBB11E57-47C1-56F9-3A34-7C6FF28FBA91}"/>
                  </a:ext>
                </a:extLst>
              </p:cNvPr>
              <p:cNvSpPr/>
              <p:nvPr/>
            </p:nvSpPr>
            <p:spPr>
              <a:xfrm>
                <a:off x="2831847" y="6141031"/>
                <a:ext cx="633242" cy="379406"/>
              </a:xfrm>
              <a:prstGeom prst="snip1Rect">
                <a:avLst>
                  <a:gd name="adj" fmla="val 10564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108000" rIns="0" bIns="324000" rtlCol="0" anchor="t"/>
              <a:lstStyle/>
              <a:p>
                <a:pPr>
                  <a:lnSpc>
                    <a:spcPct val="92000"/>
                  </a:lnSpc>
                </a:pPr>
                <a:r>
                  <a:rPr lang="en-US" sz="1600" dirty="0">
                    <a:solidFill>
                      <a:schemeClr val="tx1"/>
                    </a:solidFill>
                  </a:rPr>
                  <a:t>[1, 3]</a:t>
                </a:r>
              </a:p>
            </p:txBody>
          </p:sp>
          <p:sp>
            <p:nvSpPr>
              <p:cNvPr id="73" name="Snip Single Corner of Rectangle 21">
                <a:extLst>
                  <a:ext uri="{FF2B5EF4-FFF2-40B4-BE49-F238E27FC236}">
                    <a16:creationId xmlns:a16="http://schemas.microsoft.com/office/drawing/2014/main" id="{ECD7D2F5-CC24-C1BD-69EA-D2DAD4895455}"/>
                  </a:ext>
                </a:extLst>
              </p:cNvPr>
              <p:cNvSpPr/>
              <p:nvPr/>
            </p:nvSpPr>
            <p:spPr>
              <a:xfrm>
                <a:off x="3530121" y="6141031"/>
                <a:ext cx="633242" cy="379406"/>
              </a:xfrm>
              <a:prstGeom prst="snip1Rect">
                <a:avLst>
                  <a:gd name="adj" fmla="val 10564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108000" rIns="0" bIns="324000" rtlCol="0" anchor="t"/>
              <a:lstStyle/>
              <a:p>
                <a:pPr>
                  <a:lnSpc>
                    <a:spcPct val="92000"/>
                  </a:lnSpc>
                </a:pPr>
                <a:r>
                  <a:rPr lang="en-US" sz="1600" dirty="0">
                    <a:solidFill>
                      <a:schemeClr val="tx1"/>
                    </a:solidFill>
                  </a:rPr>
                  <a:t>[1, 4]</a:t>
                </a:r>
              </a:p>
            </p:txBody>
          </p:sp>
          <p:sp>
            <p:nvSpPr>
              <p:cNvPr id="74" name="Snip Single Corner of Rectangle 21">
                <a:extLst>
                  <a:ext uri="{FF2B5EF4-FFF2-40B4-BE49-F238E27FC236}">
                    <a16:creationId xmlns:a16="http://schemas.microsoft.com/office/drawing/2014/main" id="{73BC6E1E-7811-264F-6A65-6026B6D7DE22}"/>
                  </a:ext>
                </a:extLst>
              </p:cNvPr>
              <p:cNvSpPr/>
              <p:nvPr/>
            </p:nvSpPr>
            <p:spPr>
              <a:xfrm>
                <a:off x="4228395" y="6141031"/>
                <a:ext cx="633242" cy="379406"/>
              </a:xfrm>
              <a:prstGeom prst="snip1Rect">
                <a:avLst>
                  <a:gd name="adj" fmla="val 10564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108000" rIns="0" bIns="324000" rtlCol="0" anchor="t"/>
              <a:lstStyle/>
              <a:p>
                <a:pPr>
                  <a:lnSpc>
                    <a:spcPct val="92000"/>
                  </a:lnSpc>
                </a:pPr>
                <a:r>
                  <a:rPr lang="en-US" sz="1600" dirty="0">
                    <a:solidFill>
                      <a:schemeClr val="tx1"/>
                    </a:solidFill>
                  </a:rPr>
                  <a:t>[2, 1]</a:t>
                </a:r>
              </a:p>
            </p:txBody>
          </p:sp>
          <p:sp>
            <p:nvSpPr>
              <p:cNvPr id="77" name="Snip Single Corner of Rectangle 21">
                <a:extLst>
                  <a:ext uri="{FF2B5EF4-FFF2-40B4-BE49-F238E27FC236}">
                    <a16:creationId xmlns:a16="http://schemas.microsoft.com/office/drawing/2014/main" id="{785DA5C3-95F0-C1C3-494A-BE5A41921070}"/>
                  </a:ext>
                </a:extLst>
              </p:cNvPr>
              <p:cNvSpPr/>
              <p:nvPr/>
            </p:nvSpPr>
            <p:spPr>
              <a:xfrm>
                <a:off x="2133573" y="6141031"/>
                <a:ext cx="633242" cy="379406"/>
              </a:xfrm>
              <a:prstGeom prst="snip1Rect">
                <a:avLst>
                  <a:gd name="adj" fmla="val 10564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108000" rIns="0" bIns="324000" rtlCol="0" anchor="t"/>
              <a:lstStyle/>
              <a:p>
                <a:pPr>
                  <a:lnSpc>
                    <a:spcPct val="92000"/>
                  </a:lnSpc>
                </a:pPr>
                <a:r>
                  <a:rPr lang="en-US" sz="1600" dirty="0">
                    <a:solidFill>
                      <a:schemeClr val="tx1"/>
                    </a:solidFill>
                  </a:rPr>
                  <a:t>[1, 2]</a:t>
                </a:r>
              </a:p>
            </p:txBody>
          </p:sp>
          <p:sp>
            <p:nvSpPr>
              <p:cNvPr id="78" name="Snip Single Corner of Rectangle 21">
                <a:extLst>
                  <a:ext uri="{FF2B5EF4-FFF2-40B4-BE49-F238E27FC236}">
                    <a16:creationId xmlns:a16="http://schemas.microsoft.com/office/drawing/2014/main" id="{E726DB5D-B4A5-641D-5AF7-C7E6A5A96AFD}"/>
                  </a:ext>
                </a:extLst>
              </p:cNvPr>
              <p:cNvSpPr/>
              <p:nvPr/>
            </p:nvSpPr>
            <p:spPr>
              <a:xfrm>
                <a:off x="4926669" y="6141031"/>
                <a:ext cx="633242" cy="379406"/>
              </a:xfrm>
              <a:prstGeom prst="snip1Rect">
                <a:avLst>
                  <a:gd name="adj" fmla="val 10564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108000" rIns="0" bIns="324000" rtlCol="0" anchor="t"/>
              <a:lstStyle/>
              <a:p>
                <a:pPr>
                  <a:lnSpc>
                    <a:spcPct val="92000"/>
                  </a:lnSpc>
                </a:pPr>
                <a:r>
                  <a:rPr lang="en-US" sz="1600" dirty="0">
                    <a:solidFill>
                      <a:schemeClr val="tx1"/>
                    </a:solidFill>
                  </a:rPr>
                  <a:t>[2, 2]</a:t>
                </a:r>
              </a:p>
            </p:txBody>
          </p:sp>
          <p:sp>
            <p:nvSpPr>
              <p:cNvPr id="79" name="Snip Single Corner of Rectangle 21">
                <a:extLst>
                  <a:ext uri="{FF2B5EF4-FFF2-40B4-BE49-F238E27FC236}">
                    <a16:creationId xmlns:a16="http://schemas.microsoft.com/office/drawing/2014/main" id="{25C0F87F-F19B-57D9-3377-B6A071726FAD}"/>
                  </a:ext>
                </a:extLst>
              </p:cNvPr>
              <p:cNvSpPr/>
              <p:nvPr/>
            </p:nvSpPr>
            <p:spPr>
              <a:xfrm>
                <a:off x="5624943" y="6141031"/>
                <a:ext cx="633242" cy="379406"/>
              </a:xfrm>
              <a:prstGeom prst="snip1Rect">
                <a:avLst>
                  <a:gd name="adj" fmla="val 10564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108000" rIns="0" bIns="324000" rtlCol="0" anchor="t"/>
              <a:lstStyle/>
              <a:p>
                <a:pPr>
                  <a:lnSpc>
                    <a:spcPct val="92000"/>
                  </a:lnSpc>
                </a:pPr>
                <a:r>
                  <a:rPr lang="en-US" sz="1600" dirty="0">
                    <a:solidFill>
                      <a:schemeClr val="tx1"/>
                    </a:solidFill>
                  </a:rPr>
                  <a:t>[2, 3]</a:t>
                </a:r>
              </a:p>
            </p:txBody>
          </p:sp>
          <p:sp>
            <p:nvSpPr>
              <p:cNvPr id="80" name="Snip Single Corner of Rectangle 21">
                <a:extLst>
                  <a:ext uri="{FF2B5EF4-FFF2-40B4-BE49-F238E27FC236}">
                    <a16:creationId xmlns:a16="http://schemas.microsoft.com/office/drawing/2014/main" id="{31DEF056-DD34-DA74-D9C2-3DD673A83E48}"/>
                  </a:ext>
                </a:extLst>
              </p:cNvPr>
              <p:cNvSpPr/>
              <p:nvPr/>
            </p:nvSpPr>
            <p:spPr>
              <a:xfrm>
                <a:off x="6323217" y="6141031"/>
                <a:ext cx="633242" cy="379406"/>
              </a:xfrm>
              <a:prstGeom prst="snip1Rect">
                <a:avLst>
                  <a:gd name="adj" fmla="val 10564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108000" rIns="0" bIns="324000" rtlCol="0" anchor="t"/>
              <a:lstStyle/>
              <a:p>
                <a:pPr>
                  <a:lnSpc>
                    <a:spcPct val="92000"/>
                  </a:lnSpc>
                </a:pPr>
                <a:r>
                  <a:rPr lang="en-US" sz="1600" dirty="0">
                    <a:solidFill>
                      <a:schemeClr val="tx1"/>
                    </a:solidFill>
                  </a:rPr>
                  <a:t>[2, 4]</a:t>
                </a:r>
              </a:p>
            </p:txBody>
          </p:sp>
        </p:grpSp>
      </p:grpSp>
      <p:sp>
        <p:nvSpPr>
          <p:cNvPr id="84" name="Rounded Rectangular Callout 83">
            <a:extLst>
              <a:ext uri="{FF2B5EF4-FFF2-40B4-BE49-F238E27FC236}">
                <a16:creationId xmlns:a16="http://schemas.microsoft.com/office/drawing/2014/main" id="{D773DB55-89EE-BA4A-BD64-DD989765BEE9}"/>
              </a:ext>
            </a:extLst>
          </p:cNvPr>
          <p:cNvSpPr/>
          <p:nvPr/>
        </p:nvSpPr>
        <p:spPr>
          <a:xfrm>
            <a:off x="7217575" y="4136851"/>
            <a:ext cx="3414265" cy="602147"/>
          </a:xfrm>
          <a:prstGeom prst="wedgeRoundRectCallout">
            <a:avLst>
              <a:gd name="adj1" fmla="val 5643"/>
              <a:gd name="adj2" fmla="val 135966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>
              <a:lnSpc>
                <a:spcPct val="80000"/>
              </a:lnSpc>
            </a:pPr>
            <a:r>
              <a:rPr lang="en-US" sz="1600" b="1" dirty="0">
                <a:solidFill>
                  <a:schemeClr val="accent5"/>
                </a:solidFill>
                <a:latin typeface="Trebuchet MS" panose="020B0703020202090204" pitchFamily="34" charset="0"/>
              </a:rPr>
              <a:t>8x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 candidate PIM configurations </a:t>
            </a:r>
            <a:b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[#PIM groups, #PIM cores per group]</a:t>
            </a:r>
            <a:endParaRPr lang="en-DE" sz="16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文本框 474">
            <a:extLst>
              <a:ext uri="{FF2B5EF4-FFF2-40B4-BE49-F238E27FC236}">
                <a16:creationId xmlns:a16="http://schemas.microsoft.com/office/drawing/2014/main" id="{D8B77DCA-9F3A-DFF2-E8C8-DECFBD27657E}"/>
              </a:ext>
            </a:extLst>
          </p:cNvPr>
          <p:cNvSpPr txBox="1"/>
          <p:nvPr/>
        </p:nvSpPr>
        <p:spPr>
          <a:xfrm>
            <a:off x="6582593" y="5898889"/>
            <a:ext cx="148522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accent5"/>
                </a:solidFill>
                <a:latin typeface="Trebuchet MS" panose="020B0703020202090204" pitchFamily="34" charset="0"/>
              </a:rPr>
              <a:t>#PIM</a:t>
            </a:r>
            <a:r>
              <a:rPr lang="en-US" altLang="zh-CN" sz="1800" dirty="0">
                <a:solidFill>
                  <a:schemeClr val="accent5"/>
                </a:solidFill>
                <a:latin typeface="Trebuchet MS" panose="020B0703020202090204" pitchFamily="34" charset="0"/>
              </a:rPr>
              <a:t> groups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4" name="文本框 475">
            <a:extLst>
              <a:ext uri="{FF2B5EF4-FFF2-40B4-BE49-F238E27FC236}">
                <a16:creationId xmlns:a16="http://schemas.microsoft.com/office/drawing/2014/main" id="{35A422EC-913E-F8FF-F60F-CD96E6D2C55D}"/>
              </a:ext>
            </a:extLst>
          </p:cNvPr>
          <p:cNvSpPr txBox="1"/>
          <p:nvPr/>
        </p:nvSpPr>
        <p:spPr>
          <a:xfrm>
            <a:off x="7892422" y="5898889"/>
            <a:ext cx="2088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accent5"/>
                </a:solidFill>
                <a:latin typeface="Trebuchet MS" panose="020B0703020202090204" pitchFamily="34" charset="0"/>
              </a:rPr>
              <a:t>#PIM</a:t>
            </a:r>
            <a:r>
              <a:rPr lang="en-US" altLang="zh-CN" sz="1800" dirty="0">
                <a:solidFill>
                  <a:schemeClr val="accent5"/>
                </a:solidFill>
                <a:latin typeface="Trebuchet MS" panose="020B0703020202090204" pitchFamily="34" charset="0"/>
              </a:rPr>
              <a:t> cores/ group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1EB221F-904F-39DD-FAF6-299BDF8F966B}"/>
              </a:ext>
            </a:extLst>
          </p:cNvPr>
          <p:cNvCxnSpPr>
            <a:cxnSpLocks/>
          </p:cNvCxnSpPr>
          <p:nvPr/>
        </p:nvCxnSpPr>
        <p:spPr>
          <a:xfrm flipH="1">
            <a:off x="7614214" y="5555913"/>
            <a:ext cx="158554" cy="306905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29567E2-B565-BDCC-7187-2533890A206E}"/>
              </a:ext>
            </a:extLst>
          </p:cNvPr>
          <p:cNvCxnSpPr>
            <a:cxnSpLocks/>
          </p:cNvCxnSpPr>
          <p:nvPr/>
        </p:nvCxnSpPr>
        <p:spPr>
          <a:xfrm>
            <a:off x="8011559" y="5556129"/>
            <a:ext cx="153401" cy="316273"/>
          </a:xfrm>
          <a:prstGeom prst="straightConnector1">
            <a:avLst/>
          </a:prstGeom>
          <a:ln w="190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文本框 12">
            <a:extLst>
              <a:ext uri="{FF2B5EF4-FFF2-40B4-BE49-F238E27FC236}">
                <a16:creationId xmlns:a16="http://schemas.microsoft.com/office/drawing/2014/main" id="{B62DE69C-4374-068B-B67A-45742EEC08B5}"/>
              </a:ext>
            </a:extLst>
          </p:cNvPr>
          <p:cNvSpPr txBox="1"/>
          <p:nvPr/>
        </p:nvSpPr>
        <p:spPr>
          <a:xfrm>
            <a:off x="49387" y="4497557"/>
            <a:ext cx="1979072" cy="5852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08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[</a:t>
            </a:r>
            <a:r>
              <a:rPr lang="en-US" altLang="zh-CN" sz="2000" dirty="0" err="1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.]</a:t>
            </a:r>
          </a:p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20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i+1</a:t>
            </a:r>
          </a:p>
        </p:txBody>
      </p:sp>
      <p:sp>
        <p:nvSpPr>
          <p:cNvPr id="25" name="文本框 12">
            <a:extLst>
              <a:ext uri="{FF2B5EF4-FFF2-40B4-BE49-F238E27FC236}">
                <a16:creationId xmlns:a16="http://schemas.microsoft.com/office/drawing/2014/main" id="{B998A87A-E1B4-9BDB-5023-0B8AA85E79B0}"/>
              </a:ext>
            </a:extLst>
          </p:cNvPr>
          <p:cNvSpPr txBox="1"/>
          <p:nvPr/>
        </p:nvSpPr>
        <p:spPr>
          <a:xfrm>
            <a:off x="2106663" y="4515386"/>
            <a:ext cx="2124000" cy="5852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 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F(</a:t>
            </a:r>
            <a:r>
              <a:rPr lang="en-US" altLang="zh-CN" sz="20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</a:t>
            </a:r>
            <a:r>
              <a:rPr lang="en-US" altLang="zh-CN" sz="2000" dirty="0" err="1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endParaRPr lang="en-US" altLang="zh-CN" sz="20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zh-CN" sz="2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2000" baseline="-25000" dirty="0">
                <a:solidFill>
                  <a:schemeClr val="accent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2000" baseline="-25000" dirty="0">
                <a:solidFill>
                  <a:schemeClr val="accent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 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2000" dirty="0" err="1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= i+1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[</a:t>
            </a:r>
            <a:r>
              <a:rPr lang="en-US" altLang="zh-CN" sz="2000" dirty="0" err="1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</a:t>
            </a:r>
            <a:r>
              <a:rPr lang="en-US" altLang="zh-CN" sz="2000" dirty="0">
                <a:solidFill>
                  <a:schemeClr val="accent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.]</a:t>
            </a:r>
            <a:endParaRPr lang="en-US" altLang="zh-CN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7D72971-4ACA-3198-B8FC-62F0F6D0B440}"/>
              </a:ext>
            </a:extLst>
          </p:cNvPr>
          <p:cNvSpPr/>
          <p:nvPr/>
        </p:nvSpPr>
        <p:spPr>
          <a:xfrm>
            <a:off x="3772307" y="5193566"/>
            <a:ext cx="1443151" cy="4966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exhaustive search</a:t>
            </a:r>
            <a:endParaRPr lang="zh-CN" altLang="en-US" dirty="0"/>
          </a:p>
        </p:txBody>
      </p:sp>
      <p:cxnSp>
        <p:nvCxnSpPr>
          <p:cNvPr id="31" name="连接符: 肘形 30">
            <a:extLst>
              <a:ext uri="{FF2B5EF4-FFF2-40B4-BE49-F238E27FC236}">
                <a16:creationId xmlns:a16="http://schemas.microsoft.com/office/drawing/2014/main" id="{11F68FD6-BC1F-312D-69DD-C37E9C1733D8}"/>
              </a:ext>
            </a:extLst>
          </p:cNvPr>
          <p:cNvCxnSpPr>
            <a:cxnSpLocks/>
            <a:stCxn id="23" idx="2"/>
            <a:endCxn id="28" idx="1"/>
          </p:cNvCxnSpPr>
          <p:nvPr/>
        </p:nvCxnSpPr>
        <p:spPr>
          <a:xfrm rot="16200000" flipH="1">
            <a:off x="2226105" y="3895668"/>
            <a:ext cx="359020" cy="2733384"/>
          </a:xfrm>
          <a:prstGeom prst="bentConnector2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连接符: 肘形 32">
            <a:extLst>
              <a:ext uri="{FF2B5EF4-FFF2-40B4-BE49-F238E27FC236}">
                <a16:creationId xmlns:a16="http://schemas.microsoft.com/office/drawing/2014/main" id="{CADA8B9E-0974-0A4B-27D4-6816AB07ADC6}"/>
              </a:ext>
            </a:extLst>
          </p:cNvPr>
          <p:cNvCxnSpPr>
            <a:cxnSpLocks/>
            <a:stCxn id="69" idx="3"/>
            <a:endCxn id="28" idx="2"/>
          </p:cNvCxnSpPr>
          <p:nvPr/>
        </p:nvCxnSpPr>
        <p:spPr>
          <a:xfrm flipV="1">
            <a:off x="3590138" y="5690174"/>
            <a:ext cx="903745" cy="506727"/>
          </a:xfrm>
          <a:prstGeom prst="bentConnector2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连接符: 肘形 35">
            <a:extLst>
              <a:ext uri="{FF2B5EF4-FFF2-40B4-BE49-F238E27FC236}">
                <a16:creationId xmlns:a16="http://schemas.microsoft.com/office/drawing/2014/main" id="{5DC63E0F-32F1-2C8A-2A94-0B9046821266}"/>
              </a:ext>
            </a:extLst>
          </p:cNvPr>
          <p:cNvCxnSpPr>
            <a:cxnSpLocks/>
            <a:stCxn id="28" idx="3"/>
            <a:endCxn id="70" idx="1"/>
          </p:cNvCxnSpPr>
          <p:nvPr/>
        </p:nvCxnSpPr>
        <p:spPr>
          <a:xfrm>
            <a:off x="5215458" y="5441870"/>
            <a:ext cx="880542" cy="461"/>
          </a:xfrm>
          <a:prstGeom prst="bentConnector3">
            <a:avLst>
              <a:gd name="adj1" fmla="val 50000"/>
            </a:avLst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482">
            <a:extLst>
              <a:ext uri="{FF2B5EF4-FFF2-40B4-BE49-F238E27FC236}">
                <a16:creationId xmlns:a16="http://schemas.microsoft.com/office/drawing/2014/main" id="{01ACF93A-8BD6-30CF-14A3-9DAFE8B0AC00}"/>
              </a:ext>
            </a:extLst>
          </p:cNvPr>
          <p:cNvSpPr txBox="1"/>
          <p:nvPr/>
        </p:nvSpPr>
        <p:spPr>
          <a:xfrm>
            <a:off x="907299" y="2752708"/>
            <a:ext cx="2117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1</a:t>
            </a:r>
            <a:r>
              <a:rPr lang="en-US" altLang="zh-CN" sz="2000" baseline="30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st</a:t>
            </a:r>
            <a:r>
              <a:rPr lang="en-US" altLang="zh-CN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 dimension set</a:t>
            </a:r>
            <a:endParaRPr lang="zh-CN" altLang="en-US" sz="20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41" name="文本框 40">
            <a:extLst>
              <a:ext uri="{FF2B5EF4-FFF2-40B4-BE49-F238E27FC236}">
                <a16:creationId xmlns:a16="http://schemas.microsoft.com/office/drawing/2014/main" id="{DECFB055-5AA3-9373-7FB9-E35BC6D2086F}"/>
              </a:ext>
            </a:extLst>
          </p:cNvPr>
          <p:cNvSpPr txBox="1"/>
          <p:nvPr/>
        </p:nvSpPr>
        <p:spPr>
          <a:xfrm>
            <a:off x="5943902" y="4589075"/>
            <a:ext cx="1064715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altLang="zh-CN" sz="1800" dirty="0">
                <a:solidFill>
                  <a:schemeClr val="accent3"/>
                </a:solidFill>
              </a:rPr>
              <a:t>[1, 1, A</a:t>
            </a:r>
            <a:r>
              <a:rPr lang="en-US" altLang="zh-CN" sz="24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4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800" dirty="0">
                <a:solidFill>
                  <a:schemeClr val="accent3"/>
                </a:solidFill>
              </a:rPr>
              <a:t>]</a:t>
            </a:r>
            <a:endParaRPr lang="zh-CN" altLang="en-US" dirty="0"/>
          </a:p>
        </p:txBody>
      </p: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C109C1F9-DCE2-7588-C577-C4B7C762A9EF}"/>
              </a:ext>
            </a:extLst>
          </p:cNvPr>
          <p:cNvCxnSpPr>
            <a:cxnSpLocks/>
            <a:stCxn id="20" idx="3"/>
            <a:endCxn id="41" idx="2"/>
          </p:cNvCxnSpPr>
          <p:nvPr/>
        </p:nvCxnSpPr>
        <p:spPr>
          <a:xfrm flipV="1">
            <a:off x="6476259" y="4958407"/>
            <a:ext cx="1" cy="303953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F3A406EA-FDAB-57FB-7707-4D3E4926512C}"/>
              </a:ext>
            </a:extLst>
          </p:cNvPr>
          <p:cNvSpPr txBox="1"/>
          <p:nvPr/>
        </p:nvSpPr>
        <p:spPr>
          <a:xfrm>
            <a:off x="2106663" y="4515386"/>
            <a:ext cx="2124000" cy="585292"/>
          </a:xfrm>
          <a:prstGeom prst="rect">
            <a:avLst/>
          </a:prstGeom>
          <a:solidFill>
            <a:srgbClr val="F2F2F2">
              <a:alpha val="60000"/>
            </a:srgbClr>
          </a:solidFill>
          <a:ln w="190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72000" rtlCol="0" anchor="ctr"/>
          <a:lstStyle>
            <a:defPPr>
              <a:defRPr lang="en-US"/>
            </a:defPPr>
            <a:lvl1pPr>
              <a:lnSpc>
                <a:spcPct val="80000"/>
              </a:lnSpc>
              <a:defRPr sz="1600"/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endParaRPr lang="en-US" altLang="zh-CN" sz="20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Snip Single Corner of Rectangle 21">
            <a:extLst>
              <a:ext uri="{FF2B5EF4-FFF2-40B4-BE49-F238E27FC236}">
                <a16:creationId xmlns:a16="http://schemas.microsoft.com/office/drawing/2014/main" id="{5A4838E1-3CBE-CE21-8440-E8A3871C3847}"/>
              </a:ext>
            </a:extLst>
          </p:cNvPr>
          <p:cNvSpPr/>
          <p:nvPr/>
        </p:nvSpPr>
        <p:spPr>
          <a:xfrm>
            <a:off x="6159638" y="5262360"/>
            <a:ext cx="633242" cy="379406"/>
          </a:xfrm>
          <a:prstGeom prst="snip1Rect">
            <a:avLst>
              <a:gd name="adj" fmla="val 10564"/>
            </a:avLst>
          </a:prstGeom>
          <a:solidFill>
            <a:schemeClr val="accent3">
              <a:lumMod val="20000"/>
              <a:lumOff val="80000"/>
            </a:schemeClr>
          </a:solidFill>
          <a:ln w="444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0" bIns="324000" rtlCol="0" anchor="t"/>
          <a:lstStyle/>
          <a:p>
            <a:pPr>
              <a:lnSpc>
                <a:spcPct val="92000"/>
              </a:lnSpc>
            </a:pPr>
            <a:r>
              <a:rPr lang="en-US" sz="1600" dirty="0">
                <a:solidFill>
                  <a:schemeClr val="tx1"/>
                </a:solidFill>
              </a:rPr>
              <a:t>[1, 1]</a:t>
            </a:r>
          </a:p>
        </p:txBody>
      </p:sp>
      <p:cxnSp>
        <p:nvCxnSpPr>
          <p:cNvPr id="43" name="直接箭头连接符 42">
            <a:extLst>
              <a:ext uri="{FF2B5EF4-FFF2-40B4-BE49-F238E27FC236}">
                <a16:creationId xmlns:a16="http://schemas.microsoft.com/office/drawing/2014/main" id="{3AD9CAC0-7810-7D9F-30C0-51FE0CB920C9}"/>
              </a:ext>
            </a:extLst>
          </p:cNvPr>
          <p:cNvCxnSpPr>
            <a:cxnSpLocks/>
            <a:stCxn id="23" idx="3"/>
            <a:endCxn id="41" idx="1"/>
          </p:cNvCxnSpPr>
          <p:nvPr/>
        </p:nvCxnSpPr>
        <p:spPr>
          <a:xfrm flipV="1">
            <a:off x="2028459" y="4773741"/>
            <a:ext cx="3915443" cy="16463"/>
          </a:xfrm>
          <a:prstGeom prst="straightConnector1">
            <a:avLst/>
          </a:prstGeom>
          <a:ln w="381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026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3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1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1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4" grpId="1" animBg="1"/>
      <p:bldP spid="2" grpId="0"/>
      <p:bldP spid="4" grpId="0"/>
      <p:bldP spid="25" grpId="0" animBg="1"/>
      <p:bldP spid="41" grpId="0" animBg="1"/>
      <p:bldP spid="13" grpId="0" animBg="1"/>
      <p:bldP spid="13" grpId="2" animBg="1"/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F9BF6-4454-463F-C9F6-7B0B13A33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EAE0481-932F-B8BE-F09B-3DC03EFA40DC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2B. Data-Tile Construction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52674C4-C01C-8D1F-A2F4-A4F4C4558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27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640DB0B-B608-2161-5435-AC476C949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9"/>
            <a:ext cx="11647192" cy="56664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à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generates all candidate data partitions across available PIM resources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DCC performs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an exhaustive search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to generate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all data partitions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for each dimension set</a:t>
            </a:r>
            <a:endParaRPr lang="en-US" sz="22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  <a:p>
            <a:pPr marL="0" indent="0">
              <a:lnSpc>
                <a:spcPct val="93000"/>
              </a:lnSpc>
              <a:spcBef>
                <a:spcPts val="0"/>
              </a:spcBef>
              <a:buNone/>
            </a:pPr>
            <a:endParaRPr lang="en-US" sz="22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</p:txBody>
      </p:sp>
      <p:sp>
        <p:nvSpPr>
          <p:cNvPr id="8" name="Snip Single Corner of Rectangle 27">
            <a:extLst>
              <a:ext uri="{FF2B5EF4-FFF2-40B4-BE49-F238E27FC236}">
                <a16:creationId xmlns:a16="http://schemas.microsoft.com/office/drawing/2014/main" id="{47A0D4A9-D765-781A-CEA4-70CF12B68172}"/>
              </a:ext>
            </a:extLst>
          </p:cNvPr>
          <p:cNvSpPr/>
          <p:nvPr/>
        </p:nvSpPr>
        <p:spPr>
          <a:xfrm>
            <a:off x="3065868" y="1810460"/>
            <a:ext cx="3226052" cy="1218519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def </a:t>
            </a:r>
            <a:r>
              <a:rPr lang="en-GB" dirty="0" err="1">
                <a:solidFill>
                  <a:schemeClr val="tx1"/>
                </a:solidFill>
              </a:rPr>
              <a:t>PIM_kernel</a:t>
            </a:r>
            <a:r>
              <a:rPr lang="el-GR" dirty="0">
                <a:solidFill>
                  <a:schemeClr val="tx1"/>
                </a:solidFill>
              </a:rPr>
              <a:t> (</a:t>
            </a:r>
            <a:r>
              <a:rPr lang="en-US" dirty="0">
                <a:solidFill>
                  <a:schemeClr val="tx1"/>
                </a:solidFill>
              </a:rPr>
              <a:t>A[6][8], B[4][4]</a:t>
            </a:r>
            <a:r>
              <a:rPr lang="el-GR" dirty="0">
                <a:solidFill>
                  <a:schemeClr val="tx1"/>
                </a:solidFill>
              </a:rPr>
              <a:t>)</a:t>
            </a:r>
            <a:r>
              <a:rPr lang="en-GB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  for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in range(0, 5):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 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</a:t>
            </a:r>
            <a:r>
              <a:rPr lang="en-GR" b="1" dirty="0">
                <a:solidFill>
                  <a:schemeClr val="accent1">
                    <a:lumMod val="75000"/>
                  </a:schemeClr>
                </a:solidFill>
              </a:rPr>
              <a:t> k </a:t>
            </a:r>
            <a:r>
              <a:rPr lang="en-GR" dirty="0">
                <a:solidFill>
                  <a:schemeClr val="tx1"/>
                </a:solidFill>
              </a:rPr>
              <a:t>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A[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R" dirty="0">
                <a:solidFill>
                  <a:schemeClr val="tx1"/>
                </a:solidFill>
              </a:rPr>
              <a:t>][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] = A[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i+1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j*2</a:t>
            </a:r>
            <a:r>
              <a:rPr lang="en-GB" dirty="0">
                <a:solidFill>
                  <a:schemeClr val="tx1"/>
                </a:solidFill>
              </a:rPr>
              <a:t>] + B[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GB" dirty="0">
                <a:solidFill>
                  <a:schemeClr val="tx1"/>
                </a:solidFill>
              </a:rPr>
              <a:t>]</a:t>
            </a:r>
            <a:endParaRPr lang="en-GR" dirty="0">
              <a:solidFill>
                <a:schemeClr val="tx1"/>
              </a:solidFill>
            </a:endParaRPr>
          </a:p>
        </p:txBody>
      </p:sp>
      <p:sp>
        <p:nvSpPr>
          <p:cNvPr id="13" name="箭头: 右 459">
            <a:extLst>
              <a:ext uri="{FF2B5EF4-FFF2-40B4-BE49-F238E27FC236}">
                <a16:creationId xmlns:a16="http://schemas.microsoft.com/office/drawing/2014/main" id="{F91B42E0-B0A8-5EA6-BAF1-5420C4B1590C}"/>
              </a:ext>
            </a:extLst>
          </p:cNvPr>
          <p:cNvSpPr/>
          <p:nvPr/>
        </p:nvSpPr>
        <p:spPr>
          <a:xfrm rot="5400000">
            <a:off x="4294837" y="3324730"/>
            <a:ext cx="768113" cy="31848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Snip Single Corner of Rectangle 21">
            <a:extLst>
              <a:ext uri="{FF2B5EF4-FFF2-40B4-BE49-F238E27FC236}">
                <a16:creationId xmlns:a16="http://schemas.microsoft.com/office/drawing/2014/main" id="{FFF4FA8B-11E9-45A5-F630-B63E6047C0F9}"/>
              </a:ext>
            </a:extLst>
          </p:cNvPr>
          <p:cNvSpPr/>
          <p:nvPr/>
        </p:nvSpPr>
        <p:spPr>
          <a:xfrm>
            <a:off x="2325262" y="3930257"/>
            <a:ext cx="4356512" cy="2207935"/>
          </a:xfrm>
          <a:prstGeom prst="snip1Rect">
            <a:avLst>
              <a:gd name="adj" fmla="val 10564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ctr"/>
          <a:lstStyle/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0.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1.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2, A</a:t>
            </a:r>
            <a:r>
              <a:rPr lang="en-US" altLang="zh-CN" sz="16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16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 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2.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2, B</a:t>
            </a:r>
            <a:r>
              <a:rPr lang="en-US" altLang="zh-CN" sz="1600" baseline="-25000" dirty="0">
                <a:solidFill>
                  <a:schemeClr val="accent4"/>
                </a:solidFill>
              </a:rPr>
              <a:t>0</a:t>
            </a:r>
            <a:r>
              <a:rPr lang="en-US" altLang="zh-CN" sz="16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3.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2,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j*2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6"/>
                </a:solidFill>
              </a:rPr>
              <a:t>[1, 2,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4.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4,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j*2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 </a:t>
            </a:r>
            <a:br>
              <a:rPr lang="en-US" altLang="zh-CN" sz="1600" dirty="0">
                <a:solidFill>
                  <a:schemeClr val="tx1"/>
                </a:solidFill>
              </a:rPr>
            </a:br>
            <a:r>
              <a:rPr lang="en-US" altLang="zh-CN" sz="1600" dirty="0">
                <a:solidFill>
                  <a:schemeClr val="accent5"/>
                </a:solidFill>
              </a:rPr>
              <a:t>Draft 5.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2,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tx1"/>
                </a:solidFill>
              </a:rPr>
              <a:t>…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3070.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[2, 4,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i+1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4"/>
                </a:solidFill>
              </a:rPr>
              <a:t>[2, 4, B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[2, 3,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3071.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[2, 4,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i+1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4"/>
                </a:solidFill>
              </a:rPr>
              <a:t>[2, 4, B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[2, 4,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20" name="文本框 459">
            <a:extLst>
              <a:ext uri="{FF2B5EF4-FFF2-40B4-BE49-F238E27FC236}">
                <a16:creationId xmlns:a16="http://schemas.microsoft.com/office/drawing/2014/main" id="{70F7CF6D-531D-E03F-FABC-C498509FE5AB}"/>
              </a:ext>
            </a:extLst>
          </p:cNvPr>
          <p:cNvSpPr txBox="1"/>
          <p:nvPr/>
        </p:nvSpPr>
        <p:spPr>
          <a:xfrm>
            <a:off x="4838138" y="3588618"/>
            <a:ext cx="18436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dirty="0">
                <a:solidFill>
                  <a:schemeClr val="accent5"/>
                </a:solidFill>
                <a:latin typeface="Trebuchet MS" panose="020B0703020202090204" pitchFamily="34" charset="0"/>
              </a:rPr>
              <a:t>data-tile drafts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1" name="矩形 7">
            <a:extLst>
              <a:ext uri="{FF2B5EF4-FFF2-40B4-BE49-F238E27FC236}">
                <a16:creationId xmlns:a16="http://schemas.microsoft.com/office/drawing/2014/main" id="{706C1978-004E-B521-2978-4EA5F9854009}"/>
              </a:ext>
            </a:extLst>
          </p:cNvPr>
          <p:cNvSpPr/>
          <p:nvPr/>
        </p:nvSpPr>
        <p:spPr>
          <a:xfrm>
            <a:off x="1855695" y="3146880"/>
            <a:ext cx="2348738" cy="6821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80000"/>
              </a:lnSpc>
            </a:pPr>
            <a:r>
              <a:rPr lang="en-US" altLang="zh-CN" sz="1600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  <a:t>available PIM resources:</a:t>
            </a:r>
            <a:br>
              <a:rPr lang="en-US" altLang="zh-CN" sz="1600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</a:br>
            <a:r>
              <a:rPr lang="en-US" altLang="zh-CN" sz="1600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  <a:t>2 PIM groups, </a:t>
            </a:r>
            <a:br>
              <a:rPr lang="en-US" altLang="zh-CN" sz="1600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</a:br>
            <a:r>
              <a:rPr lang="en-US" altLang="zh-CN" sz="1600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  <a:t>4 PIM cores per group</a:t>
            </a:r>
            <a:endParaRPr lang="zh-CN" altLang="en-US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3" name="文本框 459">
            <a:extLst>
              <a:ext uri="{FF2B5EF4-FFF2-40B4-BE49-F238E27FC236}">
                <a16:creationId xmlns:a16="http://schemas.microsoft.com/office/drawing/2014/main" id="{5D3705E7-7B05-4F40-6B99-645D0E2E131C}"/>
              </a:ext>
            </a:extLst>
          </p:cNvPr>
          <p:cNvSpPr txBox="1"/>
          <p:nvPr/>
        </p:nvSpPr>
        <p:spPr>
          <a:xfrm>
            <a:off x="75804" y="4550222"/>
            <a:ext cx="22494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accent5"/>
                </a:solidFill>
                <a:latin typeface="Trebuchet MS" panose="020B0703020202090204" pitchFamily="34" charset="0"/>
              </a:rPr>
              <a:t>(2x8) x (3x8) x (1x8)</a:t>
            </a:r>
            <a:br>
              <a:rPr lang="en-US" altLang="zh-CN" dirty="0">
                <a:solidFill>
                  <a:schemeClr val="accent5"/>
                </a:solidFill>
                <a:latin typeface="Trebuchet MS" panose="020B0703020202090204" pitchFamily="34" charset="0"/>
              </a:rPr>
            </a:br>
            <a:r>
              <a:rPr lang="en-US" altLang="zh-CN" dirty="0">
                <a:solidFill>
                  <a:schemeClr val="accent5"/>
                </a:solidFill>
                <a:latin typeface="Trebuchet MS" panose="020B0703020202090204" pitchFamily="34" charset="0"/>
              </a:rPr>
              <a:t>= 3072 drafts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9" name="Rounded Rectangular Callout 28">
            <a:extLst>
              <a:ext uri="{FF2B5EF4-FFF2-40B4-BE49-F238E27FC236}">
                <a16:creationId xmlns:a16="http://schemas.microsoft.com/office/drawing/2014/main" id="{BC2A250C-85F0-1672-B2B1-DDA700191AA2}"/>
              </a:ext>
            </a:extLst>
          </p:cNvPr>
          <p:cNvSpPr/>
          <p:nvPr/>
        </p:nvSpPr>
        <p:spPr>
          <a:xfrm>
            <a:off x="7351013" y="3588618"/>
            <a:ext cx="3639716" cy="1180144"/>
          </a:xfrm>
          <a:prstGeom prst="wedgeRoundRectCallout">
            <a:avLst>
              <a:gd name="adj1" fmla="val -117577"/>
              <a:gd name="adj2" fmla="val -8170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/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</a:rPr>
              <a:t>2</a:t>
            </a:r>
            <a:r>
              <a:rPr lang="en-US" altLang="zh-CN" sz="1600" baseline="30000" dirty="0">
                <a:solidFill>
                  <a:schemeClr val="tx1"/>
                </a:solidFill>
                <a:latin typeface="Trebuchet MS" panose="020B0703020202090204" pitchFamily="34" charset="0"/>
              </a:rPr>
              <a:t>nd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 dimension set:</a:t>
            </a:r>
          </a:p>
          <a:p>
            <a:pPr algn="ctr"/>
            <a:r>
              <a:rPr lang="en-DE" sz="1600" dirty="0">
                <a:solidFill>
                  <a:schemeClr val="tx1"/>
                </a:solidFill>
                <a:latin typeface="Trebuchet MS" panose="020B0703020202090204" pitchFamily="34" charset="0"/>
              </a:rPr>
              <a:t>1 PIM group</a:t>
            </a:r>
          </a:p>
          <a:p>
            <a:pPr algn="ctr"/>
            <a:r>
              <a:rPr lang="en-DE" sz="1600" dirty="0">
                <a:solidFill>
                  <a:schemeClr val="tx1"/>
                </a:solidFill>
                <a:latin typeface="Trebuchet MS" panose="020B0703020202090204" pitchFamily="34" charset="0"/>
              </a:rPr>
              <a:t>1 PIM core per group</a:t>
            </a:r>
          </a:p>
          <a:p>
            <a:pPr algn="ctr"/>
            <a:r>
              <a:rPr lang="en-US" altLang="zh-CN" sz="1600" dirty="0" err="1">
                <a:solidFill>
                  <a:schemeClr val="tx1"/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repr</a:t>
            </a:r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. mapping function: </a:t>
            </a: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1600" baseline="-25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1600" baseline="-25000" dirty="0">
                <a:solidFill>
                  <a:schemeClr val="accent4"/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F(j) = j</a:t>
            </a:r>
            <a:endParaRPr lang="en-DE" sz="16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1" name="Rounded Rectangular Callout 30">
            <a:extLst>
              <a:ext uri="{FF2B5EF4-FFF2-40B4-BE49-F238E27FC236}">
                <a16:creationId xmlns:a16="http://schemas.microsoft.com/office/drawing/2014/main" id="{BF840B38-BA24-FB1A-5656-A4023D300FEF}"/>
              </a:ext>
            </a:extLst>
          </p:cNvPr>
          <p:cNvSpPr/>
          <p:nvPr/>
        </p:nvSpPr>
        <p:spPr>
          <a:xfrm>
            <a:off x="7351012" y="5087536"/>
            <a:ext cx="3639716" cy="1180144"/>
          </a:xfrm>
          <a:prstGeom prst="wedgeRoundRectCallout">
            <a:avLst>
              <a:gd name="adj1" fmla="val -89258"/>
              <a:gd name="adj2" fmla="val -12264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3</a:t>
            </a:r>
            <a:r>
              <a:rPr lang="en-US" sz="1600" baseline="30000" dirty="0">
                <a:solidFill>
                  <a:schemeClr val="tx1"/>
                </a:solidFill>
                <a:latin typeface="Trebuchet MS" panose="020B0703020202090204" pitchFamily="34" charset="0"/>
              </a:rPr>
              <a:t>rd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 dimension set:</a:t>
            </a:r>
          </a:p>
          <a:p>
            <a:pPr algn="ctr"/>
            <a:r>
              <a:rPr lang="en-DE" sz="1600" dirty="0">
                <a:solidFill>
                  <a:schemeClr val="tx1"/>
                </a:solidFill>
                <a:latin typeface="Trebuchet MS" panose="020B0703020202090204" pitchFamily="34" charset="0"/>
              </a:rPr>
              <a:t>1 PIM group</a:t>
            </a:r>
          </a:p>
          <a:p>
            <a:pPr algn="ctr"/>
            <a:r>
              <a:rPr lang="en-DE" sz="1600" dirty="0">
                <a:solidFill>
                  <a:schemeClr val="tx1"/>
                </a:solidFill>
                <a:latin typeface="Trebuchet MS" panose="020B0703020202090204" pitchFamily="34" charset="0"/>
              </a:rPr>
              <a:t>1 PIM core per group</a:t>
            </a:r>
          </a:p>
          <a:p>
            <a:pPr algn="ctr"/>
            <a:r>
              <a:rPr lang="en-US" altLang="zh-CN" sz="1600" dirty="0" err="1">
                <a:solidFill>
                  <a:schemeClr val="tx1"/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repr</a:t>
            </a:r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. mapping function: </a:t>
            </a: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B</a:t>
            </a:r>
            <a:r>
              <a:rPr lang="en-US" altLang="zh-CN" sz="1600" baseline="-25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1</a:t>
            </a:r>
            <a:r>
              <a:rPr lang="en-US" altLang="zh-CN" sz="1600" baseline="-25000" dirty="0">
                <a:solidFill>
                  <a:schemeClr val="accent4"/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F(k) = k</a:t>
            </a:r>
            <a:endParaRPr lang="en-DE" sz="16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文本框 40">
            <a:extLst>
              <a:ext uri="{FF2B5EF4-FFF2-40B4-BE49-F238E27FC236}">
                <a16:creationId xmlns:a16="http://schemas.microsoft.com/office/drawing/2014/main" id="{FFCEBE03-4C30-1001-D1DB-36F0D36E43F0}"/>
              </a:ext>
            </a:extLst>
          </p:cNvPr>
          <p:cNvSpPr txBox="1"/>
          <p:nvPr/>
        </p:nvSpPr>
        <p:spPr>
          <a:xfrm>
            <a:off x="3444360" y="4026186"/>
            <a:ext cx="756000" cy="252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endParaRPr lang="zh-CN" altLang="en-US" sz="1600" dirty="0"/>
          </a:p>
        </p:txBody>
      </p:sp>
      <p:sp>
        <p:nvSpPr>
          <p:cNvPr id="25" name="Rounded Rectangular Callout 24">
            <a:extLst>
              <a:ext uri="{FF2B5EF4-FFF2-40B4-BE49-F238E27FC236}">
                <a16:creationId xmlns:a16="http://schemas.microsoft.com/office/drawing/2014/main" id="{2F023836-4DF6-F0A8-CCA3-A3FA9D5A2C88}"/>
              </a:ext>
            </a:extLst>
          </p:cNvPr>
          <p:cNvSpPr/>
          <p:nvPr/>
        </p:nvSpPr>
        <p:spPr>
          <a:xfrm>
            <a:off x="7351012" y="2089238"/>
            <a:ext cx="3639716" cy="1180144"/>
          </a:xfrm>
          <a:prstGeom prst="wedgeRoundRectCallout">
            <a:avLst>
              <a:gd name="adj1" fmla="val -147970"/>
              <a:gd name="adj2" fmla="val 11820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1</a:t>
            </a:r>
            <a:r>
              <a:rPr lang="en-US" sz="1600" baseline="30000" dirty="0">
                <a:solidFill>
                  <a:schemeClr val="tx1"/>
                </a:solidFill>
                <a:latin typeface="Trebuchet MS" panose="020B0703020202090204" pitchFamily="34" charset="0"/>
              </a:rPr>
              <a:t>st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 dimension set:</a:t>
            </a:r>
          </a:p>
          <a:p>
            <a:pPr algn="ctr"/>
            <a:r>
              <a:rPr lang="en-DE" sz="1600" dirty="0">
                <a:solidFill>
                  <a:schemeClr val="tx1"/>
                </a:solidFill>
                <a:latin typeface="Trebuchet MS" panose="020B0703020202090204" pitchFamily="34" charset="0"/>
              </a:rPr>
              <a:t>1 PIM group</a:t>
            </a:r>
          </a:p>
          <a:p>
            <a:pPr algn="ctr"/>
            <a:r>
              <a:rPr lang="en-DE" sz="1600" dirty="0">
                <a:solidFill>
                  <a:schemeClr val="tx1"/>
                </a:solidFill>
                <a:latin typeface="Trebuchet MS" panose="020B0703020202090204" pitchFamily="34" charset="0"/>
              </a:rPr>
              <a:t>1 PIM core per group</a:t>
            </a:r>
          </a:p>
          <a:p>
            <a:pPr algn="ctr"/>
            <a:r>
              <a:rPr lang="en-US" altLang="zh-CN" sz="1600" dirty="0" err="1">
                <a:solidFill>
                  <a:schemeClr val="tx1"/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repr</a:t>
            </a:r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. mapping function: </a:t>
            </a: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A</a:t>
            </a:r>
            <a:r>
              <a:rPr lang="en-US" altLang="zh-CN" sz="1600" baseline="-25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0</a:t>
            </a:r>
            <a:r>
              <a:rPr lang="en-US" altLang="zh-CN" sz="1600" baseline="-25000" dirty="0">
                <a:solidFill>
                  <a:schemeClr val="accent4"/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  <a:cs typeface="Calibri" panose="020F0502020204030204" pitchFamily="34" charset="0"/>
                <a:sym typeface="Wingdings" pitchFamily="2" charset="2"/>
              </a:rPr>
              <a:t></a:t>
            </a:r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F(</a:t>
            </a:r>
            <a:r>
              <a:rPr lang="en-US" altLang="zh-CN" sz="1600" dirty="0" err="1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i</a:t>
            </a:r>
            <a:r>
              <a:rPr lang="en-US" altLang="zh-CN" sz="1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) = </a:t>
            </a:r>
            <a:r>
              <a:rPr lang="en-US" altLang="zh-CN" sz="1600" dirty="0" err="1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cs typeface="Calibri" panose="020F0502020204030204" pitchFamily="34" charset="0"/>
              </a:rPr>
              <a:t>i</a:t>
            </a:r>
            <a:endParaRPr lang="en-DE" sz="16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965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9" grpId="0" animBg="1"/>
      <p:bldP spid="3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19B29E-8A5A-5E93-05DC-751AFE0F3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50CFE40-D332-FFF3-CE2B-5794B2487E25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2C. Draft Pruning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8117354-A986-C4A5-17E4-9D08D4419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28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ECD498F-87B4-E7A2-6A70-310F60258D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9"/>
            <a:ext cx="11647192" cy="56664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à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prunes unpromising data-tile drafts to reduce tuning time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DCC applies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 3 pruning rules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to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significantly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reduce the search space</a:t>
            </a:r>
            <a:endParaRPr lang="en-US" sz="22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  <a:p>
            <a:pPr marL="0" indent="0">
              <a:lnSpc>
                <a:spcPct val="93000"/>
              </a:lnSpc>
              <a:spcBef>
                <a:spcPts val="0"/>
              </a:spcBef>
              <a:buNone/>
            </a:pPr>
            <a:endParaRPr lang="en-US" sz="22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</p:txBody>
      </p:sp>
      <p:sp>
        <p:nvSpPr>
          <p:cNvPr id="8" name="Snip Single Corner of Rectangle 27">
            <a:extLst>
              <a:ext uri="{FF2B5EF4-FFF2-40B4-BE49-F238E27FC236}">
                <a16:creationId xmlns:a16="http://schemas.microsoft.com/office/drawing/2014/main" id="{1E301134-7526-868B-86C9-7FC7C41A0EC9}"/>
              </a:ext>
            </a:extLst>
          </p:cNvPr>
          <p:cNvSpPr/>
          <p:nvPr/>
        </p:nvSpPr>
        <p:spPr>
          <a:xfrm>
            <a:off x="3065868" y="1810460"/>
            <a:ext cx="3226052" cy="1218519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def </a:t>
            </a:r>
            <a:r>
              <a:rPr lang="en-GB" dirty="0" err="1">
                <a:solidFill>
                  <a:schemeClr val="tx1"/>
                </a:solidFill>
              </a:rPr>
              <a:t>PIM_kernel</a:t>
            </a:r>
            <a:r>
              <a:rPr lang="el-GR" dirty="0">
                <a:solidFill>
                  <a:schemeClr val="tx1"/>
                </a:solidFill>
              </a:rPr>
              <a:t> (</a:t>
            </a:r>
            <a:r>
              <a:rPr lang="en-US" dirty="0">
                <a:solidFill>
                  <a:schemeClr val="tx1"/>
                </a:solidFill>
              </a:rPr>
              <a:t>A[6][8], B[4][4]</a:t>
            </a:r>
            <a:r>
              <a:rPr lang="el-GR" dirty="0">
                <a:solidFill>
                  <a:schemeClr val="tx1"/>
                </a:solidFill>
              </a:rPr>
              <a:t>)</a:t>
            </a:r>
            <a:r>
              <a:rPr lang="en-GB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  for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in range(0, 5):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 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</a:t>
            </a:r>
            <a:r>
              <a:rPr lang="en-GR" b="1" dirty="0">
                <a:solidFill>
                  <a:schemeClr val="accent1">
                    <a:lumMod val="75000"/>
                  </a:schemeClr>
                </a:solidFill>
              </a:rPr>
              <a:t> k </a:t>
            </a:r>
            <a:r>
              <a:rPr lang="en-GR" dirty="0">
                <a:solidFill>
                  <a:schemeClr val="tx1"/>
                </a:solidFill>
              </a:rPr>
              <a:t>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A[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R" dirty="0">
                <a:solidFill>
                  <a:schemeClr val="tx1"/>
                </a:solidFill>
              </a:rPr>
              <a:t>][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] = A[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i+1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j*2</a:t>
            </a:r>
            <a:r>
              <a:rPr lang="en-GB" dirty="0">
                <a:solidFill>
                  <a:schemeClr val="tx1"/>
                </a:solidFill>
              </a:rPr>
              <a:t>] + B[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GB" dirty="0">
                <a:solidFill>
                  <a:schemeClr val="tx1"/>
                </a:solidFill>
              </a:rPr>
              <a:t>]</a:t>
            </a:r>
            <a:endParaRPr lang="en-GR" dirty="0">
              <a:solidFill>
                <a:schemeClr val="tx1"/>
              </a:solidFill>
            </a:endParaRPr>
          </a:p>
        </p:txBody>
      </p:sp>
      <p:sp>
        <p:nvSpPr>
          <p:cNvPr id="13" name="箭头: 右 459">
            <a:extLst>
              <a:ext uri="{FF2B5EF4-FFF2-40B4-BE49-F238E27FC236}">
                <a16:creationId xmlns:a16="http://schemas.microsoft.com/office/drawing/2014/main" id="{471424FE-9931-57CF-3B55-6B9602FA10AE}"/>
              </a:ext>
            </a:extLst>
          </p:cNvPr>
          <p:cNvSpPr/>
          <p:nvPr/>
        </p:nvSpPr>
        <p:spPr>
          <a:xfrm rot="5400000">
            <a:off x="4294837" y="3324730"/>
            <a:ext cx="768113" cy="31848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Snip Single Corner of Rectangle 21">
            <a:extLst>
              <a:ext uri="{FF2B5EF4-FFF2-40B4-BE49-F238E27FC236}">
                <a16:creationId xmlns:a16="http://schemas.microsoft.com/office/drawing/2014/main" id="{B15429C1-01BD-7CB5-99C2-07676D340345}"/>
              </a:ext>
            </a:extLst>
          </p:cNvPr>
          <p:cNvSpPr/>
          <p:nvPr/>
        </p:nvSpPr>
        <p:spPr>
          <a:xfrm>
            <a:off x="2325262" y="3930257"/>
            <a:ext cx="4356512" cy="2207935"/>
          </a:xfrm>
          <a:prstGeom prst="snip1Rect">
            <a:avLst>
              <a:gd name="adj" fmla="val 10564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ctr"/>
          <a:lstStyle/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0.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1.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2, A</a:t>
            </a:r>
            <a:r>
              <a:rPr lang="en-US" altLang="zh-CN" sz="16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16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 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2.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2, B</a:t>
            </a:r>
            <a:r>
              <a:rPr lang="en-US" altLang="zh-CN" sz="1600" baseline="-25000" dirty="0">
                <a:solidFill>
                  <a:schemeClr val="accent4"/>
                </a:solidFill>
              </a:rPr>
              <a:t>0</a:t>
            </a:r>
            <a:r>
              <a:rPr lang="en-US" altLang="zh-CN" sz="16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3.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2,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j*2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6"/>
                </a:solidFill>
              </a:rPr>
              <a:t>[1, 2,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4.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4,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j*2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 </a:t>
            </a:r>
            <a:br>
              <a:rPr lang="en-US" altLang="zh-CN" sz="1600" dirty="0">
                <a:solidFill>
                  <a:schemeClr val="tx1"/>
                </a:solidFill>
              </a:rPr>
            </a:br>
            <a:r>
              <a:rPr lang="en-US" altLang="zh-CN" sz="1600" dirty="0">
                <a:solidFill>
                  <a:schemeClr val="accent5"/>
                </a:solidFill>
              </a:rPr>
              <a:t>Draft 5.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2,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tx1"/>
                </a:solidFill>
              </a:rPr>
              <a:t>…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3070.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[2, 4,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i+1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4"/>
                </a:solidFill>
              </a:rPr>
              <a:t>[2, 4, B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[2, 3,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3071.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[2, 4,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i+1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4"/>
                </a:solidFill>
              </a:rPr>
              <a:t>[2, 4, B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[2, 4,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20" name="文本框 459">
            <a:extLst>
              <a:ext uri="{FF2B5EF4-FFF2-40B4-BE49-F238E27FC236}">
                <a16:creationId xmlns:a16="http://schemas.microsoft.com/office/drawing/2014/main" id="{E333C692-2A24-BF88-4F06-02D01188C8B5}"/>
              </a:ext>
            </a:extLst>
          </p:cNvPr>
          <p:cNvSpPr txBox="1"/>
          <p:nvPr/>
        </p:nvSpPr>
        <p:spPr>
          <a:xfrm>
            <a:off x="4838138" y="3588618"/>
            <a:ext cx="18436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dirty="0">
                <a:solidFill>
                  <a:schemeClr val="accent5"/>
                </a:solidFill>
                <a:latin typeface="Trebuchet MS" panose="020B0703020202090204" pitchFamily="34" charset="0"/>
              </a:rPr>
              <a:t>data-tile drafts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2" name="Rounded Rectangular Callout 31">
            <a:extLst>
              <a:ext uri="{FF2B5EF4-FFF2-40B4-BE49-F238E27FC236}">
                <a16:creationId xmlns:a16="http://schemas.microsoft.com/office/drawing/2014/main" id="{1807638D-6B4B-5428-3550-D7F44221D4AE}"/>
              </a:ext>
            </a:extLst>
          </p:cNvPr>
          <p:cNvSpPr/>
          <p:nvPr/>
        </p:nvSpPr>
        <p:spPr>
          <a:xfrm>
            <a:off x="311625" y="4169228"/>
            <a:ext cx="1032683" cy="839051"/>
          </a:xfrm>
          <a:prstGeom prst="wedgeRoundRectCallout">
            <a:avLst>
              <a:gd name="adj1" fmla="val 127638"/>
              <a:gd name="adj2" fmla="val 251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typically</a:t>
            </a:r>
            <a:b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10</a:t>
            </a:r>
            <a:r>
              <a:rPr lang="en-US" sz="1600" baseline="30000" dirty="0">
                <a:solidFill>
                  <a:schemeClr val="tx1"/>
                </a:solidFill>
                <a:latin typeface="Trebuchet MS" panose="020B0703020202090204" pitchFamily="34" charset="0"/>
              </a:rPr>
              <a:t>3 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– 10</a:t>
            </a:r>
            <a:r>
              <a:rPr lang="en-US" sz="1600" baseline="30000" dirty="0">
                <a:solidFill>
                  <a:schemeClr val="tx1"/>
                </a:solidFill>
                <a:latin typeface="Trebuchet MS" panose="020B0703020202090204" pitchFamily="34" charset="0"/>
              </a:rPr>
              <a:t>6 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drafts</a:t>
            </a:r>
            <a:endParaRPr lang="en-DE" sz="16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箭头: 右 459">
            <a:extLst>
              <a:ext uri="{FF2B5EF4-FFF2-40B4-BE49-F238E27FC236}">
                <a16:creationId xmlns:a16="http://schemas.microsoft.com/office/drawing/2014/main" id="{78915021-6097-2F8E-9D63-0B5D284191A5}"/>
              </a:ext>
            </a:extLst>
          </p:cNvPr>
          <p:cNvSpPr/>
          <p:nvPr/>
        </p:nvSpPr>
        <p:spPr>
          <a:xfrm>
            <a:off x="6822047" y="4874979"/>
            <a:ext cx="700408" cy="31848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Snip Single Corner of Rectangle 21">
            <a:extLst>
              <a:ext uri="{FF2B5EF4-FFF2-40B4-BE49-F238E27FC236}">
                <a16:creationId xmlns:a16="http://schemas.microsoft.com/office/drawing/2014/main" id="{1C92EA8E-7A43-60B3-8E2A-E9F4300B970E}"/>
              </a:ext>
            </a:extLst>
          </p:cNvPr>
          <p:cNvSpPr/>
          <p:nvPr/>
        </p:nvSpPr>
        <p:spPr>
          <a:xfrm>
            <a:off x="7633294" y="4400771"/>
            <a:ext cx="4356512" cy="1392858"/>
          </a:xfrm>
          <a:prstGeom prst="snip1Rect">
            <a:avLst>
              <a:gd name="adj" fmla="val 10564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ctr"/>
          <a:lstStyle/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0.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1.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2, A</a:t>
            </a:r>
            <a:r>
              <a:rPr lang="en-US" altLang="zh-CN" sz="16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16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 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4.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4,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j*2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 </a:t>
            </a:r>
            <a:br>
              <a:rPr lang="en-US" altLang="zh-CN" sz="1600" dirty="0">
                <a:solidFill>
                  <a:schemeClr val="tx1"/>
                </a:solidFill>
              </a:rPr>
            </a:br>
            <a:r>
              <a:rPr lang="en-US" altLang="zh-CN" sz="1600" dirty="0">
                <a:solidFill>
                  <a:schemeClr val="accent5"/>
                </a:solidFill>
              </a:rPr>
              <a:t>Draft 5.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2,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tx1"/>
                </a:solidFill>
              </a:rPr>
              <a:t>…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3071.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[2, 4,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i+1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4"/>
                </a:solidFill>
              </a:rPr>
              <a:t>[2, 4, B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[2, 4,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35" name="文本框 459">
            <a:extLst>
              <a:ext uri="{FF2B5EF4-FFF2-40B4-BE49-F238E27FC236}">
                <a16:creationId xmlns:a16="http://schemas.microsoft.com/office/drawing/2014/main" id="{F081FB3E-1A5E-BEAD-677D-AD2391A76116}"/>
              </a:ext>
            </a:extLst>
          </p:cNvPr>
          <p:cNvSpPr txBox="1"/>
          <p:nvPr/>
        </p:nvSpPr>
        <p:spPr>
          <a:xfrm>
            <a:off x="6250433" y="4579788"/>
            <a:ext cx="18436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dirty="0">
                <a:solidFill>
                  <a:schemeClr val="accent5"/>
                </a:solidFill>
                <a:latin typeface="Trebuchet MS" panose="020B0703020202090204" pitchFamily="34" charset="0"/>
              </a:rPr>
              <a:t>pruning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36" name="Rounded Rectangular Callout 35">
            <a:extLst>
              <a:ext uri="{FF2B5EF4-FFF2-40B4-BE49-F238E27FC236}">
                <a16:creationId xmlns:a16="http://schemas.microsoft.com/office/drawing/2014/main" id="{9E9122B9-49F2-1022-F72F-12EC01805124}"/>
              </a:ext>
            </a:extLst>
          </p:cNvPr>
          <p:cNvSpPr/>
          <p:nvPr/>
        </p:nvSpPr>
        <p:spPr>
          <a:xfrm>
            <a:off x="8381467" y="3169092"/>
            <a:ext cx="2080345" cy="839051"/>
          </a:xfrm>
          <a:prstGeom prst="wedgeRoundRectCallout">
            <a:avLst>
              <a:gd name="adj1" fmla="val -1615"/>
              <a:gd name="adj2" fmla="val 92491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pruned by ~</a:t>
            </a:r>
            <a:r>
              <a:rPr lang="en-US" sz="1600" b="1" dirty="0">
                <a:solidFill>
                  <a:schemeClr val="accent5"/>
                </a:solidFill>
                <a:latin typeface="Trebuchet MS" panose="020B0703020202090204" pitchFamily="34" charset="0"/>
              </a:rPr>
              <a:t>95%</a:t>
            </a:r>
            <a:br>
              <a:rPr lang="en-US" sz="1600" b="1" dirty="0">
                <a:solidFill>
                  <a:schemeClr val="accent5"/>
                </a:solidFill>
                <a:latin typeface="Trebuchet MS" panose="020B0703020202090204" pitchFamily="34" charset="0"/>
              </a:rPr>
            </a:br>
            <a:r>
              <a:rPr lang="en-US" sz="1600" dirty="0">
                <a:solidFill>
                  <a:schemeClr val="accent5"/>
                </a:solidFill>
                <a:latin typeface="Trebuchet MS" panose="020B0703020202090204" pitchFamily="34" charset="0"/>
              </a:rPr>
              <a:t>(only </a:t>
            </a:r>
            <a:r>
              <a:rPr lang="en-US" sz="1600" b="1" dirty="0">
                <a:solidFill>
                  <a:schemeClr val="accent5"/>
                </a:solidFill>
                <a:latin typeface="Trebuchet MS" panose="020B0703020202090204" pitchFamily="34" charset="0"/>
              </a:rPr>
              <a:t>~5% </a:t>
            </a:r>
            <a:r>
              <a:rPr lang="en-US" sz="1600" dirty="0">
                <a:solidFill>
                  <a:schemeClr val="accent5"/>
                </a:solidFill>
                <a:latin typeface="Trebuchet MS" panose="020B0703020202090204" pitchFamily="34" charset="0"/>
              </a:rPr>
              <a:t>retained)</a:t>
            </a:r>
            <a:endParaRPr lang="en-DE" sz="1600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文本框 459">
            <a:extLst>
              <a:ext uri="{FF2B5EF4-FFF2-40B4-BE49-F238E27FC236}">
                <a16:creationId xmlns:a16="http://schemas.microsoft.com/office/drawing/2014/main" id="{7FF8DCAD-7B1A-2802-1D74-DA003762ED46}"/>
              </a:ext>
            </a:extLst>
          </p:cNvPr>
          <p:cNvSpPr txBox="1"/>
          <p:nvPr/>
        </p:nvSpPr>
        <p:spPr>
          <a:xfrm>
            <a:off x="10047856" y="4056926"/>
            <a:ext cx="18436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dirty="0">
                <a:solidFill>
                  <a:schemeClr val="accent5"/>
                </a:solidFill>
                <a:latin typeface="Trebuchet MS" panose="020B0703020202090204" pitchFamily="34" charset="0"/>
              </a:rPr>
              <a:t>pruned drafts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4" name="矩形 7">
            <a:extLst>
              <a:ext uri="{FF2B5EF4-FFF2-40B4-BE49-F238E27FC236}">
                <a16:creationId xmlns:a16="http://schemas.microsoft.com/office/drawing/2014/main" id="{7A687DDA-211A-E958-589A-5996DE18CE9D}"/>
              </a:ext>
            </a:extLst>
          </p:cNvPr>
          <p:cNvSpPr/>
          <p:nvPr/>
        </p:nvSpPr>
        <p:spPr>
          <a:xfrm>
            <a:off x="1855695" y="3146880"/>
            <a:ext cx="2348738" cy="68214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>
              <a:lnSpc>
                <a:spcPct val="80000"/>
              </a:lnSpc>
            </a:pPr>
            <a:r>
              <a:rPr lang="en-US" altLang="zh-CN" sz="1600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  <a:t>available PIM resources:</a:t>
            </a:r>
            <a:br>
              <a:rPr lang="en-US" altLang="zh-CN" sz="1600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</a:br>
            <a:r>
              <a:rPr lang="en-US" altLang="zh-CN" sz="1600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  <a:t>2 PIM groups, </a:t>
            </a:r>
            <a:br>
              <a:rPr lang="en-US" altLang="zh-CN" sz="1600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</a:br>
            <a:r>
              <a:rPr lang="en-US" altLang="zh-CN" sz="1600" b="0" i="0" dirty="0">
                <a:solidFill>
                  <a:schemeClr val="tx1"/>
                </a:solidFill>
                <a:effectLst/>
                <a:latin typeface="Trebuchet MS" panose="020B0703020202090204" pitchFamily="34" charset="0"/>
              </a:rPr>
              <a:t>4 PIM cores per group</a:t>
            </a:r>
            <a:endParaRPr lang="zh-CN" altLang="en-US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815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/>
      <p:bldP spid="36" grpId="0" animBg="1"/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BD152-9396-0C9C-7157-5FADA6524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nip Single Corner of Rectangle 21">
            <a:extLst>
              <a:ext uri="{FF2B5EF4-FFF2-40B4-BE49-F238E27FC236}">
                <a16:creationId xmlns:a16="http://schemas.microsoft.com/office/drawing/2014/main" id="{04796F86-DCD4-15AC-F921-6CF47C1AD411}"/>
              </a:ext>
            </a:extLst>
          </p:cNvPr>
          <p:cNvSpPr/>
          <p:nvPr/>
        </p:nvSpPr>
        <p:spPr>
          <a:xfrm>
            <a:off x="123350" y="3902752"/>
            <a:ext cx="4356512" cy="1482886"/>
          </a:xfrm>
          <a:prstGeom prst="snip1Rect">
            <a:avLst>
              <a:gd name="adj" fmla="val 10564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ctr"/>
          <a:lstStyle/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0.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1.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2, A</a:t>
            </a:r>
            <a:r>
              <a:rPr lang="en-US" altLang="zh-CN" sz="16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16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 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4.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4,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j*2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 </a:t>
            </a:r>
            <a:br>
              <a:rPr lang="en-US" altLang="zh-CN" sz="1600" dirty="0">
                <a:solidFill>
                  <a:schemeClr val="tx1"/>
                </a:solidFill>
              </a:rPr>
            </a:br>
            <a:r>
              <a:rPr lang="en-US" altLang="zh-CN" sz="1600" dirty="0">
                <a:solidFill>
                  <a:schemeClr val="accent5"/>
                </a:solidFill>
              </a:rPr>
              <a:t>Draft 5.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2,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tx1"/>
                </a:solidFill>
              </a:rPr>
              <a:t>…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3071.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[2, 4,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i+1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4"/>
                </a:solidFill>
              </a:rPr>
              <a:t>[2, 4, B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[2, 4,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53AEB12-4E53-54C8-DD68-74619379F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29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4145722-4CE3-D84E-E774-295753A64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9"/>
            <a:ext cx="11647192" cy="56664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à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constructs compute-loop partitions and data partitions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for each PIM core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for all drafts</a:t>
            </a:r>
            <a:endParaRPr lang="en-US" sz="22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</p:txBody>
      </p:sp>
      <p:sp>
        <p:nvSpPr>
          <p:cNvPr id="8" name="Snip Single Corner of Rectangle 27">
            <a:extLst>
              <a:ext uri="{FF2B5EF4-FFF2-40B4-BE49-F238E27FC236}">
                <a16:creationId xmlns:a16="http://schemas.microsoft.com/office/drawing/2014/main" id="{E421EBA6-692F-54EC-F6C5-AC50039F03F1}"/>
              </a:ext>
            </a:extLst>
          </p:cNvPr>
          <p:cNvSpPr/>
          <p:nvPr/>
        </p:nvSpPr>
        <p:spPr>
          <a:xfrm>
            <a:off x="398716" y="1736730"/>
            <a:ext cx="3226052" cy="1218519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def </a:t>
            </a:r>
            <a:r>
              <a:rPr lang="en-GB" dirty="0" err="1">
                <a:solidFill>
                  <a:schemeClr val="tx1"/>
                </a:solidFill>
              </a:rPr>
              <a:t>PIM_kernel</a:t>
            </a:r>
            <a:r>
              <a:rPr lang="el-GR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(A[6][8], B[4][4])</a:t>
            </a:r>
            <a:r>
              <a:rPr lang="en-GB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  for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in range(0, 5):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 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</a:t>
            </a:r>
            <a:r>
              <a:rPr lang="en-GR" b="1" dirty="0">
                <a:solidFill>
                  <a:schemeClr val="accent1">
                    <a:lumMod val="75000"/>
                  </a:schemeClr>
                </a:solidFill>
              </a:rPr>
              <a:t> k </a:t>
            </a:r>
            <a:r>
              <a:rPr lang="en-GR" dirty="0">
                <a:solidFill>
                  <a:schemeClr val="tx1"/>
                </a:solidFill>
              </a:rPr>
              <a:t>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A[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R" dirty="0">
                <a:solidFill>
                  <a:schemeClr val="tx1"/>
                </a:solidFill>
              </a:rPr>
              <a:t>][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] = A[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i+1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j*2</a:t>
            </a:r>
            <a:r>
              <a:rPr lang="en-GB" dirty="0">
                <a:solidFill>
                  <a:schemeClr val="tx1"/>
                </a:solidFill>
              </a:rPr>
              <a:t>] + B[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GB" dirty="0">
                <a:solidFill>
                  <a:schemeClr val="tx1"/>
                </a:solidFill>
              </a:rPr>
              <a:t>]</a:t>
            </a:r>
            <a:endParaRPr lang="en-GR" dirty="0">
              <a:solidFill>
                <a:schemeClr val="tx1"/>
              </a:solidFill>
            </a:endParaRPr>
          </a:p>
        </p:txBody>
      </p:sp>
      <p:sp>
        <p:nvSpPr>
          <p:cNvPr id="13" name="箭头: 右 459">
            <a:extLst>
              <a:ext uri="{FF2B5EF4-FFF2-40B4-BE49-F238E27FC236}">
                <a16:creationId xmlns:a16="http://schemas.microsoft.com/office/drawing/2014/main" id="{E6EE4125-F627-4813-96EF-5604F5F4FE21}"/>
              </a:ext>
            </a:extLst>
          </p:cNvPr>
          <p:cNvSpPr/>
          <p:nvPr/>
        </p:nvSpPr>
        <p:spPr>
          <a:xfrm rot="5400000">
            <a:off x="1627685" y="3251000"/>
            <a:ext cx="768113" cy="31848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459">
            <a:extLst>
              <a:ext uri="{FF2B5EF4-FFF2-40B4-BE49-F238E27FC236}">
                <a16:creationId xmlns:a16="http://schemas.microsoft.com/office/drawing/2014/main" id="{F08EAA21-1E64-24D9-122D-93D73EBE752A}"/>
              </a:ext>
            </a:extLst>
          </p:cNvPr>
          <p:cNvSpPr txBox="1"/>
          <p:nvPr/>
        </p:nvSpPr>
        <p:spPr>
          <a:xfrm>
            <a:off x="321748" y="3535640"/>
            <a:ext cx="18436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accent5"/>
                </a:solidFill>
                <a:latin typeface="Trebuchet MS" panose="020B0703020202090204" pitchFamily="34" charset="0"/>
              </a:rPr>
              <a:t>pruned drafts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4" name="Snip Single Corner of Rectangle 21">
            <a:extLst>
              <a:ext uri="{FF2B5EF4-FFF2-40B4-BE49-F238E27FC236}">
                <a16:creationId xmlns:a16="http://schemas.microsoft.com/office/drawing/2014/main" id="{21CF62D1-714C-0D30-B7EA-9D84D20812B4}"/>
              </a:ext>
            </a:extLst>
          </p:cNvPr>
          <p:cNvSpPr/>
          <p:nvPr/>
        </p:nvSpPr>
        <p:spPr>
          <a:xfrm>
            <a:off x="70365" y="3987470"/>
            <a:ext cx="5209100" cy="374584"/>
          </a:xfrm>
          <a:prstGeom prst="snip1Rect">
            <a:avLst>
              <a:gd name="adj" fmla="val 2800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0" bIns="108000" rtlCol="0" anchor="ctr"/>
          <a:lstStyle/>
          <a:p>
            <a:pPr>
              <a:lnSpc>
                <a:spcPct val="92000"/>
              </a:lnSpc>
            </a:pPr>
            <a:r>
              <a:rPr lang="en-US" altLang="zh-CN" sz="2000" dirty="0">
                <a:solidFill>
                  <a:schemeClr val="accent5"/>
                </a:solidFill>
              </a:rPr>
              <a:t>Draft 0. 	 </a:t>
            </a:r>
            <a:r>
              <a:rPr lang="en-US" altLang="zh-CN" sz="2000" dirty="0">
                <a:solidFill>
                  <a:schemeClr val="tx1"/>
                </a:solidFill>
              </a:rPr>
              <a:t>[</a:t>
            </a:r>
            <a:r>
              <a:rPr lang="en-US" altLang="zh-CN" sz="2000" dirty="0">
                <a:solidFill>
                  <a:schemeClr val="accent3"/>
                </a:solidFill>
              </a:rPr>
              <a:t>[1, 2, A</a:t>
            </a:r>
            <a:r>
              <a:rPr lang="en-US" altLang="zh-CN" sz="28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8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2000" dirty="0">
                <a:solidFill>
                  <a:schemeClr val="accent3"/>
                </a:solidFill>
              </a:rPr>
              <a:t>]</a:t>
            </a:r>
            <a:r>
              <a:rPr lang="en-US" altLang="zh-CN" sz="2000" dirty="0">
                <a:solidFill>
                  <a:schemeClr val="tx1"/>
                </a:solidFill>
              </a:rPr>
              <a:t>,     </a:t>
            </a:r>
            <a:r>
              <a:rPr lang="en-US" altLang="zh-CN" sz="2000" dirty="0">
                <a:solidFill>
                  <a:schemeClr val="accent4"/>
                </a:solidFill>
              </a:rPr>
              <a:t>[2, 2, A</a:t>
            </a:r>
            <a:r>
              <a:rPr lang="en-US" altLang="zh-CN" sz="28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800" baseline="30000" dirty="0">
                <a:solidFill>
                  <a:schemeClr val="accent4"/>
                </a:solidFill>
              </a:rPr>
              <a:t>j*2</a:t>
            </a:r>
            <a:r>
              <a:rPr lang="en-US" altLang="zh-CN" sz="2000" dirty="0">
                <a:solidFill>
                  <a:schemeClr val="accent4"/>
                </a:solidFill>
              </a:rPr>
              <a:t>]</a:t>
            </a:r>
            <a:r>
              <a:rPr lang="en-US" altLang="zh-CN" sz="2000" dirty="0">
                <a:solidFill>
                  <a:schemeClr val="tx1"/>
                </a:solidFill>
              </a:rPr>
              <a:t>,     </a:t>
            </a:r>
            <a:r>
              <a:rPr lang="en-US" altLang="zh-CN" sz="2000" dirty="0">
                <a:solidFill>
                  <a:schemeClr val="accent6"/>
                </a:solidFill>
              </a:rPr>
              <a:t>[1, 1, B</a:t>
            </a:r>
            <a:r>
              <a:rPr lang="en-US" altLang="zh-CN" sz="28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8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2000" dirty="0">
                <a:solidFill>
                  <a:schemeClr val="accent6"/>
                </a:solidFill>
              </a:rPr>
              <a:t>]</a:t>
            </a:r>
            <a:r>
              <a:rPr lang="en-US" altLang="zh-CN" sz="2000" dirty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0C095E1B-61F2-60D4-6939-020909F7317E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2D. Data-Tile to Compute-Tile Mappings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Snip Single Corner of Rectangle 5">
                <a:extLst>
                  <a:ext uri="{FF2B5EF4-FFF2-40B4-BE49-F238E27FC236}">
                    <a16:creationId xmlns:a16="http://schemas.microsoft.com/office/drawing/2014/main" id="{5DCDCD34-B719-8286-B748-6A4B96E017CE}"/>
                  </a:ext>
                </a:extLst>
              </p:cNvPr>
              <p:cNvSpPr/>
              <p:nvPr/>
            </p:nvSpPr>
            <p:spPr>
              <a:xfrm>
                <a:off x="5213854" y="4580736"/>
                <a:ext cx="6796818" cy="899116"/>
              </a:xfrm>
              <a:prstGeom prst="snip1Rect">
                <a:avLst>
                  <a:gd name="adj" fmla="val 22917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0" rIns="0" bIns="36000" rtlCol="0" anchor="ctr"/>
              <a:lstStyle/>
              <a:p>
                <a:pPr>
                  <a:lnSpc>
                    <a:spcPct val="80000"/>
                  </a:lnSpc>
                </a:pPr>
                <a:r>
                  <a:rPr lang="en-US" sz="1600" dirty="0">
                    <a:solidFill>
                      <a:schemeClr val="accent5"/>
                    </a:solidFill>
                  </a:rPr>
                  <a:t>Draft 0.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1600" dirty="0">
                    <a:solidFill>
                      <a:schemeClr val="tx1"/>
                    </a:solidFill>
                  </a:rPr>
                  <a:t>PIM Core 0: [</a:t>
                </a:r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(A[0:3][0:2], B[0:1][0:4] ...)</a:t>
                </a:r>
                <a:r>
                  <a:rPr lang="en-US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</m:t>
                    </m:r>
                    <m:r>
                      <a:rPr lang="en-US" sz="1600" b="0" i="1" smtClean="0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,1,2</m:t>
                    </m:r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</m:t>
                    </m:r>
                    <m:r>
                      <a:rPr lang="en-US" sz="1600" b="0" i="1" smtClean="0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,1,2,3</m:t>
                    </m:r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sz="1600" dirty="0">
                    <a:solidFill>
                      <a:schemeClr val="tx1"/>
                    </a:solidFill>
                  </a:rPr>
                  <a:t>], 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1600" dirty="0">
                    <a:solidFill>
                      <a:schemeClr val="tx1"/>
                    </a:solidFill>
                  </a:rPr>
                  <a:t>PIM Core 1: [</a:t>
                </a:r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(A[0:3][2:4], B[1:2][0:4] ...)</a:t>
                </a:r>
                <a:r>
                  <a:rPr lang="en-US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</m:t>
                    </m:r>
                    <m:r>
                      <a:rPr lang="en-US" sz="1600" b="0" i="1" smtClean="0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sz="1600" dirty="0">
                    <a:solidFill>
                      <a:schemeClr val="tx1"/>
                    </a:solidFill>
                  </a:rPr>
                  <a:t>], 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1600" dirty="0">
                    <a:solidFill>
                      <a:schemeClr val="tx1"/>
                    </a:solidFill>
                  </a:rPr>
                  <a:t>... </a:t>
                </a:r>
              </a:p>
            </p:txBody>
          </p:sp>
        </mc:Choice>
        <mc:Fallback xmlns="">
          <p:sp>
            <p:nvSpPr>
              <p:cNvPr id="6" name="Snip Single Corner of Rectangle 5">
                <a:extLst>
                  <a:ext uri="{FF2B5EF4-FFF2-40B4-BE49-F238E27FC236}">
                    <a16:creationId xmlns:a16="http://schemas.microsoft.com/office/drawing/2014/main" id="{5DCDCD34-B719-8286-B748-6A4B96E017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3854" y="4580736"/>
                <a:ext cx="6796818" cy="899116"/>
              </a:xfrm>
              <a:prstGeom prst="snip1Rect">
                <a:avLst>
                  <a:gd name="adj" fmla="val 22917"/>
                </a:avLst>
              </a:prstGeom>
              <a:blipFill>
                <a:blip r:embed="rId3"/>
                <a:stretch>
                  <a:fillRect b="-9589"/>
                </a:stretch>
              </a:blip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矩形 18">
            <a:extLst>
              <a:ext uri="{FF2B5EF4-FFF2-40B4-BE49-F238E27FC236}">
                <a16:creationId xmlns:a16="http://schemas.microsoft.com/office/drawing/2014/main" id="{2DB1B7F5-43D9-65AD-1E48-A4D1568CBA59}"/>
              </a:ext>
            </a:extLst>
          </p:cNvPr>
          <p:cNvSpPr/>
          <p:nvPr/>
        </p:nvSpPr>
        <p:spPr>
          <a:xfrm>
            <a:off x="6581537" y="2222791"/>
            <a:ext cx="1612538" cy="6175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core-level mapping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s</a:t>
            </a:r>
            <a:endParaRPr lang="zh-CN" altLang="en-US" dirty="0"/>
          </a:p>
        </p:txBody>
      </p:sp>
      <p:sp>
        <p:nvSpPr>
          <p:cNvPr id="29" name="文本框 459">
            <a:extLst>
              <a:ext uri="{FF2B5EF4-FFF2-40B4-BE49-F238E27FC236}">
                <a16:creationId xmlns:a16="http://schemas.microsoft.com/office/drawing/2014/main" id="{DA37B85B-1E43-E364-52B7-E39EDD5C06EB}"/>
              </a:ext>
            </a:extLst>
          </p:cNvPr>
          <p:cNvSpPr txBox="1"/>
          <p:nvPr/>
        </p:nvSpPr>
        <p:spPr>
          <a:xfrm>
            <a:off x="4540469" y="1220319"/>
            <a:ext cx="23396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tensor dimensions</a:t>
            </a:r>
          </a:p>
          <a:p>
            <a:pPr algn="ctr"/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(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len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(</a:t>
            </a:r>
            <a:r>
              <a:rPr lang="en-US" altLang="zh-CN" dirty="0">
                <a:solidFill>
                  <a:schemeClr val="accent3"/>
                </a:solidFill>
              </a:rPr>
              <a:t>A</a:t>
            </a:r>
            <a:r>
              <a:rPr lang="en-US" altLang="zh-CN" sz="2400" baseline="-25000" dirty="0">
                <a:solidFill>
                  <a:schemeClr val="accent3"/>
                </a:solidFill>
              </a:rPr>
              <a:t>0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)=</a:t>
            </a:r>
            <a:r>
              <a:rPr lang="en-US" altLang="zh-CN" dirty="0">
                <a:solidFill>
                  <a:schemeClr val="accent3"/>
                </a:solidFill>
                <a:latin typeface="Trebuchet MS" panose="020B0703020202090204" pitchFamily="34" charset="0"/>
              </a:rPr>
              <a:t>6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)</a:t>
            </a:r>
            <a:endParaRPr lang="zh-CN" altLang="en-US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0" name="文本框 459">
            <a:extLst>
              <a:ext uri="{FF2B5EF4-FFF2-40B4-BE49-F238E27FC236}">
                <a16:creationId xmlns:a16="http://schemas.microsoft.com/office/drawing/2014/main" id="{33F4F5F9-0C98-0770-66AF-B241F04E562E}"/>
              </a:ext>
            </a:extLst>
          </p:cNvPr>
          <p:cNvSpPr txBox="1"/>
          <p:nvPr/>
        </p:nvSpPr>
        <p:spPr>
          <a:xfrm>
            <a:off x="5441365" y="3547903"/>
            <a:ext cx="17550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data-tile draft</a:t>
            </a:r>
          </a:p>
          <a:p>
            <a:pPr algn="ctr"/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(tile(</a:t>
            </a:r>
            <a:r>
              <a:rPr lang="en-US" altLang="zh-CN" dirty="0">
                <a:solidFill>
                  <a:schemeClr val="accent3"/>
                </a:solidFill>
              </a:rPr>
              <a:t>A</a:t>
            </a:r>
            <a:r>
              <a:rPr lang="en-US" altLang="zh-CN" sz="24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400" baseline="30000" dirty="0">
                <a:solidFill>
                  <a:schemeClr val="accent3"/>
                </a:solidFill>
              </a:rPr>
              <a:t>i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)=</a:t>
            </a:r>
            <a:r>
              <a:rPr lang="en-US" altLang="zh-CN" dirty="0">
                <a:solidFill>
                  <a:schemeClr val="accent3"/>
                </a:solidFill>
                <a:latin typeface="Trebuchet MS" panose="020B0703020202090204" pitchFamily="34" charset="0"/>
              </a:rPr>
              <a:t>2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)</a:t>
            </a:r>
            <a:endParaRPr lang="zh-CN" altLang="en-US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cxnSp>
        <p:nvCxnSpPr>
          <p:cNvPr id="46" name="连接符: 肘形 45">
            <a:extLst>
              <a:ext uri="{FF2B5EF4-FFF2-40B4-BE49-F238E27FC236}">
                <a16:creationId xmlns:a16="http://schemas.microsoft.com/office/drawing/2014/main" id="{BAF97A44-F5DC-AD39-4817-A74D802F54F2}"/>
              </a:ext>
            </a:extLst>
          </p:cNvPr>
          <p:cNvCxnSpPr>
            <a:cxnSpLocks/>
            <a:stCxn id="19" idx="3"/>
          </p:cNvCxnSpPr>
          <p:nvPr/>
        </p:nvCxnSpPr>
        <p:spPr>
          <a:xfrm>
            <a:off x="8194075" y="2531543"/>
            <a:ext cx="711386" cy="2045477"/>
          </a:xfrm>
          <a:prstGeom prst="bentConnector2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nip Single Corner of Rectangle 27">
            <a:extLst>
              <a:ext uri="{FF2B5EF4-FFF2-40B4-BE49-F238E27FC236}">
                <a16:creationId xmlns:a16="http://schemas.microsoft.com/office/drawing/2014/main" id="{17E3C261-1D04-7E9C-96D9-0B8A8EB8522A}"/>
              </a:ext>
            </a:extLst>
          </p:cNvPr>
          <p:cNvSpPr/>
          <p:nvPr/>
        </p:nvSpPr>
        <p:spPr>
          <a:xfrm>
            <a:off x="321748" y="1649675"/>
            <a:ext cx="3570311" cy="352928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108000" rIns="0" bIns="72000" rtlCol="0" anchor="ctr"/>
          <a:lstStyle/>
          <a:p>
            <a:pPr>
              <a:lnSpc>
                <a:spcPct val="80000"/>
              </a:lnSpc>
            </a:pPr>
            <a:r>
              <a:rPr lang="en-GB" sz="2000" dirty="0">
                <a:solidFill>
                  <a:schemeClr val="tx1"/>
                </a:solidFill>
              </a:rPr>
              <a:t>def </a:t>
            </a:r>
            <a:r>
              <a:rPr lang="en-GB" sz="2000" dirty="0" err="1">
                <a:solidFill>
                  <a:schemeClr val="tx1"/>
                </a:solidFill>
              </a:rPr>
              <a:t>PIM_kernel</a:t>
            </a:r>
            <a:r>
              <a:rPr lang="el-GR" sz="2000" dirty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(</a:t>
            </a:r>
            <a:r>
              <a:rPr lang="en-US" sz="2000" b="1" dirty="0">
                <a:solidFill>
                  <a:schemeClr val="accent1">
                    <a:lumMod val="75000"/>
                  </a:schemeClr>
                </a:solidFill>
              </a:rPr>
              <a:t>A[6][8], B[4][4]</a:t>
            </a:r>
            <a:r>
              <a:rPr lang="en-US" sz="2000" dirty="0">
                <a:solidFill>
                  <a:schemeClr val="tx1"/>
                </a:solidFill>
              </a:rPr>
              <a:t>)</a:t>
            </a:r>
            <a:r>
              <a:rPr lang="en-GB" sz="2000" dirty="0">
                <a:solidFill>
                  <a:schemeClr val="tx1"/>
                </a:solidFill>
              </a:rPr>
              <a:t>:</a:t>
            </a:r>
          </a:p>
        </p:txBody>
      </p:sp>
      <p:cxnSp>
        <p:nvCxnSpPr>
          <p:cNvPr id="5" name="连接符: 肘形 45">
            <a:extLst>
              <a:ext uri="{FF2B5EF4-FFF2-40B4-BE49-F238E27FC236}">
                <a16:creationId xmlns:a16="http://schemas.microsoft.com/office/drawing/2014/main" id="{E9E8E480-2F5B-D2B7-89A0-43E5B93045FE}"/>
              </a:ext>
            </a:extLst>
          </p:cNvPr>
          <p:cNvCxnSpPr>
            <a:cxnSpLocks/>
            <a:stCxn id="4" idx="0"/>
            <a:endCxn id="19" idx="2"/>
          </p:cNvCxnSpPr>
          <p:nvPr/>
        </p:nvCxnSpPr>
        <p:spPr>
          <a:xfrm flipV="1">
            <a:off x="5279465" y="2840295"/>
            <a:ext cx="2108341" cy="1334467"/>
          </a:xfrm>
          <a:prstGeom prst="bentConnector2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连接符: 肘形 45">
            <a:extLst>
              <a:ext uri="{FF2B5EF4-FFF2-40B4-BE49-F238E27FC236}">
                <a16:creationId xmlns:a16="http://schemas.microsoft.com/office/drawing/2014/main" id="{084E4052-5E37-D039-9F64-33E0FB01800A}"/>
              </a:ext>
            </a:extLst>
          </p:cNvPr>
          <p:cNvCxnSpPr>
            <a:cxnSpLocks/>
            <a:stCxn id="2" idx="0"/>
            <a:endCxn id="19" idx="0"/>
          </p:cNvCxnSpPr>
          <p:nvPr/>
        </p:nvCxnSpPr>
        <p:spPr>
          <a:xfrm>
            <a:off x="3892059" y="1826139"/>
            <a:ext cx="3495747" cy="396652"/>
          </a:xfrm>
          <a:prstGeom prst="bentConnector2">
            <a:avLst/>
          </a:prstGeom>
          <a:ln w="381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459">
            <a:extLst>
              <a:ext uri="{FF2B5EF4-FFF2-40B4-BE49-F238E27FC236}">
                <a16:creationId xmlns:a16="http://schemas.microsoft.com/office/drawing/2014/main" id="{32B1BD84-C35B-8BD3-D033-DA0243B3624B}"/>
              </a:ext>
            </a:extLst>
          </p:cNvPr>
          <p:cNvSpPr txBox="1"/>
          <p:nvPr/>
        </p:nvSpPr>
        <p:spPr>
          <a:xfrm>
            <a:off x="6499860" y="5464802"/>
            <a:ext cx="46546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800" dirty="0">
                <a:solidFill>
                  <a:schemeClr val="accent5"/>
                </a:solidFill>
                <a:latin typeface="Trebuchet MS" panose="020B0703020202090204" pitchFamily="34" charset="0"/>
              </a:rPr>
              <a:t>core-level compute-loop </a:t>
            </a:r>
            <a:r>
              <a:rPr lang="en-US" altLang="zh-CN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&amp;</a:t>
            </a:r>
            <a:r>
              <a:rPr lang="en-US" altLang="zh-CN" dirty="0">
                <a:solidFill>
                  <a:schemeClr val="accent5"/>
                </a:solidFill>
                <a:latin typeface="Trebuchet MS" panose="020B0703020202090204" pitchFamily="34" charset="0"/>
              </a:rPr>
              <a:t> </a:t>
            </a:r>
            <a:r>
              <a:rPr lang="en-US" altLang="zh-CN" sz="1800" dirty="0">
                <a:solidFill>
                  <a:schemeClr val="accent5"/>
                </a:solidFill>
                <a:latin typeface="Trebuchet MS" panose="020B0703020202090204" pitchFamily="34" charset="0"/>
              </a:rPr>
              <a:t>data partitions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9" name="文本框 459">
            <a:extLst>
              <a:ext uri="{FF2B5EF4-FFF2-40B4-BE49-F238E27FC236}">
                <a16:creationId xmlns:a16="http://schemas.microsoft.com/office/drawing/2014/main" id="{0C7EBB9F-7C92-C772-B9A8-2F50E0466875}"/>
              </a:ext>
            </a:extLst>
          </p:cNvPr>
          <p:cNvSpPr txBox="1"/>
          <p:nvPr/>
        </p:nvSpPr>
        <p:spPr>
          <a:xfrm>
            <a:off x="8883536" y="2775074"/>
            <a:ext cx="23396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core-level tiling size</a:t>
            </a:r>
          </a:p>
          <a:p>
            <a:pPr algn="ctr"/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(</a:t>
            </a:r>
            <a:r>
              <a:rPr lang="en-US" altLang="zh-CN" dirty="0" err="1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len_per_core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(</a:t>
            </a:r>
            <a:r>
              <a:rPr lang="en-US" altLang="zh-CN" dirty="0">
                <a:solidFill>
                  <a:schemeClr val="accent3"/>
                </a:solidFill>
              </a:rPr>
              <a:t>A</a:t>
            </a:r>
            <a:r>
              <a:rPr lang="en-US" altLang="zh-CN" sz="2400" baseline="-25000" dirty="0">
                <a:solidFill>
                  <a:schemeClr val="accent3"/>
                </a:solidFill>
              </a:rPr>
              <a:t>0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)=</a:t>
            </a:r>
            <a:r>
              <a:rPr lang="en-US" altLang="zh-CN" dirty="0">
                <a:solidFill>
                  <a:schemeClr val="accent3"/>
                </a:solidFill>
                <a:latin typeface="Trebuchet MS" panose="020B0703020202090204" pitchFamily="34" charset="0"/>
              </a:rPr>
              <a:t>3</a:t>
            </a:r>
            <a:r>
              <a:rPr lang="en-US" altLang="zh-CN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)</a:t>
            </a:r>
            <a:endParaRPr lang="zh-CN" altLang="en-US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4D7469B-045D-8F3C-3E6B-F532D7668EA2}"/>
              </a:ext>
            </a:extLst>
          </p:cNvPr>
          <p:cNvSpPr/>
          <p:nvPr/>
        </p:nvSpPr>
        <p:spPr>
          <a:xfrm>
            <a:off x="6394495" y="4761186"/>
            <a:ext cx="561252" cy="572907"/>
          </a:xfrm>
          <a:prstGeom prst="rect">
            <a:avLst/>
          </a:prstGeom>
          <a:noFill/>
          <a:ln w="28575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495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9" grpId="0" animBg="1"/>
      <p:bldP spid="29" grpId="0"/>
      <p:bldP spid="30" grpId="0"/>
      <p:bldP spid="2" grpId="0" animBg="1"/>
      <p:bldP spid="14" grpId="0"/>
      <p:bldP spid="9" grpId="0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D5DAB102-8C84-9C3A-B6CD-870791EB566E}"/>
              </a:ext>
            </a:extLst>
          </p:cNvPr>
          <p:cNvSpPr/>
          <p:nvPr/>
        </p:nvSpPr>
        <p:spPr>
          <a:xfrm>
            <a:off x="676446" y="1074450"/>
            <a:ext cx="7270912" cy="1116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b="1" dirty="0">
                <a:ln w="12700">
                  <a:solidFill>
                    <a:schemeClr val="accent4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Background</a:t>
            </a:r>
            <a:endParaRPr lang="en-GR" sz="4000" dirty="0">
              <a:ln w="12700">
                <a:solidFill>
                  <a:schemeClr val="accent4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850122-611F-3F6D-1D1E-BAE57415B44B}"/>
              </a:ext>
            </a:extLst>
          </p:cNvPr>
          <p:cNvSpPr/>
          <p:nvPr/>
        </p:nvSpPr>
        <p:spPr>
          <a:xfrm>
            <a:off x="676446" y="3758420"/>
            <a:ext cx="7270912" cy="1116000"/>
          </a:xfrm>
          <a:prstGeom prst="roundRect">
            <a:avLst/>
          </a:prstGeom>
          <a:solidFill>
            <a:srgbClr val="D9EAD5">
              <a:alpha val="56078"/>
            </a:srgb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DCC</a:t>
            </a:r>
            <a:r>
              <a:rPr lang="en-GR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 Design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6C013CE-FBBF-5BD1-B85A-5D676BAA6720}"/>
              </a:ext>
            </a:extLst>
          </p:cNvPr>
          <p:cNvSpPr/>
          <p:nvPr/>
        </p:nvSpPr>
        <p:spPr>
          <a:xfrm>
            <a:off x="676446" y="5081352"/>
            <a:ext cx="7270912" cy="1116000"/>
          </a:xfrm>
          <a:prstGeom prst="roundRect">
            <a:avLst/>
          </a:prstGeom>
          <a:solidFill>
            <a:srgbClr val="D9EAD5">
              <a:alpha val="56078"/>
            </a:srgb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Evaluation</a:t>
            </a:r>
          </a:p>
        </p:txBody>
      </p:sp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1052AE7C-48DC-64A6-572A-64ABF2A9E785}"/>
              </a:ext>
            </a:extLst>
          </p:cNvPr>
          <p:cNvSpPr/>
          <p:nvPr/>
        </p:nvSpPr>
        <p:spPr>
          <a:xfrm>
            <a:off x="676446" y="2435488"/>
            <a:ext cx="7270912" cy="1116000"/>
          </a:xfrm>
          <a:prstGeom prst="roundRect">
            <a:avLst/>
          </a:prstGeom>
          <a:solidFill>
            <a:srgbClr val="D9EAD5">
              <a:alpha val="56078"/>
            </a:srgb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Motivation</a:t>
            </a:r>
            <a:endParaRPr lang="en-GR" sz="4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  <a:lumOff val="25000"/>
                </a:schemeClr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3751AA4-6154-375E-0BB6-7C457AFDE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3</a:t>
            </a:fld>
            <a:endParaRPr lang="en-GR" sz="2000" dirty="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E6C8E-4EF4-88F8-38A1-B19864C1D9D2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Talk Outline</a:t>
            </a:r>
          </a:p>
        </p:txBody>
      </p:sp>
    </p:spTree>
    <p:extLst>
      <p:ext uri="{BB962C8B-B14F-4D97-AF65-F5344CB8AC3E}">
        <p14:creationId xmlns:p14="http://schemas.microsoft.com/office/powerpoint/2010/main" val="6316135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1FE2F-AE47-D5ED-1CE6-4ECDD7359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nip Single Corner of Rectangle 21">
            <a:extLst>
              <a:ext uri="{FF2B5EF4-FFF2-40B4-BE49-F238E27FC236}">
                <a16:creationId xmlns:a16="http://schemas.microsoft.com/office/drawing/2014/main" id="{DA5B9C9B-FCF0-2C94-D0C8-53019D27D0AD}"/>
              </a:ext>
            </a:extLst>
          </p:cNvPr>
          <p:cNvSpPr/>
          <p:nvPr/>
        </p:nvSpPr>
        <p:spPr>
          <a:xfrm>
            <a:off x="123350" y="3902752"/>
            <a:ext cx="4356512" cy="1482886"/>
          </a:xfrm>
          <a:prstGeom prst="snip1Rect">
            <a:avLst>
              <a:gd name="adj" fmla="val 10564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72000" rtlCol="0" anchor="ctr"/>
          <a:lstStyle/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0.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1.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2, A</a:t>
            </a:r>
            <a:r>
              <a:rPr lang="en-US" altLang="zh-CN" sz="16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16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 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4.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4,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j*2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 </a:t>
            </a:r>
            <a:br>
              <a:rPr lang="en-US" altLang="zh-CN" sz="1600" dirty="0">
                <a:solidFill>
                  <a:schemeClr val="tx1"/>
                </a:solidFill>
              </a:rPr>
            </a:br>
            <a:r>
              <a:rPr lang="en-US" altLang="zh-CN" sz="1600" dirty="0">
                <a:solidFill>
                  <a:schemeClr val="accent5"/>
                </a:solidFill>
              </a:rPr>
              <a:t>Draft 5. 	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[1, 2,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</a:t>
            </a:r>
            <a:r>
              <a:rPr lang="en-US" altLang="zh-CN" sz="1600" dirty="0">
                <a:solidFill>
                  <a:schemeClr val="accent4"/>
                </a:solidFill>
              </a:rPr>
              <a:t>[1, 1, A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[1, 1,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tx1"/>
                </a:solidFill>
              </a:rPr>
              <a:t>…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accent5"/>
                </a:solidFill>
              </a:rPr>
              <a:t>Draft 3071. </a:t>
            </a:r>
            <a:r>
              <a:rPr lang="en-US" altLang="zh-CN" sz="1600" dirty="0">
                <a:solidFill>
                  <a:schemeClr val="tx1"/>
                </a:solidFill>
              </a:rPr>
              <a:t>[</a:t>
            </a:r>
            <a:r>
              <a:rPr lang="en-US" altLang="zh-CN" sz="1600" dirty="0">
                <a:solidFill>
                  <a:schemeClr val="accent3"/>
                </a:solidFill>
              </a:rPr>
              <a:t>[2, 4, A</a:t>
            </a:r>
            <a:r>
              <a:rPr lang="en-US" altLang="zh-CN" sz="2000" baseline="-25000" dirty="0">
                <a:solidFill>
                  <a:schemeClr val="accent3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3"/>
                </a:solidFill>
              </a:rPr>
              <a:t>i+1</a:t>
            </a:r>
            <a:r>
              <a:rPr lang="en-US" altLang="zh-CN" sz="1600" dirty="0">
                <a:solidFill>
                  <a:schemeClr val="accent3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</a:t>
            </a:r>
            <a:r>
              <a:rPr lang="en-US" altLang="zh-CN" sz="1600" dirty="0">
                <a:solidFill>
                  <a:schemeClr val="accent4"/>
                </a:solidFill>
              </a:rPr>
              <a:t>[2, 4, B</a:t>
            </a:r>
            <a:r>
              <a:rPr lang="en-US" altLang="zh-CN" sz="2000" baseline="-25000" dirty="0">
                <a:solidFill>
                  <a:schemeClr val="accent4"/>
                </a:solidFill>
              </a:rPr>
              <a:t>0</a:t>
            </a:r>
            <a:r>
              <a:rPr lang="en-US" altLang="zh-CN" sz="2000" baseline="30000" dirty="0">
                <a:solidFill>
                  <a:schemeClr val="accent4"/>
                </a:solidFill>
              </a:rPr>
              <a:t>j</a:t>
            </a:r>
            <a:r>
              <a:rPr lang="en-US" altLang="zh-CN" sz="1600" dirty="0">
                <a:solidFill>
                  <a:schemeClr val="accent4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,      </a:t>
            </a:r>
            <a:r>
              <a:rPr lang="en-US" altLang="zh-CN" sz="1600" dirty="0">
                <a:solidFill>
                  <a:schemeClr val="accent6"/>
                </a:solidFill>
              </a:rPr>
              <a:t>[2, 4, B</a:t>
            </a:r>
            <a:r>
              <a:rPr lang="en-US" altLang="zh-CN" sz="2000" baseline="-25000" dirty="0">
                <a:solidFill>
                  <a:schemeClr val="accent6"/>
                </a:solidFill>
              </a:rPr>
              <a:t>1</a:t>
            </a:r>
            <a:r>
              <a:rPr lang="en-US" altLang="zh-CN" sz="2000" baseline="30000" dirty="0">
                <a:solidFill>
                  <a:schemeClr val="accent6"/>
                </a:solidFill>
              </a:rPr>
              <a:t>k</a:t>
            </a:r>
            <a:r>
              <a:rPr lang="en-US" altLang="zh-CN" sz="1600" dirty="0">
                <a:solidFill>
                  <a:schemeClr val="accent6"/>
                </a:solidFill>
              </a:rPr>
              <a:t>]</a:t>
            </a:r>
            <a:r>
              <a:rPr lang="en-US" altLang="zh-CN" sz="1600" dirty="0">
                <a:solidFill>
                  <a:schemeClr val="tx1"/>
                </a:solidFill>
              </a:rPr>
              <a:t>]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153FD5C-0AB8-EBE4-C72D-578F017752D1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2D. Data-Tile to Compute-Tile Mappings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2662F347-38AB-275B-AFAE-B5FF5ABCD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30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67340B3-64CD-A686-B746-B8EEC226F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9"/>
            <a:ext cx="11647192" cy="56664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à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constructs compute-loop partitions and data partitions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for each PIM core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for all drafts</a:t>
            </a:r>
          </a:p>
        </p:txBody>
      </p:sp>
      <p:sp>
        <p:nvSpPr>
          <p:cNvPr id="8" name="Snip Single Corner of Rectangle 27">
            <a:extLst>
              <a:ext uri="{FF2B5EF4-FFF2-40B4-BE49-F238E27FC236}">
                <a16:creationId xmlns:a16="http://schemas.microsoft.com/office/drawing/2014/main" id="{B969BA62-8B07-B0C9-750C-B79DD49D193F}"/>
              </a:ext>
            </a:extLst>
          </p:cNvPr>
          <p:cNvSpPr/>
          <p:nvPr/>
        </p:nvSpPr>
        <p:spPr>
          <a:xfrm>
            <a:off x="398716" y="1736730"/>
            <a:ext cx="3226052" cy="1218519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def </a:t>
            </a:r>
            <a:r>
              <a:rPr lang="en-GB" dirty="0" err="1">
                <a:solidFill>
                  <a:schemeClr val="tx1"/>
                </a:solidFill>
              </a:rPr>
              <a:t>PIM_kernel</a:t>
            </a:r>
            <a:r>
              <a:rPr lang="el-GR" dirty="0">
                <a:solidFill>
                  <a:schemeClr val="tx1"/>
                </a:solidFill>
              </a:rPr>
              <a:t> (</a:t>
            </a:r>
            <a:r>
              <a:rPr lang="en-US" dirty="0">
                <a:solidFill>
                  <a:schemeClr val="tx1"/>
                </a:solidFill>
              </a:rPr>
              <a:t>A[6][8], B[4][4]</a:t>
            </a:r>
            <a:r>
              <a:rPr lang="el-GR" dirty="0">
                <a:solidFill>
                  <a:schemeClr val="tx1"/>
                </a:solidFill>
              </a:rPr>
              <a:t>)</a:t>
            </a:r>
            <a:r>
              <a:rPr lang="en-GB" dirty="0">
                <a:solidFill>
                  <a:schemeClr val="tx1"/>
                </a:solidFill>
              </a:rPr>
              <a:t>:</a:t>
            </a:r>
          </a:p>
          <a:p>
            <a:pPr>
              <a:lnSpc>
                <a:spcPct val="80000"/>
              </a:lnSpc>
            </a:pPr>
            <a:r>
              <a:rPr lang="en-GB" dirty="0">
                <a:solidFill>
                  <a:schemeClr val="tx1"/>
                </a:solidFill>
              </a:rPr>
              <a:t>  for </a:t>
            </a:r>
            <a:r>
              <a:rPr lang="en-GB" b="1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dirty="0">
                <a:solidFill>
                  <a:schemeClr val="tx1"/>
                </a:solidFill>
              </a:rPr>
              <a:t> in range(0, 5):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 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for</a:t>
            </a:r>
            <a:r>
              <a:rPr lang="en-GR" b="1" dirty="0">
                <a:solidFill>
                  <a:schemeClr val="accent1">
                    <a:lumMod val="75000"/>
                  </a:schemeClr>
                </a:solidFill>
              </a:rPr>
              <a:t> k </a:t>
            </a:r>
            <a:r>
              <a:rPr lang="en-GR" dirty="0">
                <a:solidFill>
                  <a:schemeClr val="tx1"/>
                </a:solidFill>
              </a:rPr>
              <a:t>in range(</a:t>
            </a:r>
            <a:r>
              <a:rPr lang="en-US" dirty="0">
                <a:solidFill>
                  <a:schemeClr val="tx1"/>
                </a:solidFill>
              </a:rPr>
              <a:t>0, 4</a:t>
            </a:r>
            <a:r>
              <a:rPr lang="en-GR" dirty="0">
                <a:solidFill>
                  <a:schemeClr val="tx1"/>
                </a:solidFill>
              </a:rPr>
              <a:t>):</a:t>
            </a:r>
          </a:p>
          <a:p>
            <a:pPr>
              <a:lnSpc>
                <a:spcPct val="80000"/>
              </a:lnSpc>
            </a:pPr>
            <a:r>
              <a:rPr lang="en-GR" dirty="0">
                <a:solidFill>
                  <a:schemeClr val="tx1"/>
                </a:solidFill>
              </a:rPr>
              <a:t>         </a:t>
            </a:r>
            <a:r>
              <a:rPr lang="en-US" dirty="0">
                <a:solidFill>
                  <a:schemeClr val="tx1"/>
                </a:solidFill>
              </a:rPr>
              <a:t>  </a:t>
            </a:r>
            <a:r>
              <a:rPr lang="en-GR" dirty="0">
                <a:solidFill>
                  <a:schemeClr val="tx1"/>
                </a:solidFill>
              </a:rPr>
              <a:t>A[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R" dirty="0">
                <a:solidFill>
                  <a:schemeClr val="tx1"/>
                </a:solidFill>
              </a:rPr>
              <a:t>][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R" dirty="0">
                <a:solidFill>
                  <a:schemeClr val="tx1"/>
                </a:solidFill>
              </a:rPr>
              <a:t>] = A[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i+1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j*2</a:t>
            </a:r>
            <a:r>
              <a:rPr lang="en-GB" dirty="0">
                <a:solidFill>
                  <a:schemeClr val="tx1"/>
                </a:solidFill>
              </a:rPr>
              <a:t>] + B[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j</a:t>
            </a:r>
            <a:r>
              <a:rPr lang="en-GB" dirty="0">
                <a:solidFill>
                  <a:schemeClr val="tx1"/>
                </a:solidFill>
              </a:rPr>
              <a:t>][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k</a:t>
            </a:r>
            <a:r>
              <a:rPr lang="en-GB" dirty="0">
                <a:solidFill>
                  <a:schemeClr val="tx1"/>
                </a:solidFill>
              </a:rPr>
              <a:t>]</a:t>
            </a:r>
            <a:endParaRPr lang="en-GR" dirty="0">
              <a:solidFill>
                <a:schemeClr val="tx1"/>
              </a:solidFill>
            </a:endParaRPr>
          </a:p>
        </p:txBody>
      </p:sp>
      <p:sp>
        <p:nvSpPr>
          <p:cNvPr id="13" name="箭头: 右 459">
            <a:extLst>
              <a:ext uri="{FF2B5EF4-FFF2-40B4-BE49-F238E27FC236}">
                <a16:creationId xmlns:a16="http://schemas.microsoft.com/office/drawing/2014/main" id="{4FA4AB06-D3CC-60B6-F67F-92320E1A35E6}"/>
              </a:ext>
            </a:extLst>
          </p:cNvPr>
          <p:cNvSpPr/>
          <p:nvPr/>
        </p:nvSpPr>
        <p:spPr>
          <a:xfrm rot="5400000">
            <a:off x="1627685" y="3251000"/>
            <a:ext cx="768113" cy="31848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文本框 459">
            <a:extLst>
              <a:ext uri="{FF2B5EF4-FFF2-40B4-BE49-F238E27FC236}">
                <a16:creationId xmlns:a16="http://schemas.microsoft.com/office/drawing/2014/main" id="{C761307D-EBC9-4CB3-A27C-B2261B01DB87}"/>
              </a:ext>
            </a:extLst>
          </p:cNvPr>
          <p:cNvSpPr txBox="1"/>
          <p:nvPr/>
        </p:nvSpPr>
        <p:spPr>
          <a:xfrm>
            <a:off x="321748" y="3535640"/>
            <a:ext cx="18436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accent5"/>
                </a:solidFill>
                <a:latin typeface="Trebuchet MS" panose="020B0703020202090204" pitchFamily="34" charset="0"/>
              </a:rPr>
              <a:t>pruned drafts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Snip Single Corner of Rectangle 5">
                <a:extLst>
                  <a:ext uri="{FF2B5EF4-FFF2-40B4-BE49-F238E27FC236}">
                    <a16:creationId xmlns:a16="http://schemas.microsoft.com/office/drawing/2014/main" id="{123DA620-AB89-F967-6536-1EEE95C213EA}"/>
                  </a:ext>
                </a:extLst>
              </p:cNvPr>
              <p:cNvSpPr/>
              <p:nvPr/>
            </p:nvSpPr>
            <p:spPr>
              <a:xfrm>
                <a:off x="4723985" y="1664888"/>
                <a:ext cx="7352802" cy="3783505"/>
              </a:xfrm>
              <a:prstGeom prst="snip1Rect">
                <a:avLst>
                  <a:gd name="adj" fmla="val 6374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0" rIns="0" bIns="36000" rtlCol="0" anchor="ctr"/>
              <a:lstStyle/>
              <a:p>
                <a:pPr>
                  <a:lnSpc>
                    <a:spcPct val="80000"/>
                  </a:lnSpc>
                </a:pPr>
                <a:r>
                  <a:rPr lang="en-US" sz="1600" dirty="0">
                    <a:solidFill>
                      <a:schemeClr val="accent5"/>
                    </a:solidFill>
                  </a:rPr>
                  <a:t>Draft 0.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1600" dirty="0">
                    <a:solidFill>
                      <a:schemeClr val="tx1"/>
                    </a:solidFill>
                  </a:rPr>
                  <a:t>PIM Core 0: [</a:t>
                </a:r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(A[0:3][0:2], B[0:1][0:4] ...)</a:t>
                </a:r>
                <a:r>
                  <a:rPr lang="en-US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</m:t>
                    </m:r>
                    <m:r>
                      <a:rPr lang="en-US" sz="1600" b="0" i="1" smtClean="0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,1,2</m:t>
                    </m:r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</m:t>
                    </m:r>
                    <m:r>
                      <a:rPr lang="en-US" sz="1600" b="0" i="1" smtClean="0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,1,2,3</m:t>
                    </m:r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sz="1600" dirty="0">
                    <a:solidFill>
                      <a:schemeClr val="tx1"/>
                    </a:solidFill>
                  </a:rPr>
                  <a:t>], 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altLang="zh-CN" sz="1600" dirty="0">
                    <a:solidFill>
                      <a:schemeClr val="tx1"/>
                    </a:solidFill>
                  </a:rPr>
                  <a:t>PIM Core 1: ... </a:t>
                </a:r>
                <a:br>
                  <a:rPr lang="en-US" altLang="zh-CN" sz="1600" dirty="0">
                    <a:solidFill>
                      <a:schemeClr val="tx1"/>
                    </a:solidFill>
                  </a:rPr>
                </a:br>
                <a:r>
                  <a:rPr lang="en-US" altLang="zh-CN" sz="800" dirty="0">
                    <a:solidFill>
                      <a:schemeClr val="tx1"/>
                    </a:solidFill>
                  </a:rPr>
                  <a:t> 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sz="1600" dirty="0">
                    <a:solidFill>
                      <a:schemeClr val="accent5"/>
                    </a:solidFill>
                  </a:rPr>
                  <a:t>Draft 1.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1600" dirty="0">
                    <a:solidFill>
                      <a:schemeClr val="tx1"/>
                    </a:solidFill>
                  </a:rPr>
                  <a:t>PIM Core 0: 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[</a:t>
                </a:r>
                <a:r>
                  <a:rPr lang="en-US" altLang="zh-CN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(A[0:6][0:4], B[0:2][0:4] ...)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altLang="zh-CN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∈{0,1,2,3,4,5}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], 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sz="1600" dirty="0">
                    <a:solidFill>
                      <a:schemeClr val="tx1"/>
                    </a:solidFill>
                  </a:rPr>
                  <a:t>PIM Core 1: …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sz="800" dirty="0">
                    <a:solidFill>
                      <a:schemeClr val="tx1"/>
                    </a:solidFill>
                  </a:rPr>
                  <a:t> 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1600" dirty="0">
                    <a:solidFill>
                      <a:schemeClr val="accent5"/>
                    </a:solidFill>
                  </a:rPr>
                  <a:t>Draft 4.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1600" dirty="0">
                    <a:solidFill>
                      <a:schemeClr val="tx1"/>
                    </a:solidFill>
                  </a:rPr>
                  <a:t>PIM Core 0: 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[</a:t>
                </a:r>
                <a:r>
                  <a:rPr lang="en-US" altLang="zh-CN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(A[0:6][0:2], B[0:1][0:4] ...)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altLang="zh-CN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∈{0,1,2,3,4,5}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], </a:t>
                </a:r>
                <a:endParaRPr lang="en-US" sz="1600" dirty="0">
                  <a:solidFill>
                    <a:schemeClr val="tx1"/>
                  </a:solidFill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US" sz="1600" dirty="0">
                    <a:solidFill>
                      <a:schemeClr val="tx1"/>
                    </a:solidFill>
                  </a:rPr>
                  <a:t>PIM Core 1: …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sz="800" dirty="0">
                    <a:solidFill>
                      <a:schemeClr val="tx1"/>
                    </a:solidFill>
                  </a:rPr>
                  <a:t> 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1600" dirty="0">
                    <a:solidFill>
                      <a:schemeClr val="accent5"/>
                    </a:solidFill>
                  </a:rPr>
                  <a:t>Draft 5.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1600" dirty="0">
                    <a:solidFill>
                      <a:schemeClr val="tx1"/>
                    </a:solidFill>
                  </a:rPr>
                  <a:t>PIM Core 0: 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[</a:t>
                </a:r>
                <a:r>
                  <a:rPr lang="en-US" altLang="zh-CN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(A[0:3][0:8], B[0:4][0:4] ...)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altLang="zh-CN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],</a:t>
                </a:r>
                <a:r>
                  <a:rPr lang="en-US" sz="1600" dirty="0">
                    <a:solidFill>
                      <a:schemeClr val="tx1"/>
                    </a:solidFill>
                  </a:rPr>
                  <a:t> 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sz="1600" dirty="0">
                    <a:solidFill>
                      <a:schemeClr val="tx1"/>
                    </a:solidFill>
                  </a:rPr>
                  <a:t>PIM Core 1: …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800" dirty="0">
                    <a:solidFill>
                      <a:schemeClr val="tx1"/>
                    </a:solidFill>
                  </a:rPr>
                  <a:t> 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1600" dirty="0">
                    <a:solidFill>
                      <a:schemeClr val="tx1"/>
                    </a:solidFill>
                  </a:rPr>
                  <a:t>... 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sz="800" dirty="0">
                    <a:solidFill>
                      <a:schemeClr val="tx1"/>
                    </a:solidFill>
                  </a:rPr>
                  <a:t> 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1600" dirty="0">
                    <a:solidFill>
                      <a:schemeClr val="accent5"/>
                    </a:solidFill>
                  </a:rPr>
                  <a:t>Draft 3071.</a:t>
                </a:r>
                <a:br>
                  <a:rPr lang="en-US" sz="1600" dirty="0">
                    <a:solidFill>
                      <a:schemeClr val="tx1"/>
                    </a:solidFill>
                  </a:rPr>
                </a:br>
                <a:r>
                  <a:rPr lang="en-US" sz="1600" dirty="0">
                    <a:solidFill>
                      <a:schemeClr val="tx1"/>
                    </a:solidFill>
                  </a:rPr>
                  <a:t>PIM Core 0: [</a:t>
                </a:r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(A[0:1][0:1], B[0:1][0:1] ...)</a:t>
                </a:r>
                <a:r>
                  <a:rPr lang="en-US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sz="1600" dirty="0">
                    <a:solidFill>
                      <a:schemeClr val="tx1"/>
                    </a:solidFill>
                  </a:rPr>
                  <a:t>], 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sz="1600" dirty="0">
                    <a:solidFill>
                      <a:schemeClr val="tx1"/>
                    </a:solidFill>
                  </a:rPr>
                  <a:t>PIM Core 1: … </a:t>
                </a:r>
              </a:p>
            </p:txBody>
          </p:sp>
        </mc:Choice>
        <mc:Fallback xmlns="">
          <p:sp>
            <p:nvSpPr>
              <p:cNvPr id="6" name="Snip Single Corner of Rectangle 5">
                <a:extLst>
                  <a:ext uri="{FF2B5EF4-FFF2-40B4-BE49-F238E27FC236}">
                    <a16:creationId xmlns:a16="http://schemas.microsoft.com/office/drawing/2014/main" id="{123DA620-AB89-F967-6536-1EEE95C213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3985" y="1664888"/>
                <a:ext cx="7352802" cy="3783505"/>
              </a:xfrm>
              <a:prstGeom prst="snip1Rect">
                <a:avLst>
                  <a:gd name="adj" fmla="val 6374"/>
                </a:avLst>
              </a:prstGeom>
              <a:blipFill>
                <a:blip r:embed="rId3"/>
                <a:stretch>
                  <a:fillRect l="-172" r="-344" b="-1329"/>
                </a:stretch>
              </a:blip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Rounded Rectangular Callout 36">
            <a:extLst>
              <a:ext uri="{FF2B5EF4-FFF2-40B4-BE49-F238E27FC236}">
                <a16:creationId xmlns:a16="http://schemas.microsoft.com/office/drawing/2014/main" id="{241B58B2-60EE-DEB9-C253-CBB23945E7EC}"/>
              </a:ext>
            </a:extLst>
          </p:cNvPr>
          <p:cNvSpPr/>
          <p:nvPr/>
        </p:nvSpPr>
        <p:spPr>
          <a:xfrm>
            <a:off x="4336053" y="5905870"/>
            <a:ext cx="4559592" cy="709280"/>
          </a:xfrm>
          <a:prstGeom prst="wedgeRoundRectCallout">
            <a:avLst>
              <a:gd name="adj1" fmla="val 34360"/>
              <a:gd name="adj2" fmla="val -110883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core-level compute-loop partitions and data partitions for all dimension sets of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all drafts</a:t>
            </a:r>
            <a:endParaRPr lang="en-DE" sz="1600" b="1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箭头: 右 459">
            <a:extLst>
              <a:ext uri="{FF2B5EF4-FFF2-40B4-BE49-F238E27FC236}">
                <a16:creationId xmlns:a16="http://schemas.microsoft.com/office/drawing/2014/main" id="{84AC0519-CFA4-9AFA-920A-94E13670B30C}"/>
              </a:ext>
            </a:extLst>
          </p:cNvPr>
          <p:cNvSpPr/>
          <p:nvPr/>
        </p:nvSpPr>
        <p:spPr>
          <a:xfrm>
            <a:off x="4255912" y="4325707"/>
            <a:ext cx="448676" cy="318488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459">
            <a:extLst>
              <a:ext uri="{FF2B5EF4-FFF2-40B4-BE49-F238E27FC236}">
                <a16:creationId xmlns:a16="http://schemas.microsoft.com/office/drawing/2014/main" id="{DDDF2D48-3981-288A-06D9-94FB58544A6A}"/>
              </a:ext>
            </a:extLst>
          </p:cNvPr>
          <p:cNvSpPr txBox="1"/>
          <p:nvPr/>
        </p:nvSpPr>
        <p:spPr>
          <a:xfrm>
            <a:off x="6777323" y="1295556"/>
            <a:ext cx="25329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chemeClr val="accent5"/>
                </a:solidFill>
                <a:latin typeface="Trebuchet MS" panose="020B0703020202090204" pitchFamily="34" charset="0"/>
              </a:rPr>
              <a:t>core-level tiling drafts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5108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367E8-7927-9C54-59EC-E88EEA9CD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94A29D3F-EB4B-4302-ACF1-8378E0EE6EE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 Overview &amp;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5 </a:t>
            </a:r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Key Components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7A9C98C7-14D6-1706-7669-474656DC4B00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1266840" y="1361900"/>
            <a:ext cx="0" cy="25792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BF2E62D3-28A0-353D-358C-7AA01D01AB6D}"/>
              </a:ext>
            </a:extLst>
          </p:cNvPr>
          <p:cNvSpPr/>
          <p:nvPr/>
        </p:nvSpPr>
        <p:spPr>
          <a:xfrm>
            <a:off x="632789" y="1619827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QKV</a:t>
            </a:r>
            <a:b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Generation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E22C461-4AB9-B74B-1C39-4DBDE000A750}"/>
              </a:ext>
            </a:extLst>
          </p:cNvPr>
          <p:cNvSpPr/>
          <p:nvPr/>
        </p:nvSpPr>
        <p:spPr>
          <a:xfrm>
            <a:off x="632789" y="2142623"/>
            <a:ext cx="1268101" cy="41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Attention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A9AF8436-30F0-9AAB-E574-30532FAB6E56}"/>
              </a:ext>
            </a:extLst>
          </p:cNvPr>
          <p:cNvSpPr/>
          <p:nvPr/>
        </p:nvSpPr>
        <p:spPr>
          <a:xfrm>
            <a:off x="632789" y="2665463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Projection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0D75A17-051C-7CEE-02A0-41AF7A5D5F04}"/>
              </a:ext>
            </a:extLst>
          </p:cNvPr>
          <p:cNvSpPr/>
          <p:nvPr/>
        </p:nvSpPr>
        <p:spPr>
          <a:xfrm>
            <a:off x="632789" y="3188303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Feed-Forward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1D549443-D40C-30F4-6A49-5F964D8227E6}"/>
              </a:ext>
            </a:extLst>
          </p:cNvPr>
          <p:cNvCxnSpPr>
            <a:cxnSpLocks/>
            <a:stCxn id="51" idx="2"/>
            <a:endCxn id="57" idx="0"/>
          </p:cNvCxnSpPr>
          <p:nvPr/>
        </p:nvCxnSpPr>
        <p:spPr>
          <a:xfrm>
            <a:off x="1266840" y="2033827"/>
            <a:ext cx="0" cy="10879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FA930B32-6B7A-662C-2D8B-FE5A60411532}"/>
              </a:ext>
            </a:extLst>
          </p:cNvPr>
          <p:cNvCxnSpPr>
            <a:cxnSpLocks/>
            <a:stCxn id="57" idx="2"/>
            <a:endCxn id="68" idx="0"/>
          </p:cNvCxnSpPr>
          <p:nvPr/>
        </p:nvCxnSpPr>
        <p:spPr>
          <a:xfrm>
            <a:off x="1266840" y="2556623"/>
            <a:ext cx="0" cy="1088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1A031FF3-4FE5-BAFD-400E-8D3303B196B3}"/>
              </a:ext>
            </a:extLst>
          </p:cNvPr>
          <p:cNvCxnSpPr>
            <a:cxnSpLocks/>
            <a:stCxn id="68" idx="2"/>
            <a:endCxn id="70" idx="0"/>
          </p:cNvCxnSpPr>
          <p:nvPr/>
        </p:nvCxnSpPr>
        <p:spPr>
          <a:xfrm>
            <a:off x="1266840" y="3079463"/>
            <a:ext cx="0" cy="1088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6CB563F4-2E3B-9956-EA6D-DC6DEC017B34}"/>
              </a:ext>
            </a:extLst>
          </p:cNvPr>
          <p:cNvSpPr/>
          <p:nvPr/>
        </p:nvSpPr>
        <p:spPr>
          <a:xfrm>
            <a:off x="632789" y="3791938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…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C08690CD-64C9-50AD-8F00-6F57E2274E69}"/>
              </a:ext>
            </a:extLst>
          </p:cNvPr>
          <p:cNvCxnSpPr>
            <a:cxnSpLocks/>
            <a:stCxn id="70" idx="2"/>
            <a:endCxn id="79" idx="0"/>
          </p:cNvCxnSpPr>
          <p:nvPr/>
        </p:nvCxnSpPr>
        <p:spPr>
          <a:xfrm>
            <a:off x="1266840" y="3602303"/>
            <a:ext cx="0" cy="1896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ight Brace 113">
            <a:extLst>
              <a:ext uri="{FF2B5EF4-FFF2-40B4-BE49-F238E27FC236}">
                <a16:creationId xmlns:a16="http://schemas.microsoft.com/office/drawing/2014/main" id="{CD6E9395-A7C0-1E05-0F72-64D5FEAE7599}"/>
              </a:ext>
            </a:extLst>
          </p:cNvPr>
          <p:cNvSpPr/>
          <p:nvPr/>
        </p:nvSpPr>
        <p:spPr>
          <a:xfrm flipH="1">
            <a:off x="327249" y="1584410"/>
            <a:ext cx="299135" cy="2053266"/>
          </a:xfrm>
          <a:prstGeom prst="rightBrace">
            <a:avLst>
              <a:gd name="adj1" fmla="val 7744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 b="1">
              <a:latin typeface="Trebuchet MS" panose="020B070302020209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AADBD072-765B-B41B-8C78-5D604889FCF5}"/>
              </a:ext>
            </a:extLst>
          </p:cNvPr>
          <p:cNvSpPr txBox="1"/>
          <p:nvPr/>
        </p:nvSpPr>
        <p:spPr>
          <a:xfrm rot="16200000">
            <a:off x="-230759" y="2490282"/>
            <a:ext cx="882914" cy="369332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Layer 1</a:t>
            </a:r>
            <a:endParaRPr lang="en-GR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5D1729B2-1CAC-AF9A-256C-7B1B05F451A3}"/>
              </a:ext>
            </a:extLst>
          </p:cNvPr>
          <p:cNvSpPr txBox="1"/>
          <p:nvPr/>
        </p:nvSpPr>
        <p:spPr>
          <a:xfrm>
            <a:off x="709660" y="4251845"/>
            <a:ext cx="1114358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4000"/>
              </a:lnSpc>
            </a:pPr>
            <a:r>
              <a:rPr lang="en-GB" sz="2000" dirty="0">
                <a:latin typeface="Trebuchet MS" panose="020B0703020202090204" pitchFamily="34" charset="0"/>
              </a:rPr>
              <a:t>ML Model</a:t>
            </a:r>
            <a:endParaRPr lang="en-GR" sz="1600" dirty="0">
              <a:latin typeface="Trebuchet MS" panose="020B0703020202090204" pitchFamily="34" charset="0"/>
            </a:endParaRPr>
          </a:p>
        </p:txBody>
      </p: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82CEBB57-E223-9B33-9C42-7A05477F7A6C}"/>
              </a:ext>
            </a:extLst>
          </p:cNvPr>
          <p:cNvSpPr/>
          <p:nvPr/>
        </p:nvSpPr>
        <p:spPr>
          <a:xfrm flipH="1">
            <a:off x="2183291" y="1436507"/>
            <a:ext cx="5982516" cy="4138724"/>
          </a:xfrm>
          <a:prstGeom prst="roundRect">
            <a:avLst>
              <a:gd name="adj" fmla="val 2645"/>
            </a:avLst>
          </a:prstGeom>
          <a:solidFill>
            <a:srgbClr val="FDE5CD">
              <a:alpha val="56078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ct val="74000"/>
              </a:lnSpc>
            </a:pPr>
            <a:r>
              <a:rPr lang="en-GR" sz="2800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DCC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AEE75736-7249-01AC-F7AB-1859AAAABBBE}"/>
              </a:ext>
            </a:extLst>
          </p:cNvPr>
          <p:cNvGrpSpPr/>
          <p:nvPr/>
        </p:nvGrpSpPr>
        <p:grpSpPr>
          <a:xfrm>
            <a:off x="2219980" y="5596473"/>
            <a:ext cx="5945825" cy="725636"/>
            <a:chOff x="856526" y="5361286"/>
            <a:chExt cx="5945825" cy="725636"/>
          </a:xfrm>
        </p:grpSpPr>
        <p:sp>
          <p:nvSpPr>
            <p:cNvPr id="120" name="Rounded Rectangle 119">
              <a:extLst>
                <a:ext uri="{FF2B5EF4-FFF2-40B4-BE49-F238E27FC236}">
                  <a16:creationId xmlns:a16="http://schemas.microsoft.com/office/drawing/2014/main" id="{E80AF0E8-2BAB-6F5A-95C1-B902D4DFA1F4}"/>
                </a:ext>
              </a:extLst>
            </p:cNvPr>
            <p:cNvSpPr/>
            <p:nvPr/>
          </p:nvSpPr>
          <p:spPr>
            <a:xfrm flipH="1">
              <a:off x="964509" y="5442858"/>
              <a:ext cx="1190243" cy="576000"/>
            </a:xfrm>
            <a:prstGeom prst="roundRect">
              <a:avLst>
                <a:gd name="adj" fmla="val 11408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HBM-PIM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1" name="Rounded Rectangle 120">
              <a:extLst>
                <a:ext uri="{FF2B5EF4-FFF2-40B4-BE49-F238E27FC236}">
                  <a16:creationId xmlns:a16="http://schemas.microsoft.com/office/drawing/2014/main" id="{DC798BC2-27C0-5634-54A7-A4EC9413F576}"/>
                </a:ext>
              </a:extLst>
            </p:cNvPr>
            <p:cNvSpPr/>
            <p:nvPr/>
          </p:nvSpPr>
          <p:spPr>
            <a:xfrm flipH="1">
              <a:off x="2410329" y="5442858"/>
              <a:ext cx="1188000" cy="576000"/>
            </a:xfrm>
            <a:prstGeom prst="roundRect">
              <a:avLst>
                <a:gd name="adj" fmla="val 11408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SK Hynix AiM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2" name="Rounded Rectangle 121">
              <a:extLst>
                <a:ext uri="{FF2B5EF4-FFF2-40B4-BE49-F238E27FC236}">
                  <a16:creationId xmlns:a16="http://schemas.microsoft.com/office/drawing/2014/main" id="{3C326B32-6C06-A6E1-5C34-0DB7D9387099}"/>
                </a:ext>
              </a:extLst>
            </p:cNvPr>
            <p:cNvSpPr/>
            <p:nvPr/>
          </p:nvSpPr>
          <p:spPr>
            <a:xfrm flipH="1">
              <a:off x="3853906" y="5442858"/>
              <a:ext cx="1188000" cy="576000"/>
            </a:xfrm>
            <a:prstGeom prst="roundRect">
              <a:avLst>
                <a:gd name="adj" fmla="val 11408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AttAcc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3" name="Rounded Rectangle 122">
              <a:extLst>
                <a:ext uri="{FF2B5EF4-FFF2-40B4-BE49-F238E27FC236}">
                  <a16:creationId xmlns:a16="http://schemas.microsoft.com/office/drawing/2014/main" id="{156F0EC7-8CC9-93B7-BE05-BFB58AAFB673}"/>
                </a:ext>
              </a:extLst>
            </p:cNvPr>
            <p:cNvSpPr/>
            <p:nvPr/>
          </p:nvSpPr>
          <p:spPr>
            <a:xfrm flipH="1">
              <a:off x="5297484" y="5442858"/>
              <a:ext cx="1372415" cy="576000"/>
            </a:xfrm>
            <a:prstGeom prst="roundRect">
              <a:avLst>
                <a:gd name="adj" fmla="val 11408"/>
              </a:avLst>
            </a:prstGeom>
            <a:solidFill>
              <a:schemeClr val="bg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Other PIM Backend …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4" name="Rounded Rectangle 123">
              <a:extLst>
                <a:ext uri="{FF2B5EF4-FFF2-40B4-BE49-F238E27FC236}">
                  <a16:creationId xmlns:a16="http://schemas.microsoft.com/office/drawing/2014/main" id="{AFF1B0E2-259C-2746-73DA-650173FD678D}"/>
                </a:ext>
              </a:extLst>
            </p:cNvPr>
            <p:cNvSpPr/>
            <p:nvPr/>
          </p:nvSpPr>
          <p:spPr>
            <a:xfrm flipH="1">
              <a:off x="856526" y="5361286"/>
              <a:ext cx="5945825" cy="725636"/>
            </a:xfrm>
            <a:prstGeom prst="roundRect">
              <a:avLst>
                <a:gd name="adj" fmla="val 11408"/>
              </a:avLst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8C8E0114-2564-BD36-FA1D-1D1003C4D183}"/>
              </a:ext>
            </a:extLst>
          </p:cNvPr>
          <p:cNvCxnSpPr>
            <a:cxnSpLocks/>
            <a:stCxn id="130" idx="2"/>
            <a:endCxn id="120" idx="0"/>
          </p:cNvCxnSpPr>
          <p:nvPr/>
        </p:nvCxnSpPr>
        <p:spPr>
          <a:xfrm flipH="1">
            <a:off x="2923084" y="5480130"/>
            <a:ext cx="2272843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8992A7FA-9A07-0035-5C7D-61EA72A90BF6}"/>
              </a:ext>
            </a:extLst>
          </p:cNvPr>
          <p:cNvCxnSpPr>
            <a:cxnSpLocks/>
            <a:stCxn id="130" idx="2"/>
            <a:endCxn id="121" idx="0"/>
          </p:cNvCxnSpPr>
          <p:nvPr/>
        </p:nvCxnSpPr>
        <p:spPr>
          <a:xfrm flipH="1">
            <a:off x="4367783" y="5480130"/>
            <a:ext cx="828144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D55E8B6C-D31E-024B-17A9-94AC7E12A697}"/>
              </a:ext>
            </a:extLst>
          </p:cNvPr>
          <p:cNvCxnSpPr>
            <a:cxnSpLocks/>
            <a:stCxn id="130" idx="2"/>
            <a:endCxn id="122" idx="0"/>
          </p:cNvCxnSpPr>
          <p:nvPr/>
        </p:nvCxnSpPr>
        <p:spPr>
          <a:xfrm>
            <a:off x="5195927" y="5480130"/>
            <a:ext cx="615433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7157F5DB-D878-A239-409E-DEEC930CE8EE}"/>
              </a:ext>
            </a:extLst>
          </p:cNvPr>
          <p:cNvCxnSpPr>
            <a:cxnSpLocks/>
            <a:stCxn id="130" idx="2"/>
            <a:endCxn id="123" idx="0"/>
          </p:cNvCxnSpPr>
          <p:nvPr/>
        </p:nvCxnSpPr>
        <p:spPr>
          <a:xfrm>
            <a:off x="5195927" y="5480130"/>
            <a:ext cx="2151218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57F7097E-715A-6D53-D03F-15AC36523AD0}"/>
              </a:ext>
            </a:extLst>
          </p:cNvPr>
          <p:cNvSpPr/>
          <p:nvPr/>
        </p:nvSpPr>
        <p:spPr>
          <a:xfrm flipH="1">
            <a:off x="2343232" y="5121563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58039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1. Multi-Layer Abstraction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FE0BCC11-982F-DE42-0883-56B49147C901}"/>
              </a:ext>
            </a:extLst>
          </p:cNvPr>
          <p:cNvSpPr/>
          <p:nvPr/>
        </p:nvSpPr>
        <p:spPr>
          <a:xfrm flipH="1">
            <a:off x="2321854" y="1756384"/>
            <a:ext cx="5705390" cy="2816179"/>
          </a:xfrm>
          <a:prstGeom prst="roundRect">
            <a:avLst>
              <a:gd name="adj" fmla="val 2645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CBD9D03D-35CE-FC74-E4C4-8A89E8387725}"/>
              </a:ext>
            </a:extLst>
          </p:cNvPr>
          <p:cNvSpPr/>
          <p:nvPr/>
        </p:nvSpPr>
        <p:spPr>
          <a:xfrm flipH="1">
            <a:off x="5751206" y="1959285"/>
            <a:ext cx="2027067" cy="87066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3. PIM-Specific 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Code 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Optimizer</a:t>
            </a:r>
            <a:endParaRPr lang="en-GR" altLang="zh-CN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0FCB463-E79F-1BD1-BD2B-780FD458E74E}"/>
              </a:ext>
            </a:extLst>
          </p:cNvPr>
          <p:cNvCxnSpPr>
            <a:cxnSpLocks/>
          </p:cNvCxnSpPr>
          <p:nvPr/>
        </p:nvCxnSpPr>
        <p:spPr>
          <a:xfrm flipH="1">
            <a:off x="1834808" y="1142488"/>
            <a:ext cx="871477" cy="10102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EA767E7-A582-54B6-0D28-A777615CD7D9}"/>
              </a:ext>
            </a:extLst>
          </p:cNvPr>
          <p:cNvCxnSpPr>
            <a:cxnSpLocks/>
          </p:cNvCxnSpPr>
          <p:nvPr/>
        </p:nvCxnSpPr>
        <p:spPr>
          <a:xfrm flipH="1">
            <a:off x="1887558" y="1709755"/>
            <a:ext cx="818727" cy="87369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50D52E5-682F-6D8B-6D62-2AA4138CD4CD}"/>
              </a:ext>
            </a:extLst>
          </p:cNvPr>
          <p:cNvCxnSpPr>
            <a:cxnSpLocks/>
          </p:cNvCxnSpPr>
          <p:nvPr/>
        </p:nvCxnSpPr>
        <p:spPr>
          <a:xfrm>
            <a:off x="3368283" y="1733739"/>
            <a:ext cx="0" cy="18000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11A6DB1-6451-3F7E-ADD9-C3F65BFA5C99}"/>
              </a:ext>
            </a:extLst>
          </p:cNvPr>
          <p:cNvSpPr/>
          <p:nvPr/>
        </p:nvSpPr>
        <p:spPr>
          <a:xfrm flipH="1">
            <a:off x="2496236" y="1945784"/>
            <a:ext cx="1847793" cy="87066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2. Data-Centric Schedule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Generator</a:t>
            </a:r>
            <a:endParaRPr lang="en-GR" altLang="zh-CN" sz="24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A93B246-E584-8449-33EF-DBC4708201E7}"/>
              </a:ext>
            </a:extLst>
          </p:cNvPr>
          <p:cNvCxnSpPr>
            <a:cxnSpLocks/>
            <a:stCxn id="4" idx="1"/>
            <a:endCxn id="23" idx="3"/>
          </p:cNvCxnSpPr>
          <p:nvPr/>
        </p:nvCxnSpPr>
        <p:spPr>
          <a:xfrm>
            <a:off x="4344029" y="2381115"/>
            <a:ext cx="1407177" cy="13501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44B7B792-C188-6D76-4D45-1E7BFD5A328C}"/>
              </a:ext>
            </a:extLst>
          </p:cNvPr>
          <p:cNvSpPr/>
          <p:nvPr/>
        </p:nvSpPr>
        <p:spPr>
          <a:xfrm flipH="1">
            <a:off x="3948734" y="3270519"/>
            <a:ext cx="2597717" cy="388608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4. Coupled Predictor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75A9722-2781-EC3B-36A6-74520DE6AA2A}"/>
              </a:ext>
            </a:extLst>
          </p:cNvPr>
          <p:cNvCxnSpPr>
            <a:cxnSpLocks/>
            <a:stCxn id="23" idx="2"/>
            <a:endCxn id="8" idx="0"/>
          </p:cNvCxnSpPr>
          <p:nvPr/>
        </p:nvCxnSpPr>
        <p:spPr>
          <a:xfrm flipH="1">
            <a:off x="5247592" y="2829946"/>
            <a:ext cx="1517147" cy="440573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E216577-2A1F-3616-150D-301022DE005B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5174549" y="3613167"/>
            <a:ext cx="10737" cy="1077358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9FC89900-5A67-1CCF-69C2-62377427AAB3}"/>
              </a:ext>
            </a:extLst>
          </p:cNvPr>
          <p:cNvCxnSpPr>
            <a:cxnSpLocks/>
            <a:stCxn id="124" idx="3"/>
            <a:endCxn id="8" idx="3"/>
          </p:cNvCxnSpPr>
          <p:nvPr/>
        </p:nvCxnSpPr>
        <p:spPr>
          <a:xfrm rot="10800000" flipH="1">
            <a:off x="2219980" y="3464823"/>
            <a:ext cx="1728754" cy="2494468"/>
          </a:xfrm>
          <a:prstGeom prst="bentConnector3">
            <a:avLst>
              <a:gd name="adj1" fmla="val -13223"/>
            </a:avLst>
          </a:prstGeom>
          <a:ln w="2222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5EA6906D-9923-8D39-2334-C8A22F39C116}"/>
              </a:ext>
            </a:extLst>
          </p:cNvPr>
          <p:cNvSpPr/>
          <p:nvPr/>
        </p:nvSpPr>
        <p:spPr>
          <a:xfrm flipH="1">
            <a:off x="2332591" y="4690525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58039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5</a:t>
            </a:r>
            <a:r>
              <a:rPr lang="en-GR" sz="2000">
                <a:solidFill>
                  <a:schemeClr val="tx1"/>
                </a:solidFill>
                <a:latin typeface="Trebuchet MS" panose="020B0703020202090204" pitchFamily="34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Intermediate Representation (IR)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338D72-F25E-4A9E-4E8B-D42CF7EB8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31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08AB0998-9F30-4101-E763-DA8A62BFA8D3}"/>
              </a:ext>
            </a:extLst>
          </p:cNvPr>
          <p:cNvSpPr/>
          <p:nvPr/>
        </p:nvSpPr>
        <p:spPr>
          <a:xfrm flipH="1">
            <a:off x="5751206" y="1959285"/>
            <a:ext cx="2027067" cy="870661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endParaRPr lang="en-GR" altLang="zh-CN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B163BE3F-EE08-540D-108C-299808275426}"/>
              </a:ext>
            </a:extLst>
          </p:cNvPr>
          <p:cNvSpPr/>
          <p:nvPr/>
        </p:nvSpPr>
        <p:spPr>
          <a:xfrm flipH="1">
            <a:off x="3948734" y="3270519"/>
            <a:ext cx="2597717" cy="388608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3A0449F-3DE9-6509-3CE2-5967141E9622}"/>
              </a:ext>
            </a:extLst>
          </p:cNvPr>
          <p:cNvSpPr/>
          <p:nvPr/>
        </p:nvSpPr>
        <p:spPr>
          <a:xfrm flipH="1">
            <a:off x="2496236" y="1945784"/>
            <a:ext cx="1847793" cy="870661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endParaRPr lang="en-GR" altLang="zh-CN" sz="24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E81C6C55-522C-0C13-E538-E4F1230800EE}"/>
              </a:ext>
            </a:extLst>
          </p:cNvPr>
          <p:cNvSpPr/>
          <p:nvPr/>
        </p:nvSpPr>
        <p:spPr>
          <a:xfrm flipH="1">
            <a:off x="2332591" y="4690525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D061B1D8-E6D4-0B46-58FC-E28102BF76B7}"/>
              </a:ext>
            </a:extLst>
          </p:cNvPr>
          <p:cNvSpPr/>
          <p:nvPr/>
        </p:nvSpPr>
        <p:spPr>
          <a:xfrm flipH="1">
            <a:off x="2343232" y="5121563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B3932948-BF7C-4530-6050-501E61005547}"/>
              </a:ext>
            </a:extLst>
          </p:cNvPr>
          <p:cNvSpPr/>
          <p:nvPr/>
        </p:nvSpPr>
        <p:spPr>
          <a:xfrm flipH="1">
            <a:off x="2706285" y="1112585"/>
            <a:ext cx="1587449" cy="612000"/>
          </a:xfrm>
          <a:prstGeom prst="roundRect">
            <a:avLst>
              <a:gd name="adj" fmla="val 11408"/>
            </a:avLst>
          </a:prstGeom>
          <a:solidFill>
            <a:srgbClr val="FBCC9A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ML Kernel with DCC API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4515800E-2CE2-6653-3FCF-70D50C9777A3}"/>
              </a:ext>
            </a:extLst>
          </p:cNvPr>
          <p:cNvSpPr/>
          <p:nvPr/>
        </p:nvSpPr>
        <p:spPr>
          <a:xfrm flipH="1">
            <a:off x="2706285" y="1112585"/>
            <a:ext cx="1587449" cy="612000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BAF179-EF9B-6820-A4A1-3C124574ED64}"/>
              </a:ext>
            </a:extLst>
          </p:cNvPr>
          <p:cNvSpPr txBox="1"/>
          <p:nvPr/>
        </p:nvSpPr>
        <p:spPr>
          <a:xfrm>
            <a:off x="3648319" y="2808132"/>
            <a:ext cx="2447681" cy="504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4000"/>
              </a:lnSpc>
            </a:pPr>
            <a:r>
              <a:rPr lang="en-US" altLang="zh-CN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optimized core-level</a:t>
            </a:r>
            <a:r>
              <a:rPr lang="en-GB" altLang="zh-CN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tiling drafts</a:t>
            </a:r>
            <a:endParaRPr lang="en-GR" sz="1400" b="1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EC09741-25CB-5B2A-29B8-C25577C59690}"/>
              </a:ext>
            </a:extLst>
          </p:cNvPr>
          <p:cNvSpPr>
            <a:spLocks noChangeAspect="1"/>
          </p:cNvSpPr>
          <p:nvPr/>
        </p:nvSpPr>
        <p:spPr>
          <a:xfrm flipH="1">
            <a:off x="5556970" y="1689731"/>
            <a:ext cx="2465360" cy="114234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400">
                <a:solidFill>
                  <a:schemeClr val="tx1"/>
                </a:solidFill>
                <a:latin typeface="Trebuchet MS" panose="020B0703020202090204" pitchFamily="34" charset="0"/>
              </a:rPr>
              <a:t>3. PIM-Specific </a:t>
            </a:r>
            <a:br>
              <a:rPr lang="en-GR" altLang="zh-CN" sz="24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400">
                <a:solidFill>
                  <a:schemeClr val="tx1"/>
                </a:solidFill>
                <a:latin typeface="Trebuchet MS" panose="020B0703020202090204" pitchFamily="34" charset="0"/>
              </a:rPr>
              <a:t>Code </a:t>
            </a:r>
            <a:br>
              <a:rPr lang="en-GR" altLang="zh-CN" sz="24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400">
                <a:solidFill>
                  <a:schemeClr val="tx1"/>
                </a:solidFill>
                <a:latin typeface="Trebuchet MS" panose="020B0703020202090204" pitchFamily="34" charset="0"/>
              </a:rPr>
              <a:t>Optimizer</a:t>
            </a:r>
            <a:endParaRPr lang="en-GR" altLang="zh-CN" sz="28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1F24213-615D-EF9A-EF3B-177C501DCED4}"/>
              </a:ext>
            </a:extLst>
          </p:cNvPr>
          <p:cNvSpPr>
            <a:spLocks noChangeAspect="1"/>
          </p:cNvSpPr>
          <p:nvPr/>
        </p:nvSpPr>
        <p:spPr>
          <a:xfrm flipH="1">
            <a:off x="8342215" y="1361616"/>
            <a:ext cx="3622202" cy="2171996"/>
          </a:xfrm>
          <a:prstGeom prst="roundRect">
            <a:avLst>
              <a:gd name="adj" fmla="val 6425"/>
            </a:avLst>
          </a:prstGeom>
          <a:solidFill>
            <a:srgbClr val="51A453">
              <a:alpha val="32157"/>
            </a:srgbClr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36000" bIns="0" rtlCol="0" anchor="ctr"/>
          <a:lstStyle/>
          <a:p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Optimize performance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 of the pruned drafts</a:t>
            </a:r>
            <a:b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</a:b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Be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extensible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 to enable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further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 backend-agnostic and backend-specific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optimizations</a:t>
            </a:r>
            <a:endParaRPr lang="en-GR" sz="20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C688B9A-68D7-A4E4-DA32-7B748CF1BE38}"/>
              </a:ext>
            </a:extLst>
          </p:cNvPr>
          <p:cNvSpPr>
            <a:spLocks/>
          </p:cNvSpPr>
          <p:nvPr/>
        </p:nvSpPr>
        <p:spPr>
          <a:xfrm flipH="1">
            <a:off x="8342224" y="1031178"/>
            <a:ext cx="777955" cy="330437"/>
          </a:xfrm>
          <a:prstGeom prst="roundRect">
            <a:avLst>
              <a:gd name="adj" fmla="val 21074"/>
            </a:avLst>
          </a:prstGeom>
          <a:solidFill>
            <a:schemeClr val="bg1"/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US" sz="2400" dirty="0">
                <a:solidFill>
                  <a:schemeClr val="tx1"/>
                </a:solidFill>
                <a:latin typeface="Trebuchet MS" panose="020B0703020202090204" pitchFamily="34" charset="0"/>
              </a:rPr>
              <a:t>Goal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340CC35-1CA2-2A34-6153-72FB359E4101}"/>
              </a:ext>
            </a:extLst>
          </p:cNvPr>
          <p:cNvCxnSpPr>
            <a:cxnSpLocks/>
          </p:cNvCxnSpPr>
          <p:nvPr/>
        </p:nvCxnSpPr>
        <p:spPr>
          <a:xfrm>
            <a:off x="10052618" y="3533612"/>
            <a:ext cx="0" cy="411393"/>
          </a:xfrm>
          <a:prstGeom prst="straightConnector1">
            <a:avLst/>
          </a:prstGeom>
          <a:ln w="38100">
            <a:solidFill>
              <a:srgbClr val="50A4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1F16A2E-C6AF-98A2-79BA-778981BF0D09}"/>
              </a:ext>
            </a:extLst>
          </p:cNvPr>
          <p:cNvSpPr txBox="1"/>
          <p:nvPr/>
        </p:nvSpPr>
        <p:spPr>
          <a:xfrm>
            <a:off x="9950714" y="4946125"/>
            <a:ext cx="191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chemeClr val="accent4"/>
                </a:solidFill>
                <a:latin typeface="Trebuchet MS" panose="020B0703020202090204" pitchFamily="34" charset="0"/>
              </a:rPr>
              <a:t>optimized </a:t>
            </a:r>
            <a:r>
              <a:rPr lang="en-DE" i="1" dirty="0">
                <a:solidFill>
                  <a:schemeClr val="accent4"/>
                </a:solidFill>
                <a:latin typeface="Trebuchet MS" panose="020B0703020202090204" pitchFamily="34" charset="0"/>
              </a:rPr>
              <a:t>drafts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Snip Single Corner of Rectangle 20">
                <a:extLst>
                  <a:ext uri="{FF2B5EF4-FFF2-40B4-BE49-F238E27FC236}">
                    <a16:creationId xmlns:a16="http://schemas.microsoft.com/office/drawing/2014/main" id="{DA1190FD-4CB0-AF69-E568-9CB0447C779C}"/>
                  </a:ext>
                </a:extLst>
              </p:cNvPr>
              <p:cNvSpPr/>
              <p:nvPr/>
            </p:nvSpPr>
            <p:spPr>
              <a:xfrm>
                <a:off x="2196623" y="3945005"/>
                <a:ext cx="9848834" cy="1043907"/>
              </a:xfrm>
              <a:prstGeom prst="snip1Rect">
                <a:avLst>
                  <a:gd name="adj" fmla="val 22917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0" rIns="0" bIns="36000" rtlCol="0" anchor="ctr"/>
              <a:lstStyle/>
              <a:p>
                <a:pPr marL="285750" indent="-285750">
                  <a:buFont typeface="System Font Regular"/>
                  <a:buChar char="✅"/>
                </a:pPr>
                <a:r>
                  <a:rPr lang="en-US" altLang="zh-CN" sz="1600" dirty="0">
                    <a:solidFill>
                      <a:schemeClr val="accent5"/>
                    </a:solidFill>
                  </a:rPr>
                  <a:t>Draft 0. </a:t>
                </a:r>
                <a:r>
                  <a:rPr lang="en-US" sz="1600" dirty="0">
                    <a:solidFill>
                      <a:schemeClr val="tx1"/>
                    </a:solidFill>
                  </a:rPr>
                  <a:t>PIM Core 0: [</a:t>
                </a:r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(A[0:3][0:2], B[0:1][0:4] ...)</a:t>
                </a:r>
                <a:r>
                  <a:rPr lang="en-US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sz="1600" dirty="0">
                    <a:solidFill>
                      <a:schemeClr val="tx1"/>
                    </a:solidFill>
                  </a:rPr>
                  <a:t>], ... </a:t>
                </a:r>
              </a:p>
              <a:p>
                <a:pPr marL="285750" indent="-285750">
                  <a:buFont typeface="System Font Regular"/>
                  <a:buChar char="✅"/>
                </a:pPr>
                <a:r>
                  <a:rPr lang="en-US" altLang="zh-CN" sz="1600" dirty="0">
                    <a:solidFill>
                      <a:schemeClr val="accent5"/>
                    </a:solidFill>
                  </a:rPr>
                  <a:t>Draft 1. </a:t>
                </a:r>
                <a:r>
                  <a:rPr lang="en-US" sz="1600" dirty="0">
                    <a:solidFill>
                      <a:schemeClr val="tx1"/>
                    </a:solidFill>
                  </a:rPr>
                  <a:t>PIM Core 0: 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[</a:t>
                </a:r>
                <a:r>
                  <a:rPr lang="en-US" altLang="zh-CN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(A[0:6][0:4], B[0:2][0:4] ...)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altLang="zh-CN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∈{0,1,2,3,4,5}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],</a:t>
                </a:r>
                <a:r>
                  <a:rPr lang="en-US" sz="1600" dirty="0">
                    <a:solidFill>
                      <a:schemeClr val="tx1"/>
                    </a:solidFill>
                  </a:rPr>
                  <a:t> ...</a:t>
                </a:r>
              </a:p>
              <a:p>
                <a:pPr marL="285750" indent="-285750">
                  <a:buFont typeface="System Font Regular"/>
                  <a:buChar char="✅"/>
                </a:pPr>
                <a:r>
                  <a:rPr lang="en-US" altLang="zh-CN" sz="1600" dirty="0">
                    <a:solidFill>
                      <a:schemeClr val="accent5"/>
                    </a:solidFill>
                  </a:rPr>
                  <a:t>Draft 4. </a:t>
                </a:r>
                <a:r>
                  <a:rPr lang="en-US" sz="1600" dirty="0">
                    <a:solidFill>
                      <a:schemeClr val="tx1"/>
                    </a:solidFill>
                  </a:rPr>
                  <a:t>PIM Core 0: 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[</a:t>
                </a:r>
                <a:r>
                  <a:rPr lang="en-US" altLang="zh-CN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(A[0:6][0:2], B[0:1][0:4] ...)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altLang="zh-CN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∈{0,1,2,3,4,5}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], …</a:t>
                </a:r>
                <a:br>
                  <a:rPr lang="en-US" altLang="zh-CN" sz="1600" dirty="0">
                    <a:solidFill>
                      <a:schemeClr val="tx1"/>
                    </a:solidFill>
                  </a:rPr>
                </a:br>
                <a:r>
                  <a:rPr lang="en-US" altLang="zh-CN" sz="1600" dirty="0">
                    <a:solidFill>
                      <a:schemeClr val="tx1"/>
                    </a:solidFill>
                  </a:rPr>
                  <a:t>…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Snip Single Corner of Rectangle 20">
                <a:extLst>
                  <a:ext uri="{FF2B5EF4-FFF2-40B4-BE49-F238E27FC236}">
                    <a16:creationId xmlns:a16="http://schemas.microsoft.com/office/drawing/2014/main" id="{DA1190FD-4CB0-AF69-E568-9CB0447C779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6623" y="3945005"/>
                <a:ext cx="9848834" cy="1043907"/>
              </a:xfrm>
              <a:prstGeom prst="snip1Rect">
                <a:avLst>
                  <a:gd name="adj" fmla="val 22917"/>
                </a:avLst>
              </a:prstGeom>
              <a:blipFill>
                <a:blip r:embed="rId3"/>
                <a:stretch>
                  <a:fillRect l="-257" b="-11905"/>
                </a:stretch>
              </a:blip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Plus 26">
            <a:extLst>
              <a:ext uri="{FF2B5EF4-FFF2-40B4-BE49-F238E27FC236}">
                <a16:creationId xmlns:a16="http://schemas.microsoft.com/office/drawing/2014/main" id="{1457741D-B5D7-10B0-4EB1-C3B831B51525}"/>
              </a:ext>
            </a:extLst>
          </p:cNvPr>
          <p:cNvSpPr/>
          <p:nvPr/>
        </p:nvSpPr>
        <p:spPr>
          <a:xfrm>
            <a:off x="10595398" y="4076143"/>
            <a:ext cx="191911" cy="160060"/>
          </a:xfrm>
          <a:prstGeom prst="mathPlus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28" name="Plus 27">
            <a:extLst>
              <a:ext uri="{FF2B5EF4-FFF2-40B4-BE49-F238E27FC236}">
                <a16:creationId xmlns:a16="http://schemas.microsoft.com/office/drawing/2014/main" id="{893DB283-DD26-C09A-9572-68C0A25B7307}"/>
              </a:ext>
            </a:extLst>
          </p:cNvPr>
          <p:cNvSpPr/>
          <p:nvPr/>
        </p:nvSpPr>
        <p:spPr>
          <a:xfrm>
            <a:off x="10595398" y="4321052"/>
            <a:ext cx="191911" cy="160060"/>
          </a:xfrm>
          <a:prstGeom prst="mathPlus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29" name="Plus 28">
            <a:extLst>
              <a:ext uri="{FF2B5EF4-FFF2-40B4-BE49-F238E27FC236}">
                <a16:creationId xmlns:a16="http://schemas.microsoft.com/office/drawing/2014/main" id="{8F78A3A5-FFC8-24B0-F1AB-FDF98A415C02}"/>
              </a:ext>
            </a:extLst>
          </p:cNvPr>
          <p:cNvSpPr/>
          <p:nvPr/>
        </p:nvSpPr>
        <p:spPr>
          <a:xfrm>
            <a:off x="10595398" y="4555728"/>
            <a:ext cx="191911" cy="160060"/>
          </a:xfrm>
          <a:prstGeom prst="mathPlus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30" name="Snip Single Corner of Rectangle 29">
            <a:extLst>
              <a:ext uri="{FF2B5EF4-FFF2-40B4-BE49-F238E27FC236}">
                <a16:creationId xmlns:a16="http://schemas.microsoft.com/office/drawing/2014/main" id="{92727C74-D4DF-F5C9-E775-714A2C47BE9F}"/>
              </a:ext>
            </a:extLst>
          </p:cNvPr>
          <p:cNvSpPr/>
          <p:nvPr/>
        </p:nvSpPr>
        <p:spPr>
          <a:xfrm>
            <a:off x="10808619" y="4060030"/>
            <a:ext cx="1116916" cy="192286"/>
          </a:xfrm>
          <a:prstGeom prst="snip1Rect">
            <a:avLst>
              <a:gd name="adj" fmla="val 22917"/>
            </a:avLst>
          </a:prstGeom>
          <a:solidFill>
            <a:schemeClr val="accent4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36000" rtlCol="0" anchor="ctr"/>
          <a:lstStyle/>
          <a:p>
            <a:r>
              <a:rPr lang="en-US" sz="1600" dirty="0">
                <a:solidFill>
                  <a:schemeClr val="bg1"/>
                </a:solidFill>
              </a:rPr>
              <a:t>opt. strategy</a:t>
            </a:r>
          </a:p>
        </p:txBody>
      </p:sp>
      <p:sp>
        <p:nvSpPr>
          <p:cNvPr id="31" name="Snip Single Corner of Rectangle 30">
            <a:extLst>
              <a:ext uri="{FF2B5EF4-FFF2-40B4-BE49-F238E27FC236}">
                <a16:creationId xmlns:a16="http://schemas.microsoft.com/office/drawing/2014/main" id="{53E5A678-4A5A-3572-4FB0-503511358AE6}"/>
              </a:ext>
            </a:extLst>
          </p:cNvPr>
          <p:cNvSpPr/>
          <p:nvPr/>
        </p:nvSpPr>
        <p:spPr>
          <a:xfrm>
            <a:off x="10808619" y="4304939"/>
            <a:ext cx="1116916" cy="192286"/>
          </a:xfrm>
          <a:prstGeom prst="snip1Rect">
            <a:avLst>
              <a:gd name="adj" fmla="val 22917"/>
            </a:avLst>
          </a:prstGeom>
          <a:solidFill>
            <a:schemeClr val="accent4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36000" rtlCol="0" anchor="ctr"/>
          <a:lstStyle/>
          <a:p>
            <a:r>
              <a:rPr lang="en-US" sz="1600" dirty="0">
                <a:solidFill>
                  <a:schemeClr val="bg1"/>
                </a:solidFill>
              </a:rPr>
              <a:t>opt. strategy</a:t>
            </a:r>
          </a:p>
        </p:txBody>
      </p:sp>
      <p:sp>
        <p:nvSpPr>
          <p:cNvPr id="32" name="Snip Single Corner of Rectangle 31">
            <a:extLst>
              <a:ext uri="{FF2B5EF4-FFF2-40B4-BE49-F238E27FC236}">
                <a16:creationId xmlns:a16="http://schemas.microsoft.com/office/drawing/2014/main" id="{2E0EBF4C-5C7A-1CB8-1544-BAA654036CE5}"/>
              </a:ext>
            </a:extLst>
          </p:cNvPr>
          <p:cNvSpPr/>
          <p:nvPr/>
        </p:nvSpPr>
        <p:spPr>
          <a:xfrm>
            <a:off x="10808619" y="4539615"/>
            <a:ext cx="1116916" cy="192286"/>
          </a:xfrm>
          <a:prstGeom prst="snip1Rect">
            <a:avLst>
              <a:gd name="adj" fmla="val 22917"/>
            </a:avLst>
          </a:prstGeom>
          <a:solidFill>
            <a:schemeClr val="accent4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36000" rtlCol="0" anchor="ctr"/>
          <a:lstStyle/>
          <a:p>
            <a:r>
              <a:rPr lang="en-US" sz="1600" dirty="0">
                <a:solidFill>
                  <a:schemeClr val="bg1"/>
                </a:solidFill>
              </a:rPr>
              <a:t>opt. strategy</a:t>
            </a:r>
          </a:p>
        </p:txBody>
      </p:sp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1EF54517-38F8-6558-1F10-A5632D16AB9A}"/>
              </a:ext>
            </a:extLst>
          </p:cNvPr>
          <p:cNvSpPr/>
          <p:nvPr/>
        </p:nvSpPr>
        <p:spPr>
          <a:xfrm>
            <a:off x="2287762" y="5666022"/>
            <a:ext cx="5760956" cy="614909"/>
          </a:xfrm>
          <a:prstGeom prst="roundRect">
            <a:avLst/>
          </a:prstGeom>
          <a:solidFill>
            <a:srgbClr val="FFFFFF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379925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2BE1A3-5B6D-7A51-C7F7-AC74FC485E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7F8C21D-7B5B-29DC-625E-C0976A76AEE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3. PIM-Specific Code Optimizer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C5BCDF5-32AE-B201-C2A5-5A476C560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32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46ABA91-0510-41D6-CFA8-BA47DE37F8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9"/>
            <a:ext cx="11647192" cy="56664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à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optimizes performance of drafts &amp; is extensible for further optimizations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Example: group-level broadcast commands in DCC</a:t>
            </a:r>
          </a:p>
        </p:txBody>
      </p:sp>
      <p:sp>
        <p:nvSpPr>
          <p:cNvPr id="2" name="Rounded Rectangle 163">
            <a:extLst>
              <a:ext uri="{FF2B5EF4-FFF2-40B4-BE49-F238E27FC236}">
                <a16:creationId xmlns:a16="http://schemas.microsoft.com/office/drawing/2014/main" id="{09BEA901-2386-5724-DF01-4CE24D1DDC04}"/>
              </a:ext>
            </a:extLst>
          </p:cNvPr>
          <p:cNvSpPr/>
          <p:nvPr/>
        </p:nvSpPr>
        <p:spPr>
          <a:xfrm flipH="1">
            <a:off x="220614" y="3780805"/>
            <a:ext cx="1932787" cy="1494832"/>
          </a:xfrm>
          <a:prstGeom prst="roundRect">
            <a:avLst>
              <a:gd name="adj" fmla="val 11408"/>
            </a:avLst>
          </a:prstGeom>
          <a:solidFill>
            <a:schemeClr val="bg2">
              <a:alpha val="58039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200" dirty="0">
                <a:solidFill>
                  <a:schemeClr val="tx1"/>
                </a:solidFill>
              </a:rPr>
              <a:t>Host </a:t>
            </a:r>
            <a:r>
              <a:rPr lang="en-US" sz="2200" dirty="0" err="1">
                <a:solidFill>
                  <a:schemeClr val="tx1"/>
                </a:solidFill>
              </a:rPr>
              <a:t>xPU</a:t>
            </a:r>
            <a:endParaRPr lang="en-US" sz="2200" dirty="0">
              <a:solidFill>
                <a:schemeClr val="tx1"/>
              </a:solidFill>
            </a:endParaRPr>
          </a:p>
          <a:p>
            <a:pPr algn="ctr"/>
            <a:r>
              <a:rPr lang="en-US" sz="2200" dirty="0">
                <a:solidFill>
                  <a:schemeClr val="tx1"/>
                </a:solidFill>
              </a:rPr>
              <a:t>(e.g., GPU)</a:t>
            </a:r>
            <a:endParaRPr lang="en-GR" sz="2200" dirty="0">
              <a:solidFill>
                <a:schemeClr val="tx1"/>
              </a:solidFill>
            </a:endParaRPr>
          </a:p>
        </p:txBody>
      </p:sp>
      <p:sp>
        <p:nvSpPr>
          <p:cNvPr id="6" name="Rounded Rectangle 163">
            <a:extLst>
              <a:ext uri="{FF2B5EF4-FFF2-40B4-BE49-F238E27FC236}">
                <a16:creationId xmlns:a16="http://schemas.microsoft.com/office/drawing/2014/main" id="{2B5FF4C3-9EEB-6E22-B889-85850A57B99F}"/>
              </a:ext>
            </a:extLst>
          </p:cNvPr>
          <p:cNvSpPr/>
          <p:nvPr/>
        </p:nvSpPr>
        <p:spPr>
          <a:xfrm flipH="1">
            <a:off x="220612" y="5619883"/>
            <a:ext cx="1932787" cy="1080132"/>
          </a:xfrm>
          <a:prstGeom prst="roundRect">
            <a:avLst>
              <a:gd name="adj" fmla="val 11408"/>
            </a:avLst>
          </a:prstGeom>
          <a:solidFill>
            <a:schemeClr val="tx2">
              <a:lumMod val="25000"/>
              <a:lumOff val="75000"/>
              <a:alpha val="58039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74000"/>
              </a:lnSpc>
            </a:pPr>
            <a:r>
              <a:rPr lang="en-US" sz="2200" dirty="0">
                <a:solidFill>
                  <a:schemeClr val="tx1"/>
                </a:solidFill>
              </a:rPr>
              <a:t>Host Memory Space</a:t>
            </a:r>
            <a:endParaRPr lang="en-GR" sz="2200" dirty="0">
              <a:solidFill>
                <a:schemeClr val="tx1"/>
              </a:solidFill>
            </a:endParaRPr>
          </a:p>
        </p:txBody>
      </p:sp>
      <p:sp>
        <p:nvSpPr>
          <p:cNvPr id="9" name="箭头: 左右 3">
            <a:extLst>
              <a:ext uri="{FF2B5EF4-FFF2-40B4-BE49-F238E27FC236}">
                <a16:creationId xmlns:a16="http://schemas.microsoft.com/office/drawing/2014/main" id="{8DDA07FF-A223-F670-6FCC-F9F9BB647ECA}"/>
              </a:ext>
            </a:extLst>
          </p:cNvPr>
          <p:cNvSpPr/>
          <p:nvPr/>
        </p:nvSpPr>
        <p:spPr>
          <a:xfrm>
            <a:off x="2177777" y="4421540"/>
            <a:ext cx="3184485" cy="200422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箭头: 左右 3">
            <a:extLst>
              <a:ext uri="{FF2B5EF4-FFF2-40B4-BE49-F238E27FC236}">
                <a16:creationId xmlns:a16="http://schemas.microsoft.com/office/drawing/2014/main" id="{694654E0-4162-980E-911A-DA28A5BEAAA0}"/>
              </a:ext>
            </a:extLst>
          </p:cNvPr>
          <p:cNvSpPr/>
          <p:nvPr/>
        </p:nvSpPr>
        <p:spPr>
          <a:xfrm rot="5400000">
            <a:off x="1145498" y="5341080"/>
            <a:ext cx="324000" cy="213360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39B59791-4BC9-D266-44B0-FE7F08A2674E}"/>
              </a:ext>
            </a:extLst>
          </p:cNvPr>
          <p:cNvGrpSpPr/>
          <p:nvPr/>
        </p:nvGrpSpPr>
        <p:grpSpPr>
          <a:xfrm>
            <a:off x="5384462" y="3902161"/>
            <a:ext cx="6736157" cy="2563784"/>
            <a:chOff x="5192549" y="3382868"/>
            <a:chExt cx="6736157" cy="2563784"/>
          </a:xfrm>
        </p:grpSpPr>
        <p:sp>
          <p:nvSpPr>
            <p:cNvPr id="12" name="文本框 54">
              <a:extLst>
                <a:ext uri="{FF2B5EF4-FFF2-40B4-BE49-F238E27FC236}">
                  <a16:creationId xmlns:a16="http://schemas.microsoft.com/office/drawing/2014/main" id="{BE003593-B86A-DFF3-9961-67D5944156EF}"/>
                </a:ext>
              </a:extLst>
            </p:cNvPr>
            <p:cNvSpPr txBox="1"/>
            <p:nvPr/>
          </p:nvSpPr>
          <p:spPr>
            <a:xfrm>
              <a:off x="5572517" y="3382868"/>
              <a:ext cx="6356189" cy="2990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r>
                <a:rPr lang="en-US" altLang="zh-CN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Near-Bank PIM Devices</a:t>
              </a:r>
              <a:endParaRPr lang="en-GR" altLang="zh-CN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13" name="组合 357">
              <a:extLst>
                <a:ext uri="{FF2B5EF4-FFF2-40B4-BE49-F238E27FC236}">
                  <a16:creationId xmlns:a16="http://schemas.microsoft.com/office/drawing/2014/main" id="{B5AA25E3-4915-100A-C680-5945ECA5194F}"/>
                </a:ext>
              </a:extLst>
            </p:cNvPr>
            <p:cNvGrpSpPr/>
            <p:nvPr/>
          </p:nvGrpSpPr>
          <p:grpSpPr>
            <a:xfrm>
              <a:off x="5302983" y="3904795"/>
              <a:ext cx="5903579" cy="1734981"/>
              <a:chOff x="1424155" y="4293313"/>
              <a:chExt cx="2334289" cy="1734981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14" name="Rounded Rectangle 166">
                <a:extLst>
                  <a:ext uri="{FF2B5EF4-FFF2-40B4-BE49-F238E27FC236}">
                    <a16:creationId xmlns:a16="http://schemas.microsoft.com/office/drawing/2014/main" id="{5F98B5C3-F197-B52A-7B8F-4E8737162F11}"/>
                  </a:ext>
                </a:extLst>
              </p:cNvPr>
              <p:cNvSpPr/>
              <p:nvPr/>
            </p:nvSpPr>
            <p:spPr>
              <a:xfrm flipH="1">
                <a:off x="3038444" y="4293313"/>
                <a:ext cx="720000" cy="1727927"/>
              </a:xfrm>
              <a:prstGeom prst="roundRect">
                <a:avLst>
                  <a:gd name="adj" fmla="val 11408"/>
                </a:avLst>
              </a:prstGeom>
              <a:grpFill/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sz="20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……</a:t>
                </a:r>
                <a:endPara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15" name="组合 359">
                <a:extLst>
                  <a:ext uri="{FF2B5EF4-FFF2-40B4-BE49-F238E27FC236}">
                    <a16:creationId xmlns:a16="http://schemas.microsoft.com/office/drawing/2014/main" id="{67528B4E-943C-D941-5E9E-0342BB731F08}"/>
                  </a:ext>
                </a:extLst>
              </p:cNvPr>
              <p:cNvGrpSpPr/>
              <p:nvPr/>
            </p:nvGrpSpPr>
            <p:grpSpPr>
              <a:xfrm>
                <a:off x="1424155" y="4295059"/>
                <a:ext cx="720000" cy="1727927"/>
                <a:chOff x="1424155" y="4295059"/>
                <a:chExt cx="720000" cy="1727927"/>
              </a:xfrm>
              <a:grpFill/>
            </p:grpSpPr>
            <p:sp>
              <p:nvSpPr>
                <p:cNvPr id="44" name="Rounded Rectangle 166">
                  <a:extLst>
                    <a:ext uri="{FF2B5EF4-FFF2-40B4-BE49-F238E27FC236}">
                      <a16:creationId xmlns:a16="http://schemas.microsoft.com/office/drawing/2014/main" id="{39837F27-442B-D787-3823-FEF2C182415A}"/>
                    </a:ext>
                  </a:extLst>
                </p:cNvPr>
                <p:cNvSpPr/>
                <p:nvPr/>
              </p:nvSpPr>
              <p:spPr>
                <a:xfrm flipH="1">
                  <a:off x="1424155" y="4295059"/>
                  <a:ext cx="720000" cy="1727927"/>
                </a:xfrm>
                <a:prstGeom prst="roundRect">
                  <a:avLst>
                    <a:gd name="adj" fmla="val 11408"/>
                  </a:avLst>
                </a:prstGeom>
                <a:grpFill/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TG</a:t>
                  </a:r>
                  <a:r>
                    <a:rPr lang="en-US" altLang="zh-CN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0</a:t>
                  </a:r>
                  <a:endParaRPr lang="en-GR" altLang="zh-CN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48" name="文本框 40">
                  <a:extLst>
                    <a:ext uri="{FF2B5EF4-FFF2-40B4-BE49-F238E27FC236}">
                      <a16:creationId xmlns:a16="http://schemas.microsoft.com/office/drawing/2014/main" id="{0CE8D129-F151-297D-DEB7-F2BBD19619EF}"/>
                    </a:ext>
                  </a:extLst>
                </p:cNvPr>
                <p:cNvSpPr txBox="1"/>
                <p:nvPr/>
              </p:nvSpPr>
              <p:spPr>
                <a:xfrm>
                  <a:off x="1680461" y="5646577"/>
                  <a:ext cx="207390" cy="36933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8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altLang="zh-CN" sz="2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49" name="组合 383">
                  <a:extLst>
                    <a:ext uri="{FF2B5EF4-FFF2-40B4-BE49-F238E27FC236}">
                      <a16:creationId xmlns:a16="http://schemas.microsoft.com/office/drawing/2014/main" id="{B0EC4E42-50AC-F157-8E73-240CE3090863}"/>
                    </a:ext>
                  </a:extLst>
                </p:cNvPr>
                <p:cNvGrpSpPr/>
                <p:nvPr/>
              </p:nvGrpSpPr>
              <p:grpSpPr>
                <a:xfrm>
                  <a:off x="1496153" y="4565538"/>
                  <a:ext cx="575999" cy="562723"/>
                  <a:chOff x="1491441" y="4582299"/>
                  <a:chExt cx="575999" cy="562723"/>
                </a:xfrm>
                <a:grpFill/>
              </p:grpSpPr>
              <p:sp>
                <p:nvSpPr>
                  <p:cNvPr id="69" name="矩形 393">
                    <a:extLst>
                      <a:ext uri="{FF2B5EF4-FFF2-40B4-BE49-F238E27FC236}">
                        <a16:creationId xmlns:a16="http://schemas.microsoft.com/office/drawing/2014/main" id="{C04B2D85-6175-6AE0-C495-A2FF6A83F733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6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70" name="组合 394">
                    <a:extLst>
                      <a:ext uri="{FF2B5EF4-FFF2-40B4-BE49-F238E27FC236}">
                        <a16:creationId xmlns:a16="http://schemas.microsoft.com/office/drawing/2014/main" id="{EDC77F2B-E3D7-5C45-652F-CA7C9B201701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9"/>
                    <a:ext cx="575999" cy="288147"/>
                    <a:chOff x="1490740" y="4582302"/>
                    <a:chExt cx="573894" cy="344232"/>
                  </a:xfrm>
                  <a:grpFill/>
                </p:grpSpPr>
                <p:grpSp>
                  <p:nvGrpSpPr>
                    <p:cNvPr id="71" name="组合 395">
                      <a:extLst>
                        <a:ext uri="{FF2B5EF4-FFF2-40B4-BE49-F238E27FC236}">
                          <a16:creationId xmlns:a16="http://schemas.microsoft.com/office/drawing/2014/main" id="{5F76CDB4-75FB-1BB3-2ECC-28F482EDF9E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75" name="矩形 399">
                        <a:extLst>
                          <a:ext uri="{FF2B5EF4-FFF2-40B4-BE49-F238E27FC236}">
                            <a16:creationId xmlns:a16="http://schemas.microsoft.com/office/drawing/2014/main" id="{7293A1C5-71A7-71FB-15DD-F685758A5B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6" name="文本框 62">
                        <a:extLst>
                          <a:ext uri="{FF2B5EF4-FFF2-40B4-BE49-F238E27FC236}">
                            <a16:creationId xmlns:a16="http://schemas.microsoft.com/office/drawing/2014/main" id="{F9499FC4-2952-83CA-A9B4-CA54408D1B1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72" name="组合 396">
                      <a:extLst>
                        <a:ext uri="{FF2B5EF4-FFF2-40B4-BE49-F238E27FC236}">
                          <a16:creationId xmlns:a16="http://schemas.microsoft.com/office/drawing/2014/main" id="{39A43291-FC82-A04C-07D1-0461783F01B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73" name="矩形 397">
                        <a:extLst>
                          <a:ext uri="{FF2B5EF4-FFF2-40B4-BE49-F238E27FC236}">
                            <a16:creationId xmlns:a16="http://schemas.microsoft.com/office/drawing/2014/main" id="{AF367D17-91B6-EB37-5EA7-F38EE62BB0F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74" name="文本框 59">
                        <a:extLst>
                          <a:ext uri="{FF2B5EF4-FFF2-40B4-BE49-F238E27FC236}">
                            <a16:creationId xmlns:a16="http://schemas.microsoft.com/office/drawing/2014/main" id="{FBA0B17F-E095-6DE6-B4ED-2FBD82B9AE9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50" name="组合 384">
                  <a:extLst>
                    <a:ext uri="{FF2B5EF4-FFF2-40B4-BE49-F238E27FC236}">
                      <a16:creationId xmlns:a16="http://schemas.microsoft.com/office/drawing/2014/main" id="{8988A95D-36DE-2F28-45B8-3104581BE6A2}"/>
                    </a:ext>
                  </a:extLst>
                </p:cNvPr>
                <p:cNvGrpSpPr/>
                <p:nvPr/>
              </p:nvGrpSpPr>
              <p:grpSpPr>
                <a:xfrm>
                  <a:off x="1496153" y="5181406"/>
                  <a:ext cx="575999" cy="562723"/>
                  <a:chOff x="1491441" y="4582299"/>
                  <a:chExt cx="575999" cy="562723"/>
                </a:xfrm>
                <a:grpFill/>
              </p:grpSpPr>
              <p:sp>
                <p:nvSpPr>
                  <p:cNvPr id="51" name="矩形 385">
                    <a:extLst>
                      <a:ext uri="{FF2B5EF4-FFF2-40B4-BE49-F238E27FC236}">
                        <a16:creationId xmlns:a16="http://schemas.microsoft.com/office/drawing/2014/main" id="{CC12AF44-D75A-09BA-C77F-3C6F3CC95FD3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6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57" name="组合 386">
                    <a:extLst>
                      <a:ext uri="{FF2B5EF4-FFF2-40B4-BE49-F238E27FC236}">
                        <a16:creationId xmlns:a16="http://schemas.microsoft.com/office/drawing/2014/main" id="{E7FBE284-B4E9-2861-4098-590DCA757DEE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9"/>
                    <a:ext cx="575999" cy="288147"/>
                    <a:chOff x="1490740" y="4582302"/>
                    <a:chExt cx="573894" cy="344232"/>
                  </a:xfrm>
                  <a:grpFill/>
                </p:grpSpPr>
                <p:grpSp>
                  <p:nvGrpSpPr>
                    <p:cNvPr id="59" name="组合 387">
                      <a:extLst>
                        <a:ext uri="{FF2B5EF4-FFF2-40B4-BE49-F238E27FC236}">
                          <a16:creationId xmlns:a16="http://schemas.microsoft.com/office/drawing/2014/main" id="{DDB0CF02-C8FD-7D40-DC76-69810FC4F86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66" name="矩形 391">
                        <a:extLst>
                          <a:ext uri="{FF2B5EF4-FFF2-40B4-BE49-F238E27FC236}">
                            <a16:creationId xmlns:a16="http://schemas.microsoft.com/office/drawing/2014/main" id="{58164E02-FBAB-8AFA-100D-B077BD6751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8" name="文本框 51">
                        <a:extLst>
                          <a:ext uri="{FF2B5EF4-FFF2-40B4-BE49-F238E27FC236}">
                            <a16:creationId xmlns:a16="http://schemas.microsoft.com/office/drawing/2014/main" id="{BD0DF2F0-B6EB-3697-1A3E-D0823449D901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60" name="组合 388">
                      <a:extLst>
                        <a:ext uri="{FF2B5EF4-FFF2-40B4-BE49-F238E27FC236}">
                          <a16:creationId xmlns:a16="http://schemas.microsoft.com/office/drawing/2014/main" id="{E2A5CFB3-FE35-87BA-14AD-779D7B05CA0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62" name="矩形 389">
                        <a:extLst>
                          <a:ext uri="{FF2B5EF4-FFF2-40B4-BE49-F238E27FC236}">
                            <a16:creationId xmlns:a16="http://schemas.microsoft.com/office/drawing/2014/main" id="{1BA378EF-A29E-1A6C-642F-46CA28A9D2F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64" name="文本框 48">
                        <a:extLst>
                          <a:ext uri="{FF2B5EF4-FFF2-40B4-BE49-F238E27FC236}">
                            <a16:creationId xmlns:a16="http://schemas.microsoft.com/office/drawing/2014/main" id="{7D2E0CC4-5694-FE63-3DC1-2BEF64FA4B6F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  <p:grpSp>
            <p:nvGrpSpPr>
              <p:cNvPr id="16" name="组合 360">
                <a:extLst>
                  <a:ext uri="{FF2B5EF4-FFF2-40B4-BE49-F238E27FC236}">
                    <a16:creationId xmlns:a16="http://schemas.microsoft.com/office/drawing/2014/main" id="{5C19769D-4BB1-9D29-A5B4-D07474FEC722}"/>
                  </a:ext>
                </a:extLst>
              </p:cNvPr>
              <p:cNvGrpSpPr/>
              <p:nvPr/>
            </p:nvGrpSpPr>
            <p:grpSpPr>
              <a:xfrm>
                <a:off x="2235334" y="4300367"/>
                <a:ext cx="720000" cy="1727927"/>
                <a:chOff x="1424155" y="4295059"/>
                <a:chExt cx="720000" cy="1727927"/>
              </a:xfrm>
              <a:grpFill/>
            </p:grpSpPr>
            <p:sp>
              <p:nvSpPr>
                <p:cNvPr id="17" name="Rounded Rectangle 166">
                  <a:extLst>
                    <a:ext uri="{FF2B5EF4-FFF2-40B4-BE49-F238E27FC236}">
                      <a16:creationId xmlns:a16="http://schemas.microsoft.com/office/drawing/2014/main" id="{12A463F9-F17D-4B73-2069-755651CA140B}"/>
                    </a:ext>
                  </a:extLst>
                </p:cNvPr>
                <p:cNvSpPr/>
                <p:nvPr/>
              </p:nvSpPr>
              <p:spPr>
                <a:xfrm flipH="1">
                  <a:off x="1424155" y="4295059"/>
                  <a:ext cx="720000" cy="1727927"/>
                </a:xfrm>
                <a:prstGeom prst="roundRect">
                  <a:avLst>
                    <a:gd name="adj" fmla="val 11408"/>
                  </a:avLst>
                </a:prstGeom>
                <a:grpFill/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TG</a:t>
                  </a:r>
                  <a:r>
                    <a:rPr lang="en-US" altLang="zh-CN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1</a:t>
                  </a:r>
                  <a:endParaRPr lang="en-GR" altLang="zh-CN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" name="文本框 20">
                  <a:extLst>
                    <a:ext uri="{FF2B5EF4-FFF2-40B4-BE49-F238E27FC236}">
                      <a16:creationId xmlns:a16="http://schemas.microsoft.com/office/drawing/2014/main" id="{3BEF7514-BA7E-6A6F-F3FA-E9BCDB03965B}"/>
                    </a:ext>
                  </a:extLst>
                </p:cNvPr>
                <p:cNvSpPr txBox="1"/>
                <p:nvPr/>
              </p:nvSpPr>
              <p:spPr>
                <a:xfrm>
                  <a:off x="1680461" y="5646577"/>
                  <a:ext cx="207390" cy="36933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8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altLang="zh-CN" sz="2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19" name="组合 363">
                  <a:extLst>
                    <a:ext uri="{FF2B5EF4-FFF2-40B4-BE49-F238E27FC236}">
                      <a16:creationId xmlns:a16="http://schemas.microsoft.com/office/drawing/2014/main" id="{33A499E7-BB14-7FC9-7EC5-98EADE04FE9F}"/>
                    </a:ext>
                  </a:extLst>
                </p:cNvPr>
                <p:cNvGrpSpPr/>
                <p:nvPr/>
              </p:nvGrpSpPr>
              <p:grpSpPr>
                <a:xfrm>
                  <a:off x="1496153" y="4565538"/>
                  <a:ext cx="575999" cy="562723"/>
                  <a:chOff x="1491441" y="4582299"/>
                  <a:chExt cx="575999" cy="562723"/>
                </a:xfrm>
                <a:grpFill/>
              </p:grpSpPr>
              <p:sp>
                <p:nvSpPr>
                  <p:cNvPr id="29" name="矩形 373">
                    <a:extLst>
                      <a:ext uri="{FF2B5EF4-FFF2-40B4-BE49-F238E27FC236}">
                        <a16:creationId xmlns:a16="http://schemas.microsoft.com/office/drawing/2014/main" id="{86B33F5C-7524-5C6D-4B6E-6A5A5FDCE291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6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30" name="组合 374">
                    <a:extLst>
                      <a:ext uri="{FF2B5EF4-FFF2-40B4-BE49-F238E27FC236}">
                        <a16:creationId xmlns:a16="http://schemas.microsoft.com/office/drawing/2014/main" id="{A952BE4C-EFEE-771C-55F1-BE5799526C4B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9"/>
                    <a:ext cx="575999" cy="288147"/>
                    <a:chOff x="1490740" y="4582302"/>
                    <a:chExt cx="573894" cy="344232"/>
                  </a:xfrm>
                  <a:grpFill/>
                </p:grpSpPr>
                <p:grpSp>
                  <p:nvGrpSpPr>
                    <p:cNvPr id="31" name="组合 375">
                      <a:extLst>
                        <a:ext uri="{FF2B5EF4-FFF2-40B4-BE49-F238E27FC236}">
                          <a16:creationId xmlns:a16="http://schemas.microsoft.com/office/drawing/2014/main" id="{3DFE0716-7D50-4D43-993F-CBB75E5739B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40" name="矩形 379">
                        <a:extLst>
                          <a:ext uri="{FF2B5EF4-FFF2-40B4-BE49-F238E27FC236}">
                            <a16:creationId xmlns:a16="http://schemas.microsoft.com/office/drawing/2014/main" id="{3E64773B-B50C-E8B8-2AC3-1A8F02D194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41" name="文本框 38">
                        <a:extLst>
                          <a:ext uri="{FF2B5EF4-FFF2-40B4-BE49-F238E27FC236}">
                            <a16:creationId xmlns:a16="http://schemas.microsoft.com/office/drawing/2014/main" id="{D64EB044-89C3-8D12-85A5-263D2A0807B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32" name="组合 376">
                      <a:extLst>
                        <a:ext uri="{FF2B5EF4-FFF2-40B4-BE49-F238E27FC236}">
                          <a16:creationId xmlns:a16="http://schemas.microsoft.com/office/drawing/2014/main" id="{7D895BC0-0637-905C-B3C8-53CEE083D14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33" name="矩形 377">
                        <a:extLst>
                          <a:ext uri="{FF2B5EF4-FFF2-40B4-BE49-F238E27FC236}">
                            <a16:creationId xmlns:a16="http://schemas.microsoft.com/office/drawing/2014/main" id="{7F836C00-1C7F-9131-A86C-5C8FB98419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37" name="文本框 36">
                        <a:extLst>
                          <a:ext uri="{FF2B5EF4-FFF2-40B4-BE49-F238E27FC236}">
                            <a16:creationId xmlns:a16="http://schemas.microsoft.com/office/drawing/2014/main" id="{1030CC08-428A-F73F-711F-481197C4D0D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20" name="组合 364">
                  <a:extLst>
                    <a:ext uri="{FF2B5EF4-FFF2-40B4-BE49-F238E27FC236}">
                      <a16:creationId xmlns:a16="http://schemas.microsoft.com/office/drawing/2014/main" id="{7FA918FC-31C6-053D-C766-8A717812E93B}"/>
                    </a:ext>
                  </a:extLst>
                </p:cNvPr>
                <p:cNvGrpSpPr/>
                <p:nvPr/>
              </p:nvGrpSpPr>
              <p:grpSpPr>
                <a:xfrm>
                  <a:off x="1496153" y="5181406"/>
                  <a:ext cx="575999" cy="562723"/>
                  <a:chOff x="1491441" y="4582299"/>
                  <a:chExt cx="575999" cy="562723"/>
                </a:xfrm>
                <a:grpFill/>
              </p:grpSpPr>
              <p:sp>
                <p:nvSpPr>
                  <p:cNvPr id="21" name="矩形 365">
                    <a:extLst>
                      <a:ext uri="{FF2B5EF4-FFF2-40B4-BE49-F238E27FC236}">
                        <a16:creationId xmlns:a16="http://schemas.microsoft.com/office/drawing/2014/main" id="{E002550E-3439-6DF0-562C-0C384280A4AF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6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22" name="组合 366">
                    <a:extLst>
                      <a:ext uri="{FF2B5EF4-FFF2-40B4-BE49-F238E27FC236}">
                        <a16:creationId xmlns:a16="http://schemas.microsoft.com/office/drawing/2014/main" id="{47F8C51D-012F-E281-7EB2-4E7B82776D5A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9"/>
                    <a:ext cx="575999" cy="288147"/>
                    <a:chOff x="1490740" y="4582302"/>
                    <a:chExt cx="573894" cy="344232"/>
                  </a:xfrm>
                  <a:grpFill/>
                </p:grpSpPr>
                <p:grpSp>
                  <p:nvGrpSpPr>
                    <p:cNvPr id="23" name="组合 367">
                      <a:extLst>
                        <a:ext uri="{FF2B5EF4-FFF2-40B4-BE49-F238E27FC236}">
                          <a16:creationId xmlns:a16="http://schemas.microsoft.com/office/drawing/2014/main" id="{BDC679E1-2650-A872-642A-4753D1C11FF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27" name="矩形 371">
                        <a:extLst>
                          <a:ext uri="{FF2B5EF4-FFF2-40B4-BE49-F238E27FC236}">
                            <a16:creationId xmlns:a16="http://schemas.microsoft.com/office/drawing/2014/main" id="{B7B25E05-B426-79AB-CB40-69944FDCBF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8" name="文本框 30">
                        <a:extLst>
                          <a:ext uri="{FF2B5EF4-FFF2-40B4-BE49-F238E27FC236}">
                            <a16:creationId xmlns:a16="http://schemas.microsoft.com/office/drawing/2014/main" id="{50374BEE-E8FF-399B-2B40-82DDE3956325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4" name="组合 368">
                      <a:extLst>
                        <a:ext uri="{FF2B5EF4-FFF2-40B4-BE49-F238E27FC236}">
                          <a16:creationId xmlns:a16="http://schemas.microsoft.com/office/drawing/2014/main" id="{D2D2E171-A792-6475-F58D-71331BE11D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44232"/>
                      <a:chOff x="616043" y="4597398"/>
                      <a:chExt cx="291659" cy="344232"/>
                    </a:xfrm>
                    <a:grpFill/>
                  </p:grpSpPr>
                  <p:sp>
                    <p:nvSpPr>
                      <p:cNvPr id="25" name="矩形 369">
                        <a:extLst>
                          <a:ext uri="{FF2B5EF4-FFF2-40B4-BE49-F238E27FC236}">
                            <a16:creationId xmlns:a16="http://schemas.microsoft.com/office/drawing/2014/main" id="{94BC351D-200E-41D0-0BFE-BC467E6081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5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6" name="文本框 28">
                        <a:extLst>
                          <a:ext uri="{FF2B5EF4-FFF2-40B4-BE49-F238E27FC236}">
                            <a16:creationId xmlns:a16="http://schemas.microsoft.com/office/drawing/2014/main" id="{72C804BC-882A-61E3-A0DF-EFAB88EA54B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4423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4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4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grpSp>
          <p:nvGrpSpPr>
            <p:cNvPr id="77" name="组合 262">
              <a:extLst>
                <a:ext uri="{FF2B5EF4-FFF2-40B4-BE49-F238E27FC236}">
                  <a16:creationId xmlns:a16="http://schemas.microsoft.com/office/drawing/2014/main" id="{21CCDC44-92CA-7F42-9DC3-005FFB36A1AA}"/>
                </a:ext>
              </a:extLst>
            </p:cNvPr>
            <p:cNvGrpSpPr/>
            <p:nvPr/>
          </p:nvGrpSpPr>
          <p:grpSpPr>
            <a:xfrm>
              <a:off x="5192549" y="3665647"/>
              <a:ext cx="6348819" cy="2079592"/>
              <a:chOff x="430015" y="2171688"/>
              <a:chExt cx="2510338" cy="2073498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78" name="Rounded Rectangle 166">
                <a:extLst>
                  <a:ext uri="{FF2B5EF4-FFF2-40B4-BE49-F238E27FC236}">
                    <a16:creationId xmlns:a16="http://schemas.microsoft.com/office/drawing/2014/main" id="{230CBD08-4492-6367-E5B6-D9A0F5B9E644}"/>
                  </a:ext>
                </a:extLst>
              </p:cNvPr>
              <p:cNvSpPr/>
              <p:nvPr/>
            </p:nvSpPr>
            <p:spPr>
              <a:xfrm flipH="1">
                <a:off x="430015" y="2171688"/>
                <a:ext cx="2510338" cy="2073498"/>
              </a:xfrm>
              <a:prstGeom prst="roundRect">
                <a:avLst>
                  <a:gd name="adj" fmla="val 11408"/>
                </a:avLst>
              </a:prstGeom>
              <a:grpFill/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endParaRPr lang="en-GR" sz="2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79" name="组合 312">
                <a:extLst>
                  <a:ext uri="{FF2B5EF4-FFF2-40B4-BE49-F238E27FC236}">
                    <a16:creationId xmlns:a16="http://schemas.microsoft.com/office/drawing/2014/main" id="{A08482D8-AB8C-F122-B505-63A6EFEBD853}"/>
                  </a:ext>
                </a:extLst>
              </p:cNvPr>
              <p:cNvGrpSpPr/>
              <p:nvPr/>
            </p:nvGrpSpPr>
            <p:grpSpPr>
              <a:xfrm>
                <a:off x="518040" y="2463666"/>
                <a:ext cx="2334289" cy="1734981"/>
                <a:chOff x="1424155" y="4293313"/>
                <a:chExt cx="2334289" cy="1734981"/>
              </a:xfrm>
              <a:grpFill/>
            </p:grpSpPr>
            <p:sp>
              <p:nvSpPr>
                <p:cNvPr id="80" name="Rounded Rectangle 166">
                  <a:extLst>
                    <a:ext uri="{FF2B5EF4-FFF2-40B4-BE49-F238E27FC236}">
                      <a16:creationId xmlns:a16="http://schemas.microsoft.com/office/drawing/2014/main" id="{C831F57C-3478-2FE9-3392-23346871F4C6}"/>
                    </a:ext>
                  </a:extLst>
                </p:cNvPr>
                <p:cNvSpPr/>
                <p:nvPr/>
              </p:nvSpPr>
              <p:spPr>
                <a:xfrm flipH="1">
                  <a:off x="3038444" y="4293313"/>
                  <a:ext cx="720000" cy="1727927"/>
                </a:xfrm>
                <a:prstGeom prst="roundRect">
                  <a:avLst>
                    <a:gd name="adj" fmla="val 11408"/>
                  </a:avLst>
                </a:prstGeom>
                <a:grpFill/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sz="2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sz="24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81" name="组合 314">
                  <a:extLst>
                    <a:ext uri="{FF2B5EF4-FFF2-40B4-BE49-F238E27FC236}">
                      <a16:creationId xmlns:a16="http://schemas.microsoft.com/office/drawing/2014/main" id="{457321A2-7058-2D0A-EE77-970B6E033941}"/>
                    </a:ext>
                  </a:extLst>
                </p:cNvPr>
                <p:cNvGrpSpPr/>
                <p:nvPr/>
              </p:nvGrpSpPr>
              <p:grpSpPr>
                <a:xfrm>
                  <a:off x="1424155" y="4295059"/>
                  <a:ext cx="720000" cy="1727927"/>
                  <a:chOff x="1424155" y="4295059"/>
                  <a:chExt cx="720000" cy="1727927"/>
                </a:xfrm>
                <a:grpFill/>
              </p:grpSpPr>
              <p:sp>
                <p:nvSpPr>
                  <p:cNvPr id="103" name="Rounded Rectangle 166">
                    <a:extLst>
                      <a:ext uri="{FF2B5EF4-FFF2-40B4-BE49-F238E27FC236}">
                        <a16:creationId xmlns:a16="http://schemas.microsoft.com/office/drawing/2014/main" id="{A5F8B8F6-9FAA-A759-ABB0-8DC19E389728}"/>
                      </a:ext>
                    </a:extLst>
                  </p:cNvPr>
                  <p:cNvSpPr/>
                  <p:nvPr/>
                </p:nvSpPr>
                <p:spPr>
                  <a:xfrm flipH="1">
                    <a:off x="1424155" y="4295059"/>
                    <a:ext cx="720000" cy="1727927"/>
                  </a:xfrm>
                  <a:prstGeom prst="roundRect">
                    <a:avLst>
                      <a:gd name="adj" fmla="val 11408"/>
                    </a:avLst>
                  </a:prstGeom>
                  <a:grpFill/>
                  <a:ln w="127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t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74000"/>
                      </a:lnSpc>
                    </a:pPr>
                    <a:r>
                      <a:rPr lang="en-US" altLang="zh-CN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TG</a:t>
                    </a:r>
                    <a:r>
                      <a:rPr lang="en-US" altLang="zh-CN" baseline="-250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0</a:t>
                    </a:r>
                    <a:endParaRPr lang="en-GR" altLang="zh-CN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104" name="文本框 93">
                    <a:extLst>
                      <a:ext uri="{FF2B5EF4-FFF2-40B4-BE49-F238E27FC236}">
                        <a16:creationId xmlns:a16="http://schemas.microsoft.com/office/drawing/2014/main" id="{829BF37B-4D20-B1F5-D636-FA3B24EA7D9D}"/>
                      </a:ext>
                    </a:extLst>
                  </p:cNvPr>
                  <p:cNvSpPr txBox="1"/>
                  <p:nvPr/>
                </p:nvSpPr>
                <p:spPr>
                  <a:xfrm>
                    <a:off x="1680461" y="5646577"/>
                    <a:ext cx="207390" cy="369332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8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……</a:t>
                    </a:r>
                    <a:endParaRPr lang="en-GR" altLang="zh-CN" sz="200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105" name="组合 338">
                    <a:extLst>
                      <a:ext uri="{FF2B5EF4-FFF2-40B4-BE49-F238E27FC236}">
                        <a16:creationId xmlns:a16="http://schemas.microsoft.com/office/drawing/2014/main" id="{13165E99-C987-4175-4A05-E3D6A8393A7C}"/>
                      </a:ext>
                    </a:extLst>
                  </p:cNvPr>
                  <p:cNvGrpSpPr/>
                  <p:nvPr/>
                </p:nvGrpSpPr>
                <p:grpSpPr>
                  <a:xfrm>
                    <a:off x="1496153" y="4565538"/>
                    <a:ext cx="575999" cy="562723"/>
                    <a:chOff x="1491441" y="4582299"/>
                    <a:chExt cx="575999" cy="562723"/>
                  </a:xfrm>
                  <a:grpFill/>
                </p:grpSpPr>
                <p:sp>
                  <p:nvSpPr>
                    <p:cNvPr id="117" name="矩形 348">
                      <a:extLst>
                        <a:ext uri="{FF2B5EF4-FFF2-40B4-BE49-F238E27FC236}">
                          <a16:creationId xmlns:a16="http://schemas.microsoft.com/office/drawing/2014/main" id="{04396E2F-C9C0-295F-9942-ECD94CECF7B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3290" y="4824622"/>
                      <a:ext cx="572400" cy="3204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dirty="0">
                          <a:latin typeface="Trebuchet MS" panose="020B0703020202090204" pitchFamily="34" charset="0"/>
                        </a:rPr>
                        <a:t>FPU</a:t>
                      </a:r>
                      <a:endParaRPr lang="zh-CN" altLang="en-US" sz="1600" dirty="0">
                        <a:latin typeface="Trebuchet MS" panose="020B0703020202090204" pitchFamily="34" charset="0"/>
                      </a:endParaRPr>
                    </a:p>
                  </p:txBody>
                </p:sp>
                <p:grpSp>
                  <p:nvGrpSpPr>
                    <p:cNvPr id="170" name="组合 349">
                      <a:extLst>
                        <a:ext uri="{FF2B5EF4-FFF2-40B4-BE49-F238E27FC236}">
                          <a16:creationId xmlns:a16="http://schemas.microsoft.com/office/drawing/2014/main" id="{D1C5B2B9-2607-751D-9BF1-4F3958CBE20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1441" y="4582299"/>
                      <a:ext cx="575999" cy="288147"/>
                      <a:chOff x="1490740" y="4582302"/>
                      <a:chExt cx="573894" cy="344232"/>
                    </a:xfrm>
                    <a:grpFill/>
                  </p:grpSpPr>
                  <p:grpSp>
                    <p:nvGrpSpPr>
                      <p:cNvPr id="175" name="组合 350">
                        <a:extLst>
                          <a:ext uri="{FF2B5EF4-FFF2-40B4-BE49-F238E27FC236}">
                            <a16:creationId xmlns:a16="http://schemas.microsoft.com/office/drawing/2014/main" id="{D4E68FC1-CADB-8AF9-E7EC-79D9F31AAD7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90740" y="4582302"/>
                        <a:ext cx="291659" cy="344232"/>
                        <a:chOff x="616043" y="4597398"/>
                        <a:chExt cx="291659" cy="344232"/>
                      </a:xfrm>
                      <a:grpFill/>
                    </p:grpSpPr>
                    <p:sp>
                      <p:nvSpPr>
                        <p:cNvPr id="190" name="矩形 354">
                          <a:extLst>
                            <a:ext uri="{FF2B5EF4-FFF2-40B4-BE49-F238E27FC236}">
                              <a16:creationId xmlns:a16="http://schemas.microsoft.com/office/drawing/2014/main" id="{7FC1B08F-67BC-EB8E-CA52-575D487A1E4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5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91" name="文本框 115">
                          <a:extLst>
                            <a:ext uri="{FF2B5EF4-FFF2-40B4-BE49-F238E27FC236}">
                              <a16:creationId xmlns:a16="http://schemas.microsoft.com/office/drawing/2014/main" id="{ACD9F88C-F248-42E9-D80F-35E6F5E40CD2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4423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4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79" name="组合 351">
                        <a:extLst>
                          <a:ext uri="{FF2B5EF4-FFF2-40B4-BE49-F238E27FC236}">
                            <a16:creationId xmlns:a16="http://schemas.microsoft.com/office/drawing/2014/main" id="{4BC93AE8-5BE1-3A0E-1242-C14F291364A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72975" y="4582302"/>
                        <a:ext cx="291659" cy="344232"/>
                        <a:chOff x="616043" y="4597398"/>
                        <a:chExt cx="291659" cy="344232"/>
                      </a:xfrm>
                      <a:grpFill/>
                    </p:grpSpPr>
                    <p:sp>
                      <p:nvSpPr>
                        <p:cNvPr id="180" name="矩形 352">
                          <a:extLst>
                            <a:ext uri="{FF2B5EF4-FFF2-40B4-BE49-F238E27FC236}">
                              <a16:creationId xmlns:a16="http://schemas.microsoft.com/office/drawing/2014/main" id="{F64D2225-5AF1-819D-55FA-E097D70B91D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5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88" name="文本框 112">
                          <a:extLst>
                            <a:ext uri="{FF2B5EF4-FFF2-40B4-BE49-F238E27FC236}">
                              <a16:creationId xmlns:a16="http://schemas.microsoft.com/office/drawing/2014/main" id="{DA4FE6E9-B74C-F5CD-677E-ABB0759483BC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4423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4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106" name="组合 339">
                    <a:extLst>
                      <a:ext uri="{FF2B5EF4-FFF2-40B4-BE49-F238E27FC236}">
                        <a16:creationId xmlns:a16="http://schemas.microsoft.com/office/drawing/2014/main" id="{8AA52A5D-528E-36C2-578E-ACF63F7288AF}"/>
                      </a:ext>
                    </a:extLst>
                  </p:cNvPr>
                  <p:cNvGrpSpPr/>
                  <p:nvPr/>
                </p:nvGrpSpPr>
                <p:grpSpPr>
                  <a:xfrm>
                    <a:off x="1496153" y="5181406"/>
                    <a:ext cx="575999" cy="562723"/>
                    <a:chOff x="1491441" y="4582299"/>
                    <a:chExt cx="575999" cy="562723"/>
                  </a:xfrm>
                  <a:grpFill/>
                </p:grpSpPr>
                <p:sp>
                  <p:nvSpPr>
                    <p:cNvPr id="107" name="矩形 340">
                      <a:extLst>
                        <a:ext uri="{FF2B5EF4-FFF2-40B4-BE49-F238E27FC236}">
                          <a16:creationId xmlns:a16="http://schemas.microsoft.com/office/drawing/2014/main" id="{6B50CC84-E81C-B25B-3FE0-0E272A85A0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3290" y="4824622"/>
                      <a:ext cx="572400" cy="3204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dirty="0">
                          <a:latin typeface="Trebuchet MS" panose="020B0703020202090204" pitchFamily="34" charset="0"/>
                        </a:rPr>
                        <a:t>FPU</a:t>
                      </a:r>
                      <a:endParaRPr lang="zh-CN" altLang="en-US" sz="1600" dirty="0">
                        <a:latin typeface="Trebuchet MS" panose="020B0703020202090204" pitchFamily="34" charset="0"/>
                      </a:endParaRPr>
                    </a:p>
                  </p:txBody>
                </p:sp>
                <p:grpSp>
                  <p:nvGrpSpPr>
                    <p:cNvPr id="108" name="组合 341">
                      <a:extLst>
                        <a:ext uri="{FF2B5EF4-FFF2-40B4-BE49-F238E27FC236}">
                          <a16:creationId xmlns:a16="http://schemas.microsoft.com/office/drawing/2014/main" id="{B069C71A-79F7-58BD-6972-41575AF99D1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1441" y="4582299"/>
                      <a:ext cx="575999" cy="288147"/>
                      <a:chOff x="1490740" y="4582302"/>
                      <a:chExt cx="573894" cy="344232"/>
                    </a:xfrm>
                    <a:grpFill/>
                  </p:grpSpPr>
                  <p:grpSp>
                    <p:nvGrpSpPr>
                      <p:cNvPr id="111" name="组合 342">
                        <a:extLst>
                          <a:ext uri="{FF2B5EF4-FFF2-40B4-BE49-F238E27FC236}">
                            <a16:creationId xmlns:a16="http://schemas.microsoft.com/office/drawing/2014/main" id="{D8702D44-1EDE-4C8A-2EBD-F3F2AC07663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90740" y="4582302"/>
                        <a:ext cx="291659" cy="344232"/>
                        <a:chOff x="616043" y="4597398"/>
                        <a:chExt cx="291659" cy="344232"/>
                      </a:xfrm>
                      <a:grpFill/>
                    </p:grpSpPr>
                    <p:sp>
                      <p:nvSpPr>
                        <p:cNvPr id="115" name="矩形 346">
                          <a:extLst>
                            <a:ext uri="{FF2B5EF4-FFF2-40B4-BE49-F238E27FC236}">
                              <a16:creationId xmlns:a16="http://schemas.microsoft.com/office/drawing/2014/main" id="{1BBF5B22-6A94-E399-BE3C-72839972277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5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6" name="文本框 104">
                          <a:extLst>
                            <a:ext uri="{FF2B5EF4-FFF2-40B4-BE49-F238E27FC236}">
                              <a16:creationId xmlns:a16="http://schemas.microsoft.com/office/drawing/2014/main" id="{3DFD1E4C-1629-9A07-C6AA-C70B0887C5E3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4423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4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112" name="组合 343">
                        <a:extLst>
                          <a:ext uri="{FF2B5EF4-FFF2-40B4-BE49-F238E27FC236}">
                            <a16:creationId xmlns:a16="http://schemas.microsoft.com/office/drawing/2014/main" id="{3A382248-596E-2E0D-6AB9-2D23BC01AD1F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72975" y="4582302"/>
                        <a:ext cx="291659" cy="344232"/>
                        <a:chOff x="616043" y="4597398"/>
                        <a:chExt cx="291659" cy="344232"/>
                      </a:xfrm>
                      <a:grpFill/>
                    </p:grpSpPr>
                    <p:sp>
                      <p:nvSpPr>
                        <p:cNvPr id="113" name="矩形 344">
                          <a:extLst>
                            <a:ext uri="{FF2B5EF4-FFF2-40B4-BE49-F238E27FC236}">
                              <a16:creationId xmlns:a16="http://schemas.microsoft.com/office/drawing/2014/main" id="{CA94E5F8-C0DF-A15E-6C66-B5216C03E3F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5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14" name="文本框 102">
                          <a:extLst>
                            <a:ext uri="{FF2B5EF4-FFF2-40B4-BE49-F238E27FC236}">
                              <a16:creationId xmlns:a16="http://schemas.microsoft.com/office/drawing/2014/main" id="{9BAC673F-AE4C-DFBF-3444-CC2312D20917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4423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4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  <p:grpSp>
              <p:nvGrpSpPr>
                <p:cNvPr id="82" name="组合 315">
                  <a:extLst>
                    <a:ext uri="{FF2B5EF4-FFF2-40B4-BE49-F238E27FC236}">
                      <a16:creationId xmlns:a16="http://schemas.microsoft.com/office/drawing/2014/main" id="{3FDBB639-58C9-ADD9-885D-977CF180E010}"/>
                    </a:ext>
                  </a:extLst>
                </p:cNvPr>
                <p:cNvGrpSpPr/>
                <p:nvPr/>
              </p:nvGrpSpPr>
              <p:grpSpPr>
                <a:xfrm>
                  <a:off x="2235334" y="4300367"/>
                  <a:ext cx="720000" cy="1727927"/>
                  <a:chOff x="1424155" y="4295059"/>
                  <a:chExt cx="720000" cy="1727927"/>
                </a:xfrm>
                <a:grpFill/>
              </p:grpSpPr>
              <p:sp>
                <p:nvSpPr>
                  <p:cNvPr id="83" name="Rounded Rectangle 166">
                    <a:extLst>
                      <a:ext uri="{FF2B5EF4-FFF2-40B4-BE49-F238E27FC236}">
                        <a16:creationId xmlns:a16="http://schemas.microsoft.com/office/drawing/2014/main" id="{B7291B7E-5882-93FF-5E80-4E7DE0B67578}"/>
                      </a:ext>
                    </a:extLst>
                  </p:cNvPr>
                  <p:cNvSpPr/>
                  <p:nvPr/>
                </p:nvSpPr>
                <p:spPr>
                  <a:xfrm flipH="1">
                    <a:off x="1424155" y="4295059"/>
                    <a:ext cx="720000" cy="1727927"/>
                  </a:xfrm>
                  <a:prstGeom prst="roundRect">
                    <a:avLst>
                      <a:gd name="adj" fmla="val 11408"/>
                    </a:avLst>
                  </a:prstGeom>
                  <a:grpFill/>
                  <a:ln w="127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t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74000"/>
                      </a:lnSpc>
                    </a:pPr>
                    <a:r>
                      <a:rPr lang="en-US" altLang="zh-CN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TG</a:t>
                    </a:r>
                    <a:r>
                      <a:rPr lang="en-US" altLang="zh-CN" baseline="-250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1</a:t>
                    </a:r>
                    <a:endParaRPr lang="en-GR" altLang="zh-CN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84" name="文本框 70">
                    <a:extLst>
                      <a:ext uri="{FF2B5EF4-FFF2-40B4-BE49-F238E27FC236}">
                        <a16:creationId xmlns:a16="http://schemas.microsoft.com/office/drawing/2014/main" id="{46C73331-AB47-C312-6D52-3E8C2C161B82}"/>
                      </a:ext>
                    </a:extLst>
                  </p:cNvPr>
                  <p:cNvSpPr txBox="1"/>
                  <p:nvPr/>
                </p:nvSpPr>
                <p:spPr>
                  <a:xfrm>
                    <a:off x="1680461" y="5646577"/>
                    <a:ext cx="207390" cy="369332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8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……</a:t>
                    </a:r>
                    <a:endParaRPr lang="en-GR" altLang="zh-CN" sz="200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85" name="组合 318">
                    <a:extLst>
                      <a:ext uri="{FF2B5EF4-FFF2-40B4-BE49-F238E27FC236}">
                        <a16:creationId xmlns:a16="http://schemas.microsoft.com/office/drawing/2014/main" id="{6D58910D-477B-A3EA-B73B-CCA5918C5864}"/>
                      </a:ext>
                    </a:extLst>
                  </p:cNvPr>
                  <p:cNvGrpSpPr/>
                  <p:nvPr/>
                </p:nvGrpSpPr>
                <p:grpSpPr>
                  <a:xfrm>
                    <a:off x="1496153" y="4565538"/>
                    <a:ext cx="575999" cy="562723"/>
                    <a:chOff x="1491441" y="4582299"/>
                    <a:chExt cx="575999" cy="562723"/>
                  </a:xfrm>
                  <a:grpFill/>
                </p:grpSpPr>
                <p:sp>
                  <p:nvSpPr>
                    <p:cNvPr id="95" name="矩形 328">
                      <a:extLst>
                        <a:ext uri="{FF2B5EF4-FFF2-40B4-BE49-F238E27FC236}">
                          <a16:creationId xmlns:a16="http://schemas.microsoft.com/office/drawing/2014/main" id="{68673DD8-2427-CB8D-6F2F-827CEE13B4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3290" y="4824622"/>
                      <a:ext cx="572400" cy="3204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dirty="0">
                          <a:latin typeface="Trebuchet MS" panose="020B0703020202090204" pitchFamily="34" charset="0"/>
                        </a:rPr>
                        <a:t>FPU</a:t>
                      </a:r>
                      <a:endParaRPr lang="zh-CN" altLang="en-US" sz="1600" dirty="0">
                        <a:latin typeface="Trebuchet MS" panose="020B0703020202090204" pitchFamily="34" charset="0"/>
                      </a:endParaRPr>
                    </a:p>
                  </p:txBody>
                </p:sp>
                <p:grpSp>
                  <p:nvGrpSpPr>
                    <p:cNvPr id="96" name="组合 329">
                      <a:extLst>
                        <a:ext uri="{FF2B5EF4-FFF2-40B4-BE49-F238E27FC236}">
                          <a16:creationId xmlns:a16="http://schemas.microsoft.com/office/drawing/2014/main" id="{130DADE7-B21C-8A1D-DDC4-24005A8FD41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1441" y="4582299"/>
                      <a:ext cx="575999" cy="288147"/>
                      <a:chOff x="1490740" y="4582302"/>
                      <a:chExt cx="573894" cy="344232"/>
                    </a:xfrm>
                    <a:grpFill/>
                  </p:grpSpPr>
                  <p:grpSp>
                    <p:nvGrpSpPr>
                      <p:cNvPr id="97" name="组合 330">
                        <a:extLst>
                          <a:ext uri="{FF2B5EF4-FFF2-40B4-BE49-F238E27FC236}">
                            <a16:creationId xmlns:a16="http://schemas.microsoft.com/office/drawing/2014/main" id="{B08596C5-B39D-5DB7-7AF0-CBB1C1481E0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90740" y="4582302"/>
                        <a:ext cx="291659" cy="344232"/>
                        <a:chOff x="616043" y="4597398"/>
                        <a:chExt cx="291659" cy="344232"/>
                      </a:xfrm>
                      <a:grpFill/>
                    </p:grpSpPr>
                    <p:sp>
                      <p:nvSpPr>
                        <p:cNvPr id="101" name="矩形 334">
                          <a:extLst>
                            <a:ext uri="{FF2B5EF4-FFF2-40B4-BE49-F238E27FC236}">
                              <a16:creationId xmlns:a16="http://schemas.microsoft.com/office/drawing/2014/main" id="{B93A1EC1-C885-0FE0-9C46-302DD0B445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5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2" name="文本框 91">
                          <a:extLst>
                            <a:ext uri="{FF2B5EF4-FFF2-40B4-BE49-F238E27FC236}">
                              <a16:creationId xmlns:a16="http://schemas.microsoft.com/office/drawing/2014/main" id="{FCBA8308-A73C-F302-21D5-60C4FB2839A1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4423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4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98" name="组合 331">
                        <a:extLst>
                          <a:ext uri="{FF2B5EF4-FFF2-40B4-BE49-F238E27FC236}">
                            <a16:creationId xmlns:a16="http://schemas.microsoft.com/office/drawing/2014/main" id="{B74E99C9-96CE-AAB0-46E5-14D5DB2231C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72975" y="4582302"/>
                        <a:ext cx="291659" cy="344232"/>
                        <a:chOff x="616043" y="4597398"/>
                        <a:chExt cx="291659" cy="344232"/>
                      </a:xfrm>
                      <a:grpFill/>
                    </p:grpSpPr>
                    <p:sp>
                      <p:nvSpPr>
                        <p:cNvPr id="99" name="矩形 332">
                          <a:extLst>
                            <a:ext uri="{FF2B5EF4-FFF2-40B4-BE49-F238E27FC236}">
                              <a16:creationId xmlns:a16="http://schemas.microsoft.com/office/drawing/2014/main" id="{4575C01D-7496-5C86-D996-43DD99C7646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5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100" name="文本框 89">
                          <a:extLst>
                            <a:ext uri="{FF2B5EF4-FFF2-40B4-BE49-F238E27FC236}">
                              <a16:creationId xmlns:a16="http://schemas.microsoft.com/office/drawing/2014/main" id="{19BB6780-00A6-FAF6-6888-9761CC720A97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4423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4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86" name="组合 319">
                    <a:extLst>
                      <a:ext uri="{FF2B5EF4-FFF2-40B4-BE49-F238E27FC236}">
                        <a16:creationId xmlns:a16="http://schemas.microsoft.com/office/drawing/2014/main" id="{21B8725B-5378-F940-5B68-27B1256B60AB}"/>
                      </a:ext>
                    </a:extLst>
                  </p:cNvPr>
                  <p:cNvGrpSpPr/>
                  <p:nvPr/>
                </p:nvGrpSpPr>
                <p:grpSpPr>
                  <a:xfrm>
                    <a:off x="1496153" y="5181406"/>
                    <a:ext cx="575999" cy="562723"/>
                    <a:chOff x="1491441" y="4582299"/>
                    <a:chExt cx="575999" cy="562723"/>
                  </a:xfrm>
                  <a:grpFill/>
                </p:grpSpPr>
                <p:sp>
                  <p:nvSpPr>
                    <p:cNvPr id="87" name="矩形 320">
                      <a:extLst>
                        <a:ext uri="{FF2B5EF4-FFF2-40B4-BE49-F238E27FC236}">
                          <a16:creationId xmlns:a16="http://schemas.microsoft.com/office/drawing/2014/main" id="{B8C7FF02-8D8F-4829-FADE-B73D12A32C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3290" y="4824622"/>
                      <a:ext cx="572400" cy="3204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600" dirty="0">
                          <a:latin typeface="Trebuchet MS" panose="020B0703020202090204" pitchFamily="34" charset="0"/>
                        </a:rPr>
                        <a:t>FPU</a:t>
                      </a:r>
                      <a:endParaRPr lang="zh-CN" altLang="en-US" sz="1600" dirty="0">
                        <a:latin typeface="Trebuchet MS" panose="020B0703020202090204" pitchFamily="34" charset="0"/>
                      </a:endParaRPr>
                    </a:p>
                  </p:txBody>
                </p:sp>
                <p:grpSp>
                  <p:nvGrpSpPr>
                    <p:cNvPr id="88" name="组合 321">
                      <a:extLst>
                        <a:ext uri="{FF2B5EF4-FFF2-40B4-BE49-F238E27FC236}">
                          <a16:creationId xmlns:a16="http://schemas.microsoft.com/office/drawing/2014/main" id="{C313C43E-0D1A-10FE-4969-D112DFC8F79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1441" y="4582299"/>
                      <a:ext cx="575999" cy="288147"/>
                      <a:chOff x="1490740" y="4582302"/>
                      <a:chExt cx="573894" cy="344232"/>
                    </a:xfrm>
                    <a:grpFill/>
                  </p:grpSpPr>
                  <p:grpSp>
                    <p:nvGrpSpPr>
                      <p:cNvPr id="89" name="组合 322">
                        <a:extLst>
                          <a:ext uri="{FF2B5EF4-FFF2-40B4-BE49-F238E27FC236}">
                            <a16:creationId xmlns:a16="http://schemas.microsoft.com/office/drawing/2014/main" id="{429B53FB-16F0-4A2D-A9E5-5356E1194EB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90740" y="4582302"/>
                        <a:ext cx="291659" cy="344232"/>
                        <a:chOff x="616043" y="4597398"/>
                        <a:chExt cx="291659" cy="344232"/>
                      </a:xfrm>
                      <a:grpFill/>
                    </p:grpSpPr>
                    <p:sp>
                      <p:nvSpPr>
                        <p:cNvPr id="93" name="矩形 326">
                          <a:extLst>
                            <a:ext uri="{FF2B5EF4-FFF2-40B4-BE49-F238E27FC236}">
                              <a16:creationId xmlns:a16="http://schemas.microsoft.com/office/drawing/2014/main" id="{4317E9D2-0C55-CF2A-C295-B89C5899E20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5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94" name="文本框 83">
                          <a:extLst>
                            <a:ext uri="{FF2B5EF4-FFF2-40B4-BE49-F238E27FC236}">
                              <a16:creationId xmlns:a16="http://schemas.microsoft.com/office/drawing/2014/main" id="{69BD7E35-EEB2-D518-14CE-9C3A7DEAED52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4423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4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90" name="组合 323">
                        <a:extLst>
                          <a:ext uri="{FF2B5EF4-FFF2-40B4-BE49-F238E27FC236}">
                            <a16:creationId xmlns:a16="http://schemas.microsoft.com/office/drawing/2014/main" id="{D11CFDC7-4AC8-A2CB-3F1D-F455B2A649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72975" y="4582302"/>
                        <a:ext cx="291659" cy="344232"/>
                        <a:chOff x="616043" y="4597398"/>
                        <a:chExt cx="291659" cy="344232"/>
                      </a:xfrm>
                      <a:grpFill/>
                    </p:grpSpPr>
                    <p:sp>
                      <p:nvSpPr>
                        <p:cNvPr id="91" name="矩形 324">
                          <a:extLst>
                            <a:ext uri="{FF2B5EF4-FFF2-40B4-BE49-F238E27FC236}">
                              <a16:creationId xmlns:a16="http://schemas.microsoft.com/office/drawing/2014/main" id="{882434BB-D1D4-D52E-5296-A3352B850B1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5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92" name="文本框 81">
                          <a:extLst>
                            <a:ext uri="{FF2B5EF4-FFF2-40B4-BE49-F238E27FC236}">
                              <a16:creationId xmlns:a16="http://schemas.microsoft.com/office/drawing/2014/main" id="{7F4DAE7F-5B87-B42C-8E5E-1194C6E4FFC3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4423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4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4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</p:grpSp>
        <p:sp>
          <p:nvSpPr>
            <p:cNvPr id="192" name="Rounded Rectangle 166">
              <a:extLst>
                <a:ext uri="{FF2B5EF4-FFF2-40B4-BE49-F238E27FC236}">
                  <a16:creationId xmlns:a16="http://schemas.microsoft.com/office/drawing/2014/main" id="{141456D8-A50A-0CB9-EFA3-D5E6E8DD471B}"/>
                </a:ext>
              </a:extLst>
            </p:cNvPr>
            <p:cNvSpPr/>
            <p:nvPr/>
          </p:nvSpPr>
          <p:spPr>
            <a:xfrm flipH="1">
              <a:off x="5304733" y="3729147"/>
              <a:ext cx="6348819" cy="2079592"/>
            </a:xfrm>
            <a:prstGeom prst="roundRect">
              <a:avLst>
                <a:gd name="adj" fmla="val 11408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93" name="Rounded Rectangle 166">
              <a:extLst>
                <a:ext uri="{FF2B5EF4-FFF2-40B4-BE49-F238E27FC236}">
                  <a16:creationId xmlns:a16="http://schemas.microsoft.com/office/drawing/2014/main" id="{B60ED158-E05B-5B12-2CF2-4DD148DF9EEF}"/>
                </a:ext>
              </a:extLst>
            </p:cNvPr>
            <p:cNvSpPr/>
            <p:nvPr/>
          </p:nvSpPr>
          <p:spPr>
            <a:xfrm flipH="1">
              <a:off x="5416919" y="3797529"/>
              <a:ext cx="6348819" cy="2079592"/>
            </a:xfrm>
            <a:prstGeom prst="roundRect">
              <a:avLst>
                <a:gd name="adj" fmla="val 11408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94" name="Rounded Rectangle 166">
              <a:extLst>
                <a:ext uri="{FF2B5EF4-FFF2-40B4-BE49-F238E27FC236}">
                  <a16:creationId xmlns:a16="http://schemas.microsoft.com/office/drawing/2014/main" id="{61445558-A003-1E24-5F36-AA6CDB7B196B}"/>
                </a:ext>
              </a:extLst>
            </p:cNvPr>
            <p:cNvSpPr/>
            <p:nvPr/>
          </p:nvSpPr>
          <p:spPr>
            <a:xfrm flipH="1">
              <a:off x="5529105" y="3867060"/>
              <a:ext cx="6348819" cy="2079592"/>
            </a:xfrm>
            <a:prstGeom prst="roundRect">
              <a:avLst>
                <a:gd name="adj" fmla="val 11408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endParaRPr lang="en-GR" sz="22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290" name="Group 289">
              <a:extLst>
                <a:ext uri="{FF2B5EF4-FFF2-40B4-BE49-F238E27FC236}">
                  <a16:creationId xmlns:a16="http://schemas.microsoft.com/office/drawing/2014/main" id="{43394199-5E38-64A6-FDF8-EB9D23A04127}"/>
                </a:ext>
              </a:extLst>
            </p:cNvPr>
            <p:cNvGrpSpPr/>
            <p:nvPr/>
          </p:nvGrpSpPr>
          <p:grpSpPr>
            <a:xfrm>
              <a:off x="5629632" y="3934428"/>
              <a:ext cx="3014651" cy="1960452"/>
              <a:chOff x="5478508" y="3897214"/>
              <a:chExt cx="3014651" cy="1960452"/>
            </a:xfrm>
          </p:grpSpPr>
          <p:sp>
            <p:nvSpPr>
              <p:cNvPr id="208" name="Rounded Rectangle 166">
                <a:extLst>
                  <a:ext uri="{FF2B5EF4-FFF2-40B4-BE49-F238E27FC236}">
                    <a16:creationId xmlns:a16="http://schemas.microsoft.com/office/drawing/2014/main" id="{4474EE53-E96A-479B-C6FD-F4B643D16BDE}"/>
                  </a:ext>
                </a:extLst>
              </p:cNvPr>
              <p:cNvSpPr/>
              <p:nvPr/>
            </p:nvSpPr>
            <p:spPr>
              <a:xfrm flipH="1">
                <a:off x="5478508" y="3897214"/>
                <a:ext cx="3014651" cy="1960452"/>
              </a:xfrm>
              <a:prstGeom prst="roundRect">
                <a:avLst>
                  <a:gd name="adj" fmla="val 11408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algn="ctr" rtl="0" eaLnBrk="1" latinLnBrk="0" hangingPunct="1">
                  <a:lnSpc>
                    <a:spcPct val="74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400" kern="1200" dirty="0">
                    <a:solidFill>
                      <a:srgbClr val="000000"/>
                    </a:solidFill>
                    <a:effectLst/>
                    <a:latin typeface="Trebuchet MS" panose="020B0703020202090204" pitchFamily="34" charset="0"/>
                    <a:ea typeface="等线" panose="02010600030101010101" pitchFamily="2" charset="-122"/>
                  </a:rPr>
                  <a:t>PIM Group 0</a:t>
                </a:r>
                <a:endParaRPr lang="zh-CN" altLang="zh-CN" sz="1400" dirty="0">
                  <a:effectLst/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289" name="Group 288">
                <a:extLst>
                  <a:ext uri="{FF2B5EF4-FFF2-40B4-BE49-F238E27FC236}">
                    <a16:creationId xmlns:a16="http://schemas.microsoft.com/office/drawing/2014/main" id="{02F24E78-DB93-0F23-FEE0-87159FDB677A}"/>
                  </a:ext>
                </a:extLst>
              </p:cNvPr>
              <p:cNvGrpSpPr/>
              <p:nvPr/>
            </p:nvGrpSpPr>
            <p:grpSpPr>
              <a:xfrm>
                <a:off x="5579713" y="4114075"/>
                <a:ext cx="2809648" cy="1663437"/>
                <a:chOff x="5579713" y="4114075"/>
                <a:chExt cx="2809648" cy="1663437"/>
              </a:xfrm>
            </p:grpSpPr>
            <p:grpSp>
              <p:nvGrpSpPr>
                <p:cNvPr id="215" name="组合 435">
                  <a:extLst>
                    <a:ext uri="{FF2B5EF4-FFF2-40B4-BE49-F238E27FC236}">
                      <a16:creationId xmlns:a16="http://schemas.microsoft.com/office/drawing/2014/main" id="{6439202A-91AC-D848-4DF5-2C527F05AC52}"/>
                    </a:ext>
                  </a:extLst>
                </p:cNvPr>
                <p:cNvGrpSpPr/>
                <p:nvPr/>
              </p:nvGrpSpPr>
              <p:grpSpPr>
                <a:xfrm>
                  <a:off x="5579713" y="4977390"/>
                  <a:ext cx="1357364" cy="800122"/>
                  <a:chOff x="1491440" y="4206944"/>
                  <a:chExt cx="575999" cy="800122"/>
                </a:xfrm>
              </p:grpSpPr>
              <p:sp>
                <p:nvSpPr>
                  <p:cNvPr id="216" name="矩形 436">
                    <a:extLst>
                      <a:ext uri="{FF2B5EF4-FFF2-40B4-BE49-F238E27FC236}">
                        <a16:creationId xmlns:a16="http://schemas.microsoft.com/office/drawing/2014/main" id="{CBA88A0B-C0AB-744D-DE9E-4CE5FD0D6029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18244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PIM Core 1</a:t>
                    </a:r>
                    <a:r>
                      <a:rPr lang="en-US" altLang="zh-CN" sz="1600" baseline="-25000" dirty="0">
                        <a:latin typeface="Trebuchet MS" panose="020B0703020202090204" pitchFamily="34" charset="0"/>
                      </a:rPr>
                      <a:t> </a:t>
                    </a:r>
                    <a:endParaRPr lang="zh-CN" altLang="en-US" sz="16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217" name="组合 437">
                    <a:extLst>
                      <a:ext uri="{FF2B5EF4-FFF2-40B4-BE49-F238E27FC236}">
                        <a16:creationId xmlns:a16="http://schemas.microsoft.com/office/drawing/2014/main" id="{3ABEAD9D-14F8-2208-3880-7D748C2BE0BA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0" y="4206944"/>
                    <a:ext cx="575999" cy="665788"/>
                    <a:chOff x="616043" y="4148930"/>
                    <a:chExt cx="573894" cy="795367"/>
                  </a:xfrm>
                </p:grpSpPr>
                <p:sp>
                  <p:nvSpPr>
                    <p:cNvPr id="218" name="矩形 438">
                      <a:extLst>
                        <a:ext uri="{FF2B5EF4-FFF2-40B4-BE49-F238E27FC236}">
                          <a16:creationId xmlns:a16="http://schemas.microsoft.com/office/drawing/2014/main" id="{177D8F55-0CB9-FAAA-7532-C2FC5CBCCE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148930"/>
                      <a:ext cx="570322" cy="736541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19" name="文本框 279">
                      <a:extLst>
                        <a:ext uri="{FF2B5EF4-FFF2-40B4-BE49-F238E27FC236}">
                          <a16:creationId xmlns:a16="http://schemas.microsoft.com/office/drawing/2014/main" id="{F5010A35-2C1E-958E-1CA1-AE675C2F7BB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600064"/>
                      <a:ext cx="573894" cy="34423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Mem. Bank(s)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44" name="组合 435">
                  <a:extLst>
                    <a:ext uri="{FF2B5EF4-FFF2-40B4-BE49-F238E27FC236}">
                      <a16:creationId xmlns:a16="http://schemas.microsoft.com/office/drawing/2014/main" id="{6A68DA2D-3332-FFA5-752B-E70C439592A3}"/>
                    </a:ext>
                  </a:extLst>
                </p:cNvPr>
                <p:cNvGrpSpPr/>
                <p:nvPr/>
              </p:nvGrpSpPr>
              <p:grpSpPr>
                <a:xfrm>
                  <a:off x="5579713" y="4114075"/>
                  <a:ext cx="1357364" cy="800122"/>
                  <a:chOff x="1491440" y="4206944"/>
                  <a:chExt cx="575999" cy="800122"/>
                </a:xfrm>
              </p:grpSpPr>
              <p:sp>
                <p:nvSpPr>
                  <p:cNvPr id="245" name="矩形 436">
                    <a:extLst>
                      <a:ext uri="{FF2B5EF4-FFF2-40B4-BE49-F238E27FC236}">
                        <a16:creationId xmlns:a16="http://schemas.microsoft.com/office/drawing/2014/main" id="{F8A52224-B37C-FBFC-4D5F-FD203FB21C52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18244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PIM Core 0</a:t>
                    </a:r>
                    <a:r>
                      <a:rPr lang="en-US" altLang="zh-CN" sz="1600" baseline="-25000" dirty="0">
                        <a:latin typeface="Trebuchet MS" panose="020B0703020202090204" pitchFamily="34" charset="0"/>
                      </a:rPr>
                      <a:t> </a:t>
                    </a:r>
                    <a:endParaRPr lang="zh-CN" altLang="en-US" sz="16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246" name="组合 437">
                    <a:extLst>
                      <a:ext uri="{FF2B5EF4-FFF2-40B4-BE49-F238E27FC236}">
                        <a16:creationId xmlns:a16="http://schemas.microsoft.com/office/drawing/2014/main" id="{A53EA0E9-E2DC-F145-BCDF-5359B49C05F1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0" y="4206944"/>
                    <a:ext cx="575999" cy="665788"/>
                    <a:chOff x="616043" y="4148930"/>
                    <a:chExt cx="573894" cy="795367"/>
                  </a:xfrm>
                </p:grpSpPr>
                <p:sp>
                  <p:nvSpPr>
                    <p:cNvPr id="247" name="矩形 438">
                      <a:extLst>
                        <a:ext uri="{FF2B5EF4-FFF2-40B4-BE49-F238E27FC236}">
                          <a16:creationId xmlns:a16="http://schemas.microsoft.com/office/drawing/2014/main" id="{E8C7D24A-D944-46FC-1554-724C679E60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148930"/>
                      <a:ext cx="570322" cy="736541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8" name="文本框 279">
                      <a:extLst>
                        <a:ext uri="{FF2B5EF4-FFF2-40B4-BE49-F238E27FC236}">
                          <a16:creationId xmlns:a16="http://schemas.microsoft.com/office/drawing/2014/main" id="{FF47335F-5C97-EB58-D6B9-A75F1B02A12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600064"/>
                      <a:ext cx="573894" cy="34423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Mem. Bank(s)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79" name="组合 435">
                  <a:extLst>
                    <a:ext uri="{FF2B5EF4-FFF2-40B4-BE49-F238E27FC236}">
                      <a16:creationId xmlns:a16="http://schemas.microsoft.com/office/drawing/2014/main" id="{5EA7463E-FA40-57B1-3AE1-952016FA9549}"/>
                    </a:ext>
                  </a:extLst>
                </p:cNvPr>
                <p:cNvGrpSpPr/>
                <p:nvPr/>
              </p:nvGrpSpPr>
              <p:grpSpPr>
                <a:xfrm>
                  <a:off x="7031997" y="4977390"/>
                  <a:ext cx="1357364" cy="800122"/>
                  <a:chOff x="1491440" y="4206944"/>
                  <a:chExt cx="575999" cy="800122"/>
                </a:xfrm>
              </p:grpSpPr>
              <p:sp>
                <p:nvSpPr>
                  <p:cNvPr id="280" name="矩形 436">
                    <a:extLst>
                      <a:ext uri="{FF2B5EF4-FFF2-40B4-BE49-F238E27FC236}">
                        <a16:creationId xmlns:a16="http://schemas.microsoft.com/office/drawing/2014/main" id="{11A2515E-61C1-8062-7B71-AF614A0DC186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18244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PIM Core 3</a:t>
                    </a:r>
                    <a:r>
                      <a:rPr lang="en-US" altLang="zh-CN" sz="1600" baseline="-25000" dirty="0">
                        <a:latin typeface="Trebuchet MS" panose="020B0703020202090204" pitchFamily="34" charset="0"/>
                      </a:rPr>
                      <a:t> </a:t>
                    </a:r>
                    <a:endParaRPr lang="zh-CN" altLang="en-US" sz="16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281" name="组合 437">
                    <a:extLst>
                      <a:ext uri="{FF2B5EF4-FFF2-40B4-BE49-F238E27FC236}">
                        <a16:creationId xmlns:a16="http://schemas.microsoft.com/office/drawing/2014/main" id="{2CA861E6-B2A5-07DC-1B9A-700B3D0C79F5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0" y="4206944"/>
                    <a:ext cx="575999" cy="665788"/>
                    <a:chOff x="616043" y="4148930"/>
                    <a:chExt cx="573894" cy="795367"/>
                  </a:xfrm>
                </p:grpSpPr>
                <p:sp>
                  <p:nvSpPr>
                    <p:cNvPr id="282" name="矩形 438">
                      <a:extLst>
                        <a:ext uri="{FF2B5EF4-FFF2-40B4-BE49-F238E27FC236}">
                          <a16:creationId xmlns:a16="http://schemas.microsoft.com/office/drawing/2014/main" id="{4DFAD0B5-8D8C-AECD-E889-D81CB419FA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148930"/>
                      <a:ext cx="570322" cy="736541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3" name="文本框 279">
                      <a:extLst>
                        <a:ext uri="{FF2B5EF4-FFF2-40B4-BE49-F238E27FC236}">
                          <a16:creationId xmlns:a16="http://schemas.microsoft.com/office/drawing/2014/main" id="{2D4BE118-54C2-B1B6-5C35-BC4ED2AA97E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600064"/>
                      <a:ext cx="573894" cy="34423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Mem. Bank(s)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84" name="组合 435">
                  <a:extLst>
                    <a:ext uri="{FF2B5EF4-FFF2-40B4-BE49-F238E27FC236}">
                      <a16:creationId xmlns:a16="http://schemas.microsoft.com/office/drawing/2014/main" id="{16E88CCB-09DD-FE25-71FD-7FB022F05B80}"/>
                    </a:ext>
                  </a:extLst>
                </p:cNvPr>
                <p:cNvGrpSpPr/>
                <p:nvPr/>
              </p:nvGrpSpPr>
              <p:grpSpPr>
                <a:xfrm>
                  <a:off x="7031997" y="4114075"/>
                  <a:ext cx="1357364" cy="800122"/>
                  <a:chOff x="1491440" y="4206944"/>
                  <a:chExt cx="575999" cy="800122"/>
                </a:xfrm>
              </p:grpSpPr>
              <p:sp>
                <p:nvSpPr>
                  <p:cNvPr id="285" name="矩形 436">
                    <a:extLst>
                      <a:ext uri="{FF2B5EF4-FFF2-40B4-BE49-F238E27FC236}">
                        <a16:creationId xmlns:a16="http://schemas.microsoft.com/office/drawing/2014/main" id="{A069CFF2-CC02-6010-AF50-2A473FF6678A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18244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PIM Core 2</a:t>
                    </a:r>
                    <a:r>
                      <a:rPr lang="en-US" altLang="zh-CN" sz="1600" baseline="-25000" dirty="0">
                        <a:latin typeface="Trebuchet MS" panose="020B0703020202090204" pitchFamily="34" charset="0"/>
                      </a:rPr>
                      <a:t> </a:t>
                    </a:r>
                    <a:endParaRPr lang="zh-CN" altLang="en-US" sz="16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286" name="组合 437">
                    <a:extLst>
                      <a:ext uri="{FF2B5EF4-FFF2-40B4-BE49-F238E27FC236}">
                        <a16:creationId xmlns:a16="http://schemas.microsoft.com/office/drawing/2014/main" id="{E83F0C63-2E43-442B-8784-3DD3CB2804DD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0" y="4206944"/>
                    <a:ext cx="575999" cy="665788"/>
                    <a:chOff x="616043" y="4148930"/>
                    <a:chExt cx="573894" cy="795367"/>
                  </a:xfrm>
                </p:grpSpPr>
                <p:sp>
                  <p:nvSpPr>
                    <p:cNvPr id="287" name="矩形 438">
                      <a:extLst>
                        <a:ext uri="{FF2B5EF4-FFF2-40B4-BE49-F238E27FC236}">
                          <a16:creationId xmlns:a16="http://schemas.microsoft.com/office/drawing/2014/main" id="{7E8B1B05-FA3E-78CA-7908-482B27BB612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148930"/>
                      <a:ext cx="570322" cy="736541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88" name="文本框 279">
                      <a:extLst>
                        <a:ext uri="{FF2B5EF4-FFF2-40B4-BE49-F238E27FC236}">
                          <a16:creationId xmlns:a16="http://schemas.microsoft.com/office/drawing/2014/main" id="{CA9A69E6-46EC-3C0C-A7AF-06FD7F715701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600064"/>
                      <a:ext cx="573894" cy="34423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Mem. Bank(s)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291" name="Group 290">
              <a:extLst>
                <a:ext uri="{FF2B5EF4-FFF2-40B4-BE49-F238E27FC236}">
                  <a16:creationId xmlns:a16="http://schemas.microsoft.com/office/drawing/2014/main" id="{2DBE09FA-2B27-39E0-02A7-B4BEB59846C2}"/>
                </a:ext>
              </a:extLst>
            </p:cNvPr>
            <p:cNvGrpSpPr/>
            <p:nvPr/>
          </p:nvGrpSpPr>
          <p:grpSpPr>
            <a:xfrm>
              <a:off x="8761042" y="3934428"/>
              <a:ext cx="3014651" cy="1960452"/>
              <a:chOff x="5478508" y="3897214"/>
              <a:chExt cx="3014651" cy="1960452"/>
            </a:xfrm>
          </p:grpSpPr>
          <p:sp>
            <p:nvSpPr>
              <p:cNvPr id="292" name="Rounded Rectangle 166">
                <a:extLst>
                  <a:ext uri="{FF2B5EF4-FFF2-40B4-BE49-F238E27FC236}">
                    <a16:creationId xmlns:a16="http://schemas.microsoft.com/office/drawing/2014/main" id="{DC41F5F3-5240-3EE2-5381-EF69B5CFCAE9}"/>
                  </a:ext>
                </a:extLst>
              </p:cNvPr>
              <p:cNvSpPr/>
              <p:nvPr/>
            </p:nvSpPr>
            <p:spPr>
              <a:xfrm flipH="1">
                <a:off x="5478508" y="3897214"/>
                <a:ext cx="3014651" cy="1960452"/>
              </a:xfrm>
              <a:prstGeom prst="roundRect">
                <a:avLst>
                  <a:gd name="adj" fmla="val 11408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algn="ctr" rtl="0" eaLnBrk="1" latinLnBrk="0" hangingPunct="1">
                  <a:lnSpc>
                    <a:spcPct val="74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400" kern="1200" dirty="0">
                    <a:solidFill>
                      <a:srgbClr val="000000"/>
                    </a:solidFill>
                    <a:effectLst/>
                    <a:latin typeface="Trebuchet MS" panose="020B0703020202090204" pitchFamily="34" charset="0"/>
                    <a:ea typeface="等线" panose="02010600030101010101" pitchFamily="2" charset="-122"/>
                  </a:rPr>
                  <a:t>PIM Group 1</a:t>
                </a:r>
                <a:endParaRPr lang="zh-CN" altLang="zh-CN" sz="1400" dirty="0">
                  <a:effectLst/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293" name="Group 292">
                <a:extLst>
                  <a:ext uri="{FF2B5EF4-FFF2-40B4-BE49-F238E27FC236}">
                    <a16:creationId xmlns:a16="http://schemas.microsoft.com/office/drawing/2014/main" id="{FA1A38A0-7663-FD6D-0FA1-C2114F30F6FB}"/>
                  </a:ext>
                </a:extLst>
              </p:cNvPr>
              <p:cNvGrpSpPr/>
              <p:nvPr/>
            </p:nvGrpSpPr>
            <p:grpSpPr>
              <a:xfrm>
                <a:off x="5579713" y="4114075"/>
                <a:ext cx="2809648" cy="1663437"/>
                <a:chOff x="5579713" y="4114075"/>
                <a:chExt cx="2809648" cy="1663437"/>
              </a:xfrm>
            </p:grpSpPr>
            <p:grpSp>
              <p:nvGrpSpPr>
                <p:cNvPr id="294" name="组合 435">
                  <a:extLst>
                    <a:ext uri="{FF2B5EF4-FFF2-40B4-BE49-F238E27FC236}">
                      <a16:creationId xmlns:a16="http://schemas.microsoft.com/office/drawing/2014/main" id="{E13CA13B-E1C6-FEDB-F762-A90F81541468}"/>
                    </a:ext>
                  </a:extLst>
                </p:cNvPr>
                <p:cNvGrpSpPr/>
                <p:nvPr/>
              </p:nvGrpSpPr>
              <p:grpSpPr>
                <a:xfrm>
                  <a:off x="5579713" y="4977390"/>
                  <a:ext cx="1357364" cy="800122"/>
                  <a:chOff x="1491440" y="4206944"/>
                  <a:chExt cx="575999" cy="800122"/>
                </a:xfrm>
              </p:grpSpPr>
              <p:sp>
                <p:nvSpPr>
                  <p:cNvPr id="310" name="矩形 436">
                    <a:extLst>
                      <a:ext uri="{FF2B5EF4-FFF2-40B4-BE49-F238E27FC236}">
                        <a16:creationId xmlns:a16="http://schemas.microsoft.com/office/drawing/2014/main" id="{280D00CA-B64B-1BCB-3245-420D7E41880E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18244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PIM Core 1</a:t>
                    </a:r>
                    <a:r>
                      <a:rPr lang="en-US" altLang="zh-CN" sz="1600" baseline="-25000" dirty="0">
                        <a:latin typeface="Trebuchet MS" panose="020B0703020202090204" pitchFamily="34" charset="0"/>
                      </a:rPr>
                      <a:t> </a:t>
                    </a:r>
                    <a:endParaRPr lang="zh-CN" altLang="en-US" sz="16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311" name="组合 437">
                    <a:extLst>
                      <a:ext uri="{FF2B5EF4-FFF2-40B4-BE49-F238E27FC236}">
                        <a16:creationId xmlns:a16="http://schemas.microsoft.com/office/drawing/2014/main" id="{8E3991DF-339B-616B-2F78-05FE556D18F3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0" y="4206944"/>
                    <a:ext cx="575999" cy="665788"/>
                    <a:chOff x="616043" y="4148930"/>
                    <a:chExt cx="573894" cy="795367"/>
                  </a:xfrm>
                </p:grpSpPr>
                <p:sp>
                  <p:nvSpPr>
                    <p:cNvPr id="312" name="矩形 438">
                      <a:extLst>
                        <a:ext uri="{FF2B5EF4-FFF2-40B4-BE49-F238E27FC236}">
                          <a16:creationId xmlns:a16="http://schemas.microsoft.com/office/drawing/2014/main" id="{24D35CDA-0A93-146B-F2CC-E7129D7FB2E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148930"/>
                      <a:ext cx="570322" cy="736541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13" name="文本框 279">
                      <a:extLst>
                        <a:ext uri="{FF2B5EF4-FFF2-40B4-BE49-F238E27FC236}">
                          <a16:creationId xmlns:a16="http://schemas.microsoft.com/office/drawing/2014/main" id="{D9DBEE22-2492-4607-A97D-0CC7A0BAA0FC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600064"/>
                      <a:ext cx="573894" cy="34423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Mem. Bank(s)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95" name="组合 435">
                  <a:extLst>
                    <a:ext uri="{FF2B5EF4-FFF2-40B4-BE49-F238E27FC236}">
                      <a16:creationId xmlns:a16="http://schemas.microsoft.com/office/drawing/2014/main" id="{E9681A5C-CF82-57A2-AEAE-A871BE79BE91}"/>
                    </a:ext>
                  </a:extLst>
                </p:cNvPr>
                <p:cNvGrpSpPr/>
                <p:nvPr/>
              </p:nvGrpSpPr>
              <p:grpSpPr>
                <a:xfrm>
                  <a:off x="5579713" y="4114075"/>
                  <a:ext cx="1357364" cy="800122"/>
                  <a:chOff x="1491440" y="4206944"/>
                  <a:chExt cx="575999" cy="800122"/>
                </a:xfrm>
              </p:grpSpPr>
              <p:sp>
                <p:nvSpPr>
                  <p:cNvPr id="306" name="矩形 436">
                    <a:extLst>
                      <a:ext uri="{FF2B5EF4-FFF2-40B4-BE49-F238E27FC236}">
                        <a16:creationId xmlns:a16="http://schemas.microsoft.com/office/drawing/2014/main" id="{8968A65D-D656-0370-4042-CE563FDF7D78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18244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PIM Core 0</a:t>
                    </a:r>
                    <a:r>
                      <a:rPr lang="en-US" altLang="zh-CN" sz="1600" baseline="-25000" dirty="0">
                        <a:latin typeface="Trebuchet MS" panose="020B0703020202090204" pitchFamily="34" charset="0"/>
                      </a:rPr>
                      <a:t> </a:t>
                    </a:r>
                    <a:endParaRPr lang="zh-CN" altLang="en-US" sz="16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307" name="组合 437">
                    <a:extLst>
                      <a:ext uri="{FF2B5EF4-FFF2-40B4-BE49-F238E27FC236}">
                        <a16:creationId xmlns:a16="http://schemas.microsoft.com/office/drawing/2014/main" id="{0E658B01-9A1D-74E3-7DDC-4DE9B6515452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0" y="4206944"/>
                    <a:ext cx="575999" cy="665788"/>
                    <a:chOff x="616043" y="4148930"/>
                    <a:chExt cx="573894" cy="795367"/>
                  </a:xfrm>
                </p:grpSpPr>
                <p:sp>
                  <p:nvSpPr>
                    <p:cNvPr id="308" name="矩形 438">
                      <a:extLst>
                        <a:ext uri="{FF2B5EF4-FFF2-40B4-BE49-F238E27FC236}">
                          <a16:creationId xmlns:a16="http://schemas.microsoft.com/office/drawing/2014/main" id="{AA0B288F-0FFF-D3DF-1EE0-5237F31618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148930"/>
                      <a:ext cx="570322" cy="736541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9" name="文本框 279">
                      <a:extLst>
                        <a:ext uri="{FF2B5EF4-FFF2-40B4-BE49-F238E27FC236}">
                          <a16:creationId xmlns:a16="http://schemas.microsoft.com/office/drawing/2014/main" id="{4EB661E5-12CC-977A-8DAB-81CE948DAA8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600064"/>
                      <a:ext cx="573894" cy="34423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Mem. Bank(s)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96" name="组合 435">
                  <a:extLst>
                    <a:ext uri="{FF2B5EF4-FFF2-40B4-BE49-F238E27FC236}">
                      <a16:creationId xmlns:a16="http://schemas.microsoft.com/office/drawing/2014/main" id="{3B688A33-5BCD-F31D-9F6D-53CDFF3DE88E}"/>
                    </a:ext>
                  </a:extLst>
                </p:cNvPr>
                <p:cNvGrpSpPr/>
                <p:nvPr/>
              </p:nvGrpSpPr>
              <p:grpSpPr>
                <a:xfrm>
                  <a:off x="7031997" y="4977390"/>
                  <a:ext cx="1357364" cy="800122"/>
                  <a:chOff x="1491440" y="4206944"/>
                  <a:chExt cx="575999" cy="800122"/>
                </a:xfrm>
              </p:grpSpPr>
              <p:sp>
                <p:nvSpPr>
                  <p:cNvPr id="302" name="矩形 436">
                    <a:extLst>
                      <a:ext uri="{FF2B5EF4-FFF2-40B4-BE49-F238E27FC236}">
                        <a16:creationId xmlns:a16="http://schemas.microsoft.com/office/drawing/2014/main" id="{D5E0B23D-3C53-7E76-FE21-5AF7BCAD6242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18244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PIM Core 3</a:t>
                    </a:r>
                    <a:r>
                      <a:rPr lang="en-US" altLang="zh-CN" sz="1600" baseline="-25000" dirty="0">
                        <a:latin typeface="Trebuchet MS" panose="020B0703020202090204" pitchFamily="34" charset="0"/>
                      </a:rPr>
                      <a:t> </a:t>
                    </a:r>
                    <a:endParaRPr lang="zh-CN" altLang="en-US" sz="16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303" name="组合 437">
                    <a:extLst>
                      <a:ext uri="{FF2B5EF4-FFF2-40B4-BE49-F238E27FC236}">
                        <a16:creationId xmlns:a16="http://schemas.microsoft.com/office/drawing/2014/main" id="{5B1E0585-48ED-09B1-A33D-E2FC9BE91F5E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0" y="4206944"/>
                    <a:ext cx="575999" cy="665788"/>
                    <a:chOff x="616043" y="4148930"/>
                    <a:chExt cx="573894" cy="795367"/>
                  </a:xfrm>
                </p:grpSpPr>
                <p:sp>
                  <p:nvSpPr>
                    <p:cNvPr id="304" name="矩形 438">
                      <a:extLst>
                        <a:ext uri="{FF2B5EF4-FFF2-40B4-BE49-F238E27FC236}">
                          <a16:creationId xmlns:a16="http://schemas.microsoft.com/office/drawing/2014/main" id="{43FBE415-4163-33A2-FFD3-04C82D71F66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148930"/>
                      <a:ext cx="570322" cy="736541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5" name="文本框 279">
                      <a:extLst>
                        <a:ext uri="{FF2B5EF4-FFF2-40B4-BE49-F238E27FC236}">
                          <a16:creationId xmlns:a16="http://schemas.microsoft.com/office/drawing/2014/main" id="{6B69E7DC-537E-49A6-966B-7D263C1FD29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600064"/>
                      <a:ext cx="573894" cy="34423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Mem. Bank(s)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97" name="组合 435">
                  <a:extLst>
                    <a:ext uri="{FF2B5EF4-FFF2-40B4-BE49-F238E27FC236}">
                      <a16:creationId xmlns:a16="http://schemas.microsoft.com/office/drawing/2014/main" id="{78E3C3E1-2CED-565F-D921-B0DB8C2A8B5F}"/>
                    </a:ext>
                  </a:extLst>
                </p:cNvPr>
                <p:cNvGrpSpPr/>
                <p:nvPr/>
              </p:nvGrpSpPr>
              <p:grpSpPr>
                <a:xfrm>
                  <a:off x="7031997" y="4114075"/>
                  <a:ext cx="1357364" cy="800122"/>
                  <a:chOff x="1491440" y="4206944"/>
                  <a:chExt cx="575999" cy="800122"/>
                </a:xfrm>
              </p:grpSpPr>
              <p:sp>
                <p:nvSpPr>
                  <p:cNvPr id="298" name="矩形 436">
                    <a:extLst>
                      <a:ext uri="{FF2B5EF4-FFF2-40B4-BE49-F238E27FC236}">
                        <a16:creationId xmlns:a16="http://schemas.microsoft.com/office/drawing/2014/main" id="{5FBCD159-2C55-6EAE-885A-72FA73564E32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182444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latin typeface="Trebuchet MS" panose="020B0703020202090204" pitchFamily="34" charset="0"/>
                      </a:rPr>
                      <a:t>PIM Core 2</a:t>
                    </a:r>
                    <a:r>
                      <a:rPr lang="en-US" altLang="zh-CN" sz="1600" baseline="-25000" dirty="0">
                        <a:latin typeface="Trebuchet MS" panose="020B0703020202090204" pitchFamily="34" charset="0"/>
                      </a:rPr>
                      <a:t> </a:t>
                    </a:r>
                    <a:endParaRPr lang="zh-CN" altLang="en-US" sz="16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299" name="组合 437">
                    <a:extLst>
                      <a:ext uri="{FF2B5EF4-FFF2-40B4-BE49-F238E27FC236}">
                        <a16:creationId xmlns:a16="http://schemas.microsoft.com/office/drawing/2014/main" id="{518FEA17-DEAC-6478-87B8-844E743E2006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0" y="4206944"/>
                    <a:ext cx="575999" cy="665788"/>
                    <a:chOff x="616043" y="4148930"/>
                    <a:chExt cx="573894" cy="795367"/>
                  </a:xfrm>
                </p:grpSpPr>
                <p:sp>
                  <p:nvSpPr>
                    <p:cNvPr id="300" name="矩形 438">
                      <a:extLst>
                        <a:ext uri="{FF2B5EF4-FFF2-40B4-BE49-F238E27FC236}">
                          <a16:creationId xmlns:a16="http://schemas.microsoft.com/office/drawing/2014/main" id="{AB918D7F-616C-D9AD-7C35-A4C782367AF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148930"/>
                      <a:ext cx="570322" cy="736541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01" name="文本框 279">
                      <a:extLst>
                        <a:ext uri="{FF2B5EF4-FFF2-40B4-BE49-F238E27FC236}">
                          <a16:creationId xmlns:a16="http://schemas.microsoft.com/office/drawing/2014/main" id="{0C1F1F9E-6B2F-DF18-A625-54933817BE4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600064"/>
                      <a:ext cx="573894" cy="344233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Mem. Bank(s)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314" name="箭头: 左右 3">
            <a:extLst>
              <a:ext uri="{FF2B5EF4-FFF2-40B4-BE49-F238E27FC236}">
                <a16:creationId xmlns:a16="http://schemas.microsoft.com/office/drawing/2014/main" id="{C7FF2976-A586-CE6A-95BB-881C20EED537}"/>
              </a:ext>
            </a:extLst>
          </p:cNvPr>
          <p:cNvSpPr/>
          <p:nvPr/>
        </p:nvSpPr>
        <p:spPr>
          <a:xfrm>
            <a:off x="2171539" y="4879540"/>
            <a:ext cx="3190724" cy="200422"/>
          </a:xfrm>
          <a:prstGeom prst="leftRightArrow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5" name="文本框 459">
            <a:extLst>
              <a:ext uri="{FF2B5EF4-FFF2-40B4-BE49-F238E27FC236}">
                <a16:creationId xmlns:a16="http://schemas.microsoft.com/office/drawing/2014/main" id="{F423DB4F-8966-6C80-E218-CE225E7CD994}"/>
              </a:ext>
            </a:extLst>
          </p:cNvPr>
          <p:cNvSpPr txBox="1"/>
          <p:nvPr/>
        </p:nvSpPr>
        <p:spPr>
          <a:xfrm>
            <a:off x="3275627" y="4632085"/>
            <a:ext cx="9775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Trebuchet MS" panose="020B0703020202090204" pitchFamily="34" charset="0"/>
              </a:rPr>
              <a:t>data bus</a:t>
            </a:r>
            <a:endParaRPr lang="zh-CN" altLang="en-US" sz="1600" dirty="0">
              <a:latin typeface="Trebuchet MS" panose="020B0703020202090204" pitchFamily="34" charset="0"/>
            </a:endParaRPr>
          </a:p>
        </p:txBody>
      </p:sp>
      <p:sp>
        <p:nvSpPr>
          <p:cNvPr id="316" name="文本框 459">
            <a:extLst>
              <a:ext uri="{FF2B5EF4-FFF2-40B4-BE49-F238E27FC236}">
                <a16:creationId xmlns:a16="http://schemas.microsoft.com/office/drawing/2014/main" id="{829E2B11-0462-69E2-7182-2FC1BE131089}"/>
              </a:ext>
            </a:extLst>
          </p:cNvPr>
          <p:cNvSpPr txBox="1"/>
          <p:nvPr/>
        </p:nvSpPr>
        <p:spPr>
          <a:xfrm>
            <a:off x="2084419" y="4104140"/>
            <a:ext cx="34918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Trebuchet MS" panose="020B0703020202090204" pitchFamily="34" charset="0"/>
              </a:rPr>
              <a:t>command bus (READ, WRITE, MAC…)</a:t>
            </a:r>
            <a:endParaRPr lang="zh-CN" altLang="en-US" sz="1600" dirty="0">
              <a:latin typeface="Trebuchet MS" panose="020B0703020202090204" pitchFamily="34" charset="0"/>
            </a:endParaRPr>
          </a:p>
        </p:txBody>
      </p:sp>
      <p:grpSp>
        <p:nvGrpSpPr>
          <p:cNvPr id="319" name="Group 59">
            <a:extLst>
              <a:ext uri="{FF2B5EF4-FFF2-40B4-BE49-F238E27FC236}">
                <a16:creationId xmlns:a16="http://schemas.microsoft.com/office/drawing/2014/main" id="{62E8B485-42F5-B56B-BA3E-64F96A11FC41}"/>
              </a:ext>
            </a:extLst>
          </p:cNvPr>
          <p:cNvGrpSpPr/>
          <p:nvPr/>
        </p:nvGrpSpPr>
        <p:grpSpPr>
          <a:xfrm>
            <a:off x="6269585" y="4792102"/>
            <a:ext cx="641482" cy="180000"/>
            <a:chOff x="3987984" y="2425978"/>
            <a:chExt cx="641482" cy="2160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20" name="Rectangle 60">
              <a:extLst>
                <a:ext uri="{FF2B5EF4-FFF2-40B4-BE49-F238E27FC236}">
                  <a16:creationId xmlns:a16="http://schemas.microsoft.com/office/drawing/2014/main" id="{C0EEB2A1-A702-255B-CCF2-0860D4CAF890}"/>
                </a:ext>
              </a:extLst>
            </p:cNvPr>
            <p:cNvSpPr/>
            <p:nvPr/>
          </p:nvSpPr>
          <p:spPr>
            <a:xfrm>
              <a:off x="398798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21" name="Rectangle 61">
              <a:extLst>
                <a:ext uri="{FF2B5EF4-FFF2-40B4-BE49-F238E27FC236}">
                  <a16:creationId xmlns:a16="http://schemas.microsoft.com/office/drawing/2014/main" id="{78A00FE9-4A1D-63D2-6C91-A2A78387F478}"/>
                </a:ext>
              </a:extLst>
            </p:cNvPr>
            <p:cNvSpPr/>
            <p:nvPr/>
          </p:nvSpPr>
          <p:spPr>
            <a:xfrm>
              <a:off x="4200725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22" name="Rectangle 62">
              <a:extLst>
                <a:ext uri="{FF2B5EF4-FFF2-40B4-BE49-F238E27FC236}">
                  <a16:creationId xmlns:a16="http://schemas.microsoft.com/office/drawing/2014/main" id="{AA31D5E1-0CC5-6A89-F974-56882389E4E7}"/>
                </a:ext>
              </a:extLst>
            </p:cNvPr>
            <p:cNvSpPr/>
            <p:nvPr/>
          </p:nvSpPr>
          <p:spPr>
            <a:xfrm>
              <a:off x="4413466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323" name="Group 33">
            <a:extLst>
              <a:ext uri="{FF2B5EF4-FFF2-40B4-BE49-F238E27FC236}">
                <a16:creationId xmlns:a16="http://schemas.microsoft.com/office/drawing/2014/main" id="{DDC66CA2-D9AD-698A-CEC2-BEC62C548E7D}"/>
              </a:ext>
            </a:extLst>
          </p:cNvPr>
          <p:cNvGrpSpPr/>
          <p:nvPr/>
        </p:nvGrpSpPr>
        <p:grpSpPr>
          <a:xfrm>
            <a:off x="7724312" y="4792102"/>
            <a:ext cx="641482" cy="180000"/>
            <a:chOff x="3987984" y="2425978"/>
            <a:chExt cx="641482" cy="21600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324" name="Rectangle 34">
              <a:extLst>
                <a:ext uri="{FF2B5EF4-FFF2-40B4-BE49-F238E27FC236}">
                  <a16:creationId xmlns:a16="http://schemas.microsoft.com/office/drawing/2014/main" id="{BA826833-E28F-607D-E182-7B16E43ACCF9}"/>
                </a:ext>
              </a:extLst>
            </p:cNvPr>
            <p:cNvSpPr/>
            <p:nvPr/>
          </p:nvSpPr>
          <p:spPr>
            <a:xfrm>
              <a:off x="398798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25" name="Rectangle 35">
              <a:extLst>
                <a:ext uri="{FF2B5EF4-FFF2-40B4-BE49-F238E27FC236}">
                  <a16:creationId xmlns:a16="http://schemas.microsoft.com/office/drawing/2014/main" id="{85D7B643-9D89-8BFF-6798-552766EADDAA}"/>
                </a:ext>
              </a:extLst>
            </p:cNvPr>
            <p:cNvSpPr/>
            <p:nvPr/>
          </p:nvSpPr>
          <p:spPr>
            <a:xfrm>
              <a:off x="4200725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26" name="Rectangle 36">
              <a:extLst>
                <a:ext uri="{FF2B5EF4-FFF2-40B4-BE49-F238E27FC236}">
                  <a16:creationId xmlns:a16="http://schemas.microsoft.com/office/drawing/2014/main" id="{6418BF32-556C-D2A1-A8F0-AFAEB4FF95BC}"/>
                </a:ext>
              </a:extLst>
            </p:cNvPr>
            <p:cNvSpPr/>
            <p:nvPr/>
          </p:nvSpPr>
          <p:spPr>
            <a:xfrm>
              <a:off x="4413466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327" name="Group 33">
            <a:extLst>
              <a:ext uri="{FF2B5EF4-FFF2-40B4-BE49-F238E27FC236}">
                <a16:creationId xmlns:a16="http://schemas.microsoft.com/office/drawing/2014/main" id="{20E5BD66-3840-D37D-91B2-4CC8FF296924}"/>
              </a:ext>
            </a:extLst>
          </p:cNvPr>
          <p:cNvGrpSpPr/>
          <p:nvPr/>
        </p:nvGrpSpPr>
        <p:grpSpPr>
          <a:xfrm>
            <a:off x="6269585" y="5654199"/>
            <a:ext cx="641482" cy="180000"/>
            <a:chOff x="3987984" y="2425978"/>
            <a:chExt cx="641482" cy="216000"/>
          </a:xfrm>
          <a:solidFill>
            <a:schemeClr val="accent4">
              <a:lumMod val="20000"/>
              <a:lumOff val="80000"/>
            </a:schemeClr>
          </a:solidFill>
        </p:grpSpPr>
        <p:sp>
          <p:nvSpPr>
            <p:cNvPr id="328" name="Rectangle 34">
              <a:extLst>
                <a:ext uri="{FF2B5EF4-FFF2-40B4-BE49-F238E27FC236}">
                  <a16:creationId xmlns:a16="http://schemas.microsoft.com/office/drawing/2014/main" id="{786F1E85-EDEE-BEB0-D818-D1A63AB86DEB}"/>
                </a:ext>
              </a:extLst>
            </p:cNvPr>
            <p:cNvSpPr/>
            <p:nvPr/>
          </p:nvSpPr>
          <p:spPr>
            <a:xfrm>
              <a:off x="398798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29" name="Rectangle 35">
              <a:extLst>
                <a:ext uri="{FF2B5EF4-FFF2-40B4-BE49-F238E27FC236}">
                  <a16:creationId xmlns:a16="http://schemas.microsoft.com/office/drawing/2014/main" id="{4B03B94D-A4AF-2246-D88C-B26FBEC22AC5}"/>
                </a:ext>
              </a:extLst>
            </p:cNvPr>
            <p:cNvSpPr/>
            <p:nvPr/>
          </p:nvSpPr>
          <p:spPr>
            <a:xfrm>
              <a:off x="4200725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30" name="Rectangle 36">
              <a:extLst>
                <a:ext uri="{FF2B5EF4-FFF2-40B4-BE49-F238E27FC236}">
                  <a16:creationId xmlns:a16="http://schemas.microsoft.com/office/drawing/2014/main" id="{1C927E62-687D-6C51-A7CD-73CDCB4EF293}"/>
                </a:ext>
              </a:extLst>
            </p:cNvPr>
            <p:cNvSpPr/>
            <p:nvPr/>
          </p:nvSpPr>
          <p:spPr>
            <a:xfrm>
              <a:off x="4413466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331" name="Group 54">
            <a:extLst>
              <a:ext uri="{FF2B5EF4-FFF2-40B4-BE49-F238E27FC236}">
                <a16:creationId xmlns:a16="http://schemas.microsoft.com/office/drawing/2014/main" id="{07E8285E-EF3A-BEAB-83DD-2C5130DDA13E}"/>
              </a:ext>
            </a:extLst>
          </p:cNvPr>
          <p:cNvGrpSpPr/>
          <p:nvPr/>
        </p:nvGrpSpPr>
        <p:grpSpPr>
          <a:xfrm>
            <a:off x="7724312" y="5654199"/>
            <a:ext cx="641482" cy="180000"/>
            <a:chOff x="3987984" y="2425978"/>
            <a:chExt cx="641482" cy="216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332" name="Rectangle 55">
              <a:extLst>
                <a:ext uri="{FF2B5EF4-FFF2-40B4-BE49-F238E27FC236}">
                  <a16:creationId xmlns:a16="http://schemas.microsoft.com/office/drawing/2014/main" id="{56286B9D-69B0-4A1B-6A8E-3CD0BE2C4B6F}"/>
                </a:ext>
              </a:extLst>
            </p:cNvPr>
            <p:cNvSpPr/>
            <p:nvPr/>
          </p:nvSpPr>
          <p:spPr>
            <a:xfrm>
              <a:off x="398798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33" name="Rectangle 57">
              <a:extLst>
                <a:ext uri="{FF2B5EF4-FFF2-40B4-BE49-F238E27FC236}">
                  <a16:creationId xmlns:a16="http://schemas.microsoft.com/office/drawing/2014/main" id="{A1C0414A-7A2A-5F4E-830C-727702757092}"/>
                </a:ext>
              </a:extLst>
            </p:cNvPr>
            <p:cNvSpPr/>
            <p:nvPr/>
          </p:nvSpPr>
          <p:spPr>
            <a:xfrm>
              <a:off x="4200725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34" name="Rectangle 58">
              <a:extLst>
                <a:ext uri="{FF2B5EF4-FFF2-40B4-BE49-F238E27FC236}">
                  <a16:creationId xmlns:a16="http://schemas.microsoft.com/office/drawing/2014/main" id="{13B7CBBE-EABC-7EFD-0E32-6D50134AE6D3}"/>
                </a:ext>
              </a:extLst>
            </p:cNvPr>
            <p:cNvSpPr/>
            <p:nvPr/>
          </p:nvSpPr>
          <p:spPr>
            <a:xfrm>
              <a:off x="4413466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335" name="Snip Single Corner of Rectangle 21">
            <a:extLst>
              <a:ext uri="{FF2B5EF4-FFF2-40B4-BE49-F238E27FC236}">
                <a16:creationId xmlns:a16="http://schemas.microsoft.com/office/drawing/2014/main" id="{A074D33A-1B29-59DA-79BE-4FECB7EF2D6F}"/>
              </a:ext>
            </a:extLst>
          </p:cNvPr>
          <p:cNvSpPr/>
          <p:nvPr/>
        </p:nvSpPr>
        <p:spPr>
          <a:xfrm>
            <a:off x="2840879" y="2057956"/>
            <a:ext cx="2410248" cy="1002739"/>
          </a:xfrm>
          <a:prstGeom prst="snip1Rect">
            <a:avLst>
              <a:gd name="adj" fmla="val 10564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0" bIns="324000" rtlCol="0" anchor="ctr"/>
          <a:lstStyle/>
          <a:p>
            <a:pPr>
              <a:lnSpc>
                <a:spcPct val="92000"/>
              </a:lnSpc>
            </a:pPr>
            <a:endParaRPr lang="en-US" altLang="zh-CN" sz="1600" dirty="0">
              <a:solidFill>
                <a:schemeClr val="tx1"/>
              </a:solidFill>
            </a:endParaRP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tx1"/>
                </a:solidFill>
              </a:rPr>
              <a:t>MAC </a:t>
            </a:r>
            <a:r>
              <a:rPr lang="en-US" altLang="zh-CN" sz="1600" dirty="0">
                <a:solidFill>
                  <a:schemeClr val="accent2"/>
                </a:solidFill>
              </a:rPr>
              <a:t>Core0</a:t>
            </a:r>
            <a:r>
              <a:rPr lang="en-US" altLang="zh-CN" sz="1600" dirty="0">
                <a:solidFill>
                  <a:schemeClr val="tx1"/>
                </a:solidFill>
              </a:rPr>
              <a:t>_Group0 offset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tx1"/>
                </a:solidFill>
              </a:rPr>
              <a:t>MAC </a:t>
            </a:r>
            <a:r>
              <a:rPr lang="en-US" altLang="zh-CN" sz="1600" dirty="0">
                <a:solidFill>
                  <a:schemeClr val="accent2"/>
                </a:solidFill>
              </a:rPr>
              <a:t>Core1</a:t>
            </a:r>
            <a:r>
              <a:rPr lang="en-US" altLang="zh-CN" sz="1600" dirty="0">
                <a:solidFill>
                  <a:schemeClr val="tx1"/>
                </a:solidFill>
              </a:rPr>
              <a:t>_Group0 offset 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tx1"/>
                </a:solidFill>
              </a:rPr>
              <a:t>MAC </a:t>
            </a:r>
            <a:r>
              <a:rPr lang="en-US" altLang="zh-CN" sz="1600" dirty="0">
                <a:solidFill>
                  <a:schemeClr val="accent2"/>
                </a:solidFill>
              </a:rPr>
              <a:t>Core2</a:t>
            </a:r>
            <a:r>
              <a:rPr lang="en-US" altLang="zh-CN" sz="1600" dirty="0">
                <a:solidFill>
                  <a:schemeClr val="tx1"/>
                </a:solidFill>
              </a:rPr>
              <a:t>_Group0 offset </a:t>
            </a: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tx1"/>
                </a:solidFill>
              </a:rPr>
              <a:t>MAC </a:t>
            </a:r>
            <a:r>
              <a:rPr lang="en-US" altLang="zh-CN" sz="1600" dirty="0">
                <a:solidFill>
                  <a:schemeClr val="accent2"/>
                </a:solidFill>
              </a:rPr>
              <a:t>Core3</a:t>
            </a:r>
            <a:r>
              <a:rPr lang="en-US" altLang="zh-CN" sz="1600" dirty="0">
                <a:solidFill>
                  <a:schemeClr val="tx1"/>
                </a:solidFill>
              </a:rPr>
              <a:t>_Group0 offset </a:t>
            </a:r>
          </a:p>
        </p:txBody>
      </p:sp>
      <p:cxnSp>
        <p:nvCxnSpPr>
          <p:cNvPr id="336" name="连接符: 肘形 49">
            <a:extLst>
              <a:ext uri="{FF2B5EF4-FFF2-40B4-BE49-F238E27FC236}">
                <a16:creationId xmlns:a16="http://schemas.microsoft.com/office/drawing/2014/main" id="{0A3FC4BF-E62E-61FE-9C5A-E7BC4B6BEA0C}"/>
              </a:ext>
            </a:extLst>
          </p:cNvPr>
          <p:cNvCxnSpPr>
            <a:cxnSpLocks/>
            <a:stCxn id="9" idx="1"/>
            <a:endCxn id="335" idx="1"/>
          </p:cNvCxnSpPr>
          <p:nvPr/>
        </p:nvCxnSpPr>
        <p:spPr>
          <a:xfrm rot="5400000" flipH="1" flipV="1">
            <a:off x="3202536" y="3628180"/>
            <a:ext cx="1410951" cy="275983"/>
          </a:xfrm>
          <a:prstGeom prst="bentConnector3">
            <a:avLst>
              <a:gd name="adj1" fmla="val 50000"/>
            </a:avLst>
          </a:prstGeom>
          <a:ln w="31750">
            <a:solidFill>
              <a:schemeClr val="accent2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文本框 50">
            <a:extLst>
              <a:ext uri="{FF2B5EF4-FFF2-40B4-BE49-F238E27FC236}">
                <a16:creationId xmlns:a16="http://schemas.microsoft.com/office/drawing/2014/main" id="{D5EF1462-38F8-15E9-53FE-A84053B20317}"/>
              </a:ext>
            </a:extLst>
          </p:cNvPr>
          <p:cNvSpPr txBox="1"/>
          <p:nvPr/>
        </p:nvSpPr>
        <p:spPr>
          <a:xfrm>
            <a:off x="460326" y="2097660"/>
            <a:ext cx="2410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2"/>
                </a:solidFill>
                <a:latin typeface="Trebuchet MS" panose="020B0703020202090204" pitchFamily="34" charset="0"/>
              </a:rPr>
              <a:t>naïve execution</a:t>
            </a:r>
            <a:r>
              <a:rPr lang="en-US" altLang="zh-CN" dirty="0">
                <a:latin typeface="Trebuchet MS" panose="020B0703020202090204" pitchFamily="34" charset="0"/>
              </a:rPr>
              <a:t>:</a:t>
            </a:r>
          </a:p>
          <a:p>
            <a:pPr algn="ctr"/>
            <a:r>
              <a:rPr lang="en-US" altLang="zh-CN" dirty="0">
                <a:latin typeface="Trebuchet MS" panose="020B0703020202090204" pitchFamily="34" charset="0"/>
              </a:rPr>
              <a:t>4 PIM cores /group -&gt;</a:t>
            </a:r>
          </a:p>
          <a:p>
            <a:pPr algn="ctr"/>
            <a:r>
              <a:rPr lang="en-US" altLang="zh-CN" dirty="0">
                <a:latin typeface="Trebuchet MS" panose="020B0703020202090204" pitchFamily="34" charset="0"/>
              </a:rPr>
              <a:t>4 MAC commands</a:t>
            </a:r>
            <a:endParaRPr lang="zh-CN" altLang="en-US" dirty="0">
              <a:latin typeface="Trebuchet MS" panose="020B0703020202090204" pitchFamily="34" charset="0"/>
            </a:endParaRPr>
          </a:p>
        </p:txBody>
      </p:sp>
      <p:sp>
        <p:nvSpPr>
          <p:cNvPr id="347" name="Snip Single Corner of Rectangle 21">
            <a:extLst>
              <a:ext uri="{FF2B5EF4-FFF2-40B4-BE49-F238E27FC236}">
                <a16:creationId xmlns:a16="http://schemas.microsoft.com/office/drawing/2014/main" id="{390483F8-2DD6-197A-5985-87CAEE4A79CD}"/>
              </a:ext>
            </a:extLst>
          </p:cNvPr>
          <p:cNvSpPr/>
          <p:nvPr/>
        </p:nvSpPr>
        <p:spPr>
          <a:xfrm>
            <a:off x="9153208" y="2427759"/>
            <a:ext cx="2537746" cy="263133"/>
          </a:xfrm>
          <a:prstGeom prst="snip1Rect">
            <a:avLst>
              <a:gd name="adj" fmla="val 10564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0" bIns="324000" rtlCol="0" anchor="ctr"/>
          <a:lstStyle/>
          <a:p>
            <a:pPr>
              <a:lnSpc>
                <a:spcPct val="92000"/>
              </a:lnSpc>
            </a:pPr>
            <a:endParaRPr lang="en-US" altLang="zh-CN" sz="1600" dirty="0">
              <a:solidFill>
                <a:schemeClr val="tx1"/>
              </a:solidFill>
            </a:endParaRPr>
          </a:p>
          <a:p>
            <a:pPr>
              <a:lnSpc>
                <a:spcPct val="92000"/>
              </a:lnSpc>
            </a:pPr>
            <a:r>
              <a:rPr lang="en-US" altLang="zh-CN" sz="1600" dirty="0">
                <a:solidFill>
                  <a:schemeClr val="tx1"/>
                </a:solidFill>
              </a:rPr>
              <a:t>MAC_GROUP </a:t>
            </a:r>
            <a:r>
              <a:rPr lang="en-US" altLang="zh-CN" sz="1600" dirty="0">
                <a:solidFill>
                  <a:schemeClr val="accent4"/>
                </a:solidFill>
              </a:rPr>
              <a:t>Group0</a:t>
            </a:r>
            <a:r>
              <a:rPr lang="en-US" altLang="zh-CN" sz="1600" dirty="0">
                <a:solidFill>
                  <a:schemeClr val="tx1"/>
                </a:solidFill>
              </a:rPr>
              <a:t> offset </a:t>
            </a:r>
          </a:p>
        </p:txBody>
      </p:sp>
      <p:sp>
        <p:nvSpPr>
          <p:cNvPr id="348" name="箭头: 右 3">
            <a:extLst>
              <a:ext uri="{FF2B5EF4-FFF2-40B4-BE49-F238E27FC236}">
                <a16:creationId xmlns:a16="http://schemas.microsoft.com/office/drawing/2014/main" id="{AACCD653-C861-9893-7788-D53A535679C1}"/>
              </a:ext>
            </a:extLst>
          </p:cNvPr>
          <p:cNvSpPr/>
          <p:nvPr/>
        </p:nvSpPr>
        <p:spPr>
          <a:xfrm>
            <a:off x="5538650" y="2368760"/>
            <a:ext cx="866406" cy="381131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50" name="连接符: 肘形 6">
            <a:extLst>
              <a:ext uri="{FF2B5EF4-FFF2-40B4-BE49-F238E27FC236}">
                <a16:creationId xmlns:a16="http://schemas.microsoft.com/office/drawing/2014/main" id="{7246FBE7-F13E-9CF4-E7B5-CABC35AADE89}"/>
              </a:ext>
            </a:extLst>
          </p:cNvPr>
          <p:cNvCxnSpPr>
            <a:cxnSpLocks/>
            <a:stCxn id="9" idx="1"/>
            <a:endCxn id="347" idx="1"/>
          </p:cNvCxnSpPr>
          <p:nvPr/>
        </p:nvCxnSpPr>
        <p:spPr>
          <a:xfrm rot="5400000" flipH="1" flipV="1">
            <a:off x="6205673" y="255239"/>
            <a:ext cx="1780754" cy="6652061"/>
          </a:xfrm>
          <a:prstGeom prst="bentConnector3">
            <a:avLst>
              <a:gd name="adj1" fmla="val 50000"/>
            </a:avLst>
          </a:prstGeom>
          <a:ln w="31750">
            <a:solidFill>
              <a:schemeClr val="accent4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2" name="文本框 50">
            <a:extLst>
              <a:ext uri="{FF2B5EF4-FFF2-40B4-BE49-F238E27FC236}">
                <a16:creationId xmlns:a16="http://schemas.microsoft.com/office/drawing/2014/main" id="{A2A77F7D-BFB0-BE8A-ED71-5A49F4C010FA}"/>
              </a:ext>
            </a:extLst>
          </p:cNvPr>
          <p:cNvSpPr txBox="1"/>
          <p:nvPr/>
        </p:nvSpPr>
        <p:spPr>
          <a:xfrm>
            <a:off x="6527056" y="2097660"/>
            <a:ext cx="27037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accent4"/>
                </a:solidFill>
                <a:latin typeface="Trebuchet MS" panose="020B0703020202090204" pitchFamily="34" charset="0"/>
              </a:rPr>
              <a:t>optimized execution</a:t>
            </a:r>
            <a:r>
              <a:rPr lang="en-US" altLang="zh-CN" dirty="0">
                <a:latin typeface="Trebuchet MS" panose="020B0703020202090204" pitchFamily="34" charset="0"/>
              </a:rPr>
              <a:t>:</a:t>
            </a:r>
          </a:p>
          <a:p>
            <a:pPr algn="ctr"/>
            <a:r>
              <a:rPr lang="en-US" altLang="zh-CN" dirty="0">
                <a:latin typeface="Trebuchet MS" panose="020B0703020202090204" pitchFamily="34" charset="0"/>
              </a:rPr>
              <a:t>4 PIM cores / group -&gt;</a:t>
            </a:r>
          </a:p>
          <a:p>
            <a:pPr algn="ctr"/>
            <a:r>
              <a:rPr lang="en-US" altLang="zh-CN" dirty="0">
                <a:latin typeface="Trebuchet MS" panose="020B0703020202090204" pitchFamily="34" charset="0"/>
              </a:rPr>
              <a:t>1 MAC group commands</a:t>
            </a:r>
            <a:endParaRPr lang="zh-CN" altLang="en-US" dirty="0">
              <a:latin typeface="Trebuchet MS" panose="020B0703020202090204" pitchFamily="34" charset="0"/>
            </a:endParaRPr>
          </a:p>
        </p:txBody>
      </p:sp>
      <p:sp>
        <p:nvSpPr>
          <p:cNvPr id="375" name="Rounded Rectangular Callout 374">
            <a:extLst>
              <a:ext uri="{FF2B5EF4-FFF2-40B4-BE49-F238E27FC236}">
                <a16:creationId xmlns:a16="http://schemas.microsoft.com/office/drawing/2014/main" id="{70571BBD-B546-C1F3-F4F3-1E12BA9ABACB}"/>
              </a:ext>
            </a:extLst>
          </p:cNvPr>
          <p:cNvSpPr/>
          <p:nvPr/>
        </p:nvSpPr>
        <p:spPr>
          <a:xfrm>
            <a:off x="1992384" y="3130096"/>
            <a:ext cx="3434711" cy="411135"/>
          </a:xfrm>
          <a:prstGeom prst="wedgeRoundRectCallout">
            <a:avLst>
              <a:gd name="adj1" fmla="val -5299"/>
              <a:gd name="adj2" fmla="val 270587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/>
            <a:r>
              <a:rPr lang="en-US" sz="1600" b="1" dirty="0">
                <a:solidFill>
                  <a:schemeClr val="accent2"/>
                </a:solidFill>
                <a:latin typeface="Trebuchet MS" panose="020B0703020202090204" pitchFamily="34" charset="0"/>
              </a:rPr>
              <a:t>4x commands</a:t>
            </a:r>
            <a:endParaRPr lang="en-DE" sz="1600" dirty="0">
              <a:solidFill>
                <a:schemeClr val="accent2"/>
              </a:solidFill>
              <a:latin typeface="Trebuchet MS" panose="020B0703020202090204" pitchFamily="34" charset="0"/>
            </a:endParaRPr>
          </a:p>
        </p:txBody>
      </p:sp>
      <p:sp>
        <p:nvSpPr>
          <p:cNvPr id="4" name="Rounded Rectangular Callout 3">
            <a:extLst>
              <a:ext uri="{FF2B5EF4-FFF2-40B4-BE49-F238E27FC236}">
                <a16:creationId xmlns:a16="http://schemas.microsoft.com/office/drawing/2014/main" id="{08595A75-E208-0F88-CEF9-6A9A6B77AADB}"/>
              </a:ext>
            </a:extLst>
          </p:cNvPr>
          <p:cNvSpPr/>
          <p:nvPr/>
        </p:nvSpPr>
        <p:spPr>
          <a:xfrm>
            <a:off x="1962157" y="3132822"/>
            <a:ext cx="3491833" cy="411135"/>
          </a:xfrm>
          <a:prstGeom prst="wedgeRoundRectCallout">
            <a:avLst>
              <a:gd name="adj1" fmla="val -4132"/>
              <a:gd name="adj2" fmla="val 279309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0" rtlCol="0" anchor="ctr"/>
          <a:lstStyle/>
          <a:p>
            <a:pPr algn="ctr"/>
            <a:r>
              <a:rPr lang="en-US" sz="1600" b="1" dirty="0">
                <a:solidFill>
                  <a:schemeClr val="accent4"/>
                </a:solidFill>
                <a:latin typeface="Trebuchet MS" panose="020B0703020202090204" pitchFamily="34" charset="0"/>
              </a:rPr>
              <a:t>1x group-level broadcast command</a:t>
            </a:r>
            <a:endParaRPr lang="en-DE" sz="1600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958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1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5" dur="1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1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7" dur="1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8" dur="1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0" dur="1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1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2" dur="1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3" dur="10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" grpId="0" animBg="1"/>
      <p:bldP spid="335" grpId="1" animBg="1"/>
      <p:bldP spid="337" grpId="0"/>
      <p:bldP spid="337" grpId="1"/>
      <p:bldP spid="347" grpId="0" animBg="1"/>
      <p:bldP spid="348" grpId="0" animBg="1"/>
      <p:bldP spid="352" grpId="0"/>
      <p:bldP spid="375" grpId="0" animBg="1"/>
      <p:bldP spid="4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EC09D-9180-55BC-A88D-D2041C44AD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C9BCDA-24A0-3961-3C8C-B1EEED63B535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 Overview &amp;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5 </a:t>
            </a:r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Key Components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13E39CD-72E7-16C0-0F66-A95E3D619CE9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1266840" y="1361900"/>
            <a:ext cx="0" cy="25792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9F5C6908-3952-85A5-1A9C-E2F24E569722}"/>
              </a:ext>
            </a:extLst>
          </p:cNvPr>
          <p:cNvSpPr/>
          <p:nvPr/>
        </p:nvSpPr>
        <p:spPr>
          <a:xfrm>
            <a:off x="632789" y="1619827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QKV</a:t>
            </a:r>
            <a:b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Generation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43470D8-04F2-20E1-CA3B-D2617D1BA959}"/>
              </a:ext>
            </a:extLst>
          </p:cNvPr>
          <p:cNvSpPr/>
          <p:nvPr/>
        </p:nvSpPr>
        <p:spPr>
          <a:xfrm>
            <a:off x="632789" y="2142623"/>
            <a:ext cx="1268101" cy="41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Attention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BD08F3BA-4E8D-5FF9-7D97-4C06D1814661}"/>
              </a:ext>
            </a:extLst>
          </p:cNvPr>
          <p:cNvSpPr/>
          <p:nvPr/>
        </p:nvSpPr>
        <p:spPr>
          <a:xfrm>
            <a:off x="632789" y="2665463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Projection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A9D02C2-A163-6FBA-F8D8-9ECEEF220183}"/>
              </a:ext>
            </a:extLst>
          </p:cNvPr>
          <p:cNvSpPr/>
          <p:nvPr/>
        </p:nvSpPr>
        <p:spPr>
          <a:xfrm>
            <a:off x="632789" y="3188303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Feed-Forward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97F7B9F1-C57A-F23C-CB2E-DA4BD7391742}"/>
              </a:ext>
            </a:extLst>
          </p:cNvPr>
          <p:cNvCxnSpPr>
            <a:cxnSpLocks/>
            <a:stCxn id="51" idx="2"/>
            <a:endCxn id="57" idx="0"/>
          </p:cNvCxnSpPr>
          <p:nvPr/>
        </p:nvCxnSpPr>
        <p:spPr>
          <a:xfrm>
            <a:off x="1266840" y="2033827"/>
            <a:ext cx="0" cy="10879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DD53050-9C4C-4EC2-699E-4B7D7F28534B}"/>
              </a:ext>
            </a:extLst>
          </p:cNvPr>
          <p:cNvCxnSpPr>
            <a:cxnSpLocks/>
            <a:stCxn id="57" idx="2"/>
            <a:endCxn id="68" idx="0"/>
          </p:cNvCxnSpPr>
          <p:nvPr/>
        </p:nvCxnSpPr>
        <p:spPr>
          <a:xfrm>
            <a:off x="1266840" y="2556623"/>
            <a:ext cx="0" cy="1088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F5864D91-EDF0-ACDB-8F94-55777CC4EC23}"/>
              </a:ext>
            </a:extLst>
          </p:cNvPr>
          <p:cNvCxnSpPr>
            <a:cxnSpLocks/>
            <a:stCxn id="68" idx="2"/>
            <a:endCxn id="70" idx="0"/>
          </p:cNvCxnSpPr>
          <p:nvPr/>
        </p:nvCxnSpPr>
        <p:spPr>
          <a:xfrm>
            <a:off x="1266840" y="3079463"/>
            <a:ext cx="0" cy="1088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29AA5860-5B66-83DC-F72B-7B44B8DC358E}"/>
              </a:ext>
            </a:extLst>
          </p:cNvPr>
          <p:cNvSpPr/>
          <p:nvPr/>
        </p:nvSpPr>
        <p:spPr>
          <a:xfrm>
            <a:off x="632789" y="3791938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…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2A5E7028-D1E0-596F-3168-FD0FD27AF5C9}"/>
              </a:ext>
            </a:extLst>
          </p:cNvPr>
          <p:cNvCxnSpPr>
            <a:cxnSpLocks/>
            <a:stCxn id="70" idx="2"/>
            <a:endCxn id="79" idx="0"/>
          </p:cNvCxnSpPr>
          <p:nvPr/>
        </p:nvCxnSpPr>
        <p:spPr>
          <a:xfrm>
            <a:off x="1266840" y="3602303"/>
            <a:ext cx="0" cy="1896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ight Brace 113">
            <a:extLst>
              <a:ext uri="{FF2B5EF4-FFF2-40B4-BE49-F238E27FC236}">
                <a16:creationId xmlns:a16="http://schemas.microsoft.com/office/drawing/2014/main" id="{621876AF-5F08-2BD1-284C-4C0ECDB35316}"/>
              </a:ext>
            </a:extLst>
          </p:cNvPr>
          <p:cNvSpPr/>
          <p:nvPr/>
        </p:nvSpPr>
        <p:spPr>
          <a:xfrm flipH="1">
            <a:off x="327249" y="1584410"/>
            <a:ext cx="299135" cy="2053266"/>
          </a:xfrm>
          <a:prstGeom prst="rightBrace">
            <a:avLst>
              <a:gd name="adj1" fmla="val 7744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 b="1">
              <a:latin typeface="Trebuchet MS" panose="020B070302020209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880F913D-7232-688F-9979-2BB8F191A6F9}"/>
              </a:ext>
            </a:extLst>
          </p:cNvPr>
          <p:cNvSpPr txBox="1"/>
          <p:nvPr/>
        </p:nvSpPr>
        <p:spPr>
          <a:xfrm rot="16200000">
            <a:off x="-230759" y="2490282"/>
            <a:ext cx="882914" cy="369332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Layer 1</a:t>
            </a:r>
            <a:endParaRPr lang="en-GR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75D035A-15BC-6961-A8D6-4B1D317F56F1}"/>
              </a:ext>
            </a:extLst>
          </p:cNvPr>
          <p:cNvSpPr txBox="1"/>
          <p:nvPr/>
        </p:nvSpPr>
        <p:spPr>
          <a:xfrm>
            <a:off x="709660" y="4251845"/>
            <a:ext cx="1114358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4000"/>
              </a:lnSpc>
            </a:pPr>
            <a:r>
              <a:rPr lang="en-GB" sz="2000" dirty="0">
                <a:latin typeface="Trebuchet MS" panose="020B0703020202090204" pitchFamily="34" charset="0"/>
              </a:rPr>
              <a:t>ML Model</a:t>
            </a:r>
            <a:endParaRPr lang="en-GR" sz="1600" dirty="0">
              <a:latin typeface="Trebuchet MS" panose="020B0703020202090204" pitchFamily="34" charset="0"/>
            </a:endParaRPr>
          </a:p>
        </p:txBody>
      </p: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8C6670DC-2CA0-9733-E2FA-F6759CA783F4}"/>
              </a:ext>
            </a:extLst>
          </p:cNvPr>
          <p:cNvSpPr/>
          <p:nvPr/>
        </p:nvSpPr>
        <p:spPr>
          <a:xfrm flipH="1">
            <a:off x="2183291" y="1436507"/>
            <a:ext cx="5982516" cy="4138724"/>
          </a:xfrm>
          <a:prstGeom prst="roundRect">
            <a:avLst>
              <a:gd name="adj" fmla="val 2645"/>
            </a:avLst>
          </a:prstGeom>
          <a:solidFill>
            <a:srgbClr val="FDE5CD">
              <a:alpha val="56078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ct val="74000"/>
              </a:lnSpc>
            </a:pPr>
            <a:r>
              <a:rPr lang="en-GR" sz="2800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DCC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AFE05A60-D8E0-2BA6-0F5E-54E6A6852A95}"/>
              </a:ext>
            </a:extLst>
          </p:cNvPr>
          <p:cNvGrpSpPr/>
          <p:nvPr/>
        </p:nvGrpSpPr>
        <p:grpSpPr>
          <a:xfrm>
            <a:off x="2219980" y="5596473"/>
            <a:ext cx="5945825" cy="725636"/>
            <a:chOff x="856526" y="5361286"/>
            <a:chExt cx="5945825" cy="725636"/>
          </a:xfrm>
        </p:grpSpPr>
        <p:sp>
          <p:nvSpPr>
            <p:cNvPr id="120" name="Rounded Rectangle 119">
              <a:extLst>
                <a:ext uri="{FF2B5EF4-FFF2-40B4-BE49-F238E27FC236}">
                  <a16:creationId xmlns:a16="http://schemas.microsoft.com/office/drawing/2014/main" id="{1A6BD20F-782F-121A-3EF4-FC2A5BD3AB7C}"/>
                </a:ext>
              </a:extLst>
            </p:cNvPr>
            <p:cNvSpPr/>
            <p:nvPr/>
          </p:nvSpPr>
          <p:spPr>
            <a:xfrm flipH="1">
              <a:off x="964509" y="5442858"/>
              <a:ext cx="1190243" cy="576000"/>
            </a:xfrm>
            <a:prstGeom prst="roundRect">
              <a:avLst>
                <a:gd name="adj" fmla="val 11408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HBM-PIM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1" name="Rounded Rectangle 120">
              <a:extLst>
                <a:ext uri="{FF2B5EF4-FFF2-40B4-BE49-F238E27FC236}">
                  <a16:creationId xmlns:a16="http://schemas.microsoft.com/office/drawing/2014/main" id="{58ABB93E-E4F1-BA7C-F54A-CEB3EF92B923}"/>
                </a:ext>
              </a:extLst>
            </p:cNvPr>
            <p:cNvSpPr/>
            <p:nvPr/>
          </p:nvSpPr>
          <p:spPr>
            <a:xfrm flipH="1">
              <a:off x="2410329" y="5442858"/>
              <a:ext cx="1188000" cy="576000"/>
            </a:xfrm>
            <a:prstGeom prst="roundRect">
              <a:avLst>
                <a:gd name="adj" fmla="val 11408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SK Hynix AiM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2" name="Rounded Rectangle 121">
              <a:extLst>
                <a:ext uri="{FF2B5EF4-FFF2-40B4-BE49-F238E27FC236}">
                  <a16:creationId xmlns:a16="http://schemas.microsoft.com/office/drawing/2014/main" id="{1C77D094-91F4-EFD0-10FB-93E180B6142E}"/>
                </a:ext>
              </a:extLst>
            </p:cNvPr>
            <p:cNvSpPr/>
            <p:nvPr/>
          </p:nvSpPr>
          <p:spPr>
            <a:xfrm flipH="1">
              <a:off x="3853906" y="5442858"/>
              <a:ext cx="1188000" cy="576000"/>
            </a:xfrm>
            <a:prstGeom prst="roundRect">
              <a:avLst>
                <a:gd name="adj" fmla="val 11408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AttAcc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3" name="Rounded Rectangle 122">
              <a:extLst>
                <a:ext uri="{FF2B5EF4-FFF2-40B4-BE49-F238E27FC236}">
                  <a16:creationId xmlns:a16="http://schemas.microsoft.com/office/drawing/2014/main" id="{E6F9F55C-BE4F-DEB4-8CA9-F23DDC91E3D3}"/>
                </a:ext>
              </a:extLst>
            </p:cNvPr>
            <p:cNvSpPr/>
            <p:nvPr/>
          </p:nvSpPr>
          <p:spPr>
            <a:xfrm flipH="1">
              <a:off x="5297484" y="5442858"/>
              <a:ext cx="1372415" cy="576000"/>
            </a:xfrm>
            <a:prstGeom prst="roundRect">
              <a:avLst>
                <a:gd name="adj" fmla="val 11408"/>
              </a:avLst>
            </a:prstGeom>
            <a:solidFill>
              <a:schemeClr val="bg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Other PIM Backend …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4" name="Rounded Rectangle 123">
              <a:extLst>
                <a:ext uri="{FF2B5EF4-FFF2-40B4-BE49-F238E27FC236}">
                  <a16:creationId xmlns:a16="http://schemas.microsoft.com/office/drawing/2014/main" id="{86DA953C-EC7E-A909-014B-AFB16E0CBC0F}"/>
                </a:ext>
              </a:extLst>
            </p:cNvPr>
            <p:cNvSpPr/>
            <p:nvPr/>
          </p:nvSpPr>
          <p:spPr>
            <a:xfrm flipH="1">
              <a:off x="856526" y="5361286"/>
              <a:ext cx="5945825" cy="725636"/>
            </a:xfrm>
            <a:prstGeom prst="roundRect">
              <a:avLst>
                <a:gd name="adj" fmla="val 11408"/>
              </a:avLst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40483468-2BB6-3B9A-346E-33878F628C5C}"/>
              </a:ext>
            </a:extLst>
          </p:cNvPr>
          <p:cNvCxnSpPr>
            <a:cxnSpLocks/>
            <a:stCxn id="130" idx="2"/>
            <a:endCxn id="120" idx="0"/>
          </p:cNvCxnSpPr>
          <p:nvPr/>
        </p:nvCxnSpPr>
        <p:spPr>
          <a:xfrm flipH="1">
            <a:off x="2923084" y="5480130"/>
            <a:ext cx="2272843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60BD05D-7A2B-B696-4DEB-3FB7DDD12273}"/>
              </a:ext>
            </a:extLst>
          </p:cNvPr>
          <p:cNvCxnSpPr>
            <a:cxnSpLocks/>
            <a:stCxn id="130" idx="2"/>
            <a:endCxn id="121" idx="0"/>
          </p:cNvCxnSpPr>
          <p:nvPr/>
        </p:nvCxnSpPr>
        <p:spPr>
          <a:xfrm flipH="1">
            <a:off x="4367783" y="5480130"/>
            <a:ext cx="828144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6A59DEAB-49E0-E22B-AB32-8B78BE8827DA}"/>
              </a:ext>
            </a:extLst>
          </p:cNvPr>
          <p:cNvCxnSpPr>
            <a:cxnSpLocks/>
            <a:stCxn id="130" idx="2"/>
            <a:endCxn id="122" idx="0"/>
          </p:cNvCxnSpPr>
          <p:nvPr/>
        </p:nvCxnSpPr>
        <p:spPr>
          <a:xfrm>
            <a:off x="5195927" y="5480130"/>
            <a:ext cx="615433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E0D02EC4-7DF5-D3B8-B9CC-5B6C316D8679}"/>
              </a:ext>
            </a:extLst>
          </p:cNvPr>
          <p:cNvCxnSpPr>
            <a:cxnSpLocks/>
            <a:stCxn id="130" idx="2"/>
            <a:endCxn id="123" idx="0"/>
          </p:cNvCxnSpPr>
          <p:nvPr/>
        </p:nvCxnSpPr>
        <p:spPr>
          <a:xfrm>
            <a:off x="5195927" y="5480130"/>
            <a:ext cx="2151218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C7BFDF91-A1B9-98B0-EF7B-0111EAC34068}"/>
              </a:ext>
            </a:extLst>
          </p:cNvPr>
          <p:cNvSpPr/>
          <p:nvPr/>
        </p:nvSpPr>
        <p:spPr>
          <a:xfrm flipH="1">
            <a:off x="2343232" y="5121563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58039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1. Multi-Layer Abstraction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65A42DA8-72F3-49F6-2288-EA290E39CB7B}"/>
              </a:ext>
            </a:extLst>
          </p:cNvPr>
          <p:cNvSpPr/>
          <p:nvPr/>
        </p:nvSpPr>
        <p:spPr>
          <a:xfrm flipH="1">
            <a:off x="2321854" y="1756384"/>
            <a:ext cx="5705390" cy="2816179"/>
          </a:xfrm>
          <a:prstGeom prst="roundRect">
            <a:avLst>
              <a:gd name="adj" fmla="val 2645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18EDF9A6-AD8F-6294-55F3-C29C72FE91C5}"/>
              </a:ext>
            </a:extLst>
          </p:cNvPr>
          <p:cNvSpPr/>
          <p:nvPr/>
        </p:nvSpPr>
        <p:spPr>
          <a:xfrm flipH="1">
            <a:off x="5751206" y="1959285"/>
            <a:ext cx="2027067" cy="87066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3. PIM-Specific 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Code 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Optimizer</a:t>
            </a:r>
            <a:endParaRPr lang="en-GR" altLang="zh-CN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11E320C-FDF3-3855-B89F-F91648752916}"/>
              </a:ext>
            </a:extLst>
          </p:cNvPr>
          <p:cNvCxnSpPr>
            <a:cxnSpLocks/>
          </p:cNvCxnSpPr>
          <p:nvPr/>
        </p:nvCxnSpPr>
        <p:spPr>
          <a:xfrm flipH="1">
            <a:off x="1834808" y="1142488"/>
            <a:ext cx="871477" cy="10102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789FD37-7DDF-9D50-60A6-6B6BC58EFBFE}"/>
              </a:ext>
            </a:extLst>
          </p:cNvPr>
          <p:cNvCxnSpPr>
            <a:cxnSpLocks/>
          </p:cNvCxnSpPr>
          <p:nvPr/>
        </p:nvCxnSpPr>
        <p:spPr>
          <a:xfrm flipH="1">
            <a:off x="1887558" y="1709755"/>
            <a:ext cx="818727" cy="87369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61F0D26-3A88-34CA-FC03-27C155DB57A6}"/>
              </a:ext>
            </a:extLst>
          </p:cNvPr>
          <p:cNvCxnSpPr>
            <a:cxnSpLocks/>
          </p:cNvCxnSpPr>
          <p:nvPr/>
        </p:nvCxnSpPr>
        <p:spPr>
          <a:xfrm>
            <a:off x="3368283" y="1733739"/>
            <a:ext cx="0" cy="18000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7A5A236-11E1-0917-4CBB-D3D8E8399912}"/>
              </a:ext>
            </a:extLst>
          </p:cNvPr>
          <p:cNvSpPr/>
          <p:nvPr/>
        </p:nvSpPr>
        <p:spPr>
          <a:xfrm flipH="1">
            <a:off x="2496236" y="1945784"/>
            <a:ext cx="1847793" cy="87066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2. Data-Centric Schedule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Generator</a:t>
            </a:r>
            <a:endParaRPr lang="en-GR" altLang="zh-CN" sz="24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13F74D8-560B-87DA-958C-232FA4038F81}"/>
              </a:ext>
            </a:extLst>
          </p:cNvPr>
          <p:cNvCxnSpPr>
            <a:cxnSpLocks/>
            <a:stCxn id="4" idx="1"/>
            <a:endCxn id="23" idx="3"/>
          </p:cNvCxnSpPr>
          <p:nvPr/>
        </p:nvCxnSpPr>
        <p:spPr>
          <a:xfrm>
            <a:off x="4344029" y="2381115"/>
            <a:ext cx="1407177" cy="13501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98DD85B0-00A3-6B32-1055-97A5DB21E970}"/>
              </a:ext>
            </a:extLst>
          </p:cNvPr>
          <p:cNvSpPr/>
          <p:nvPr/>
        </p:nvSpPr>
        <p:spPr>
          <a:xfrm flipH="1">
            <a:off x="3948734" y="3270519"/>
            <a:ext cx="2597717" cy="388608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4. Coupled Predictor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C92CFF8-9F8B-A0DD-9986-4F1F4D51A11E}"/>
              </a:ext>
            </a:extLst>
          </p:cNvPr>
          <p:cNvCxnSpPr>
            <a:cxnSpLocks/>
            <a:stCxn id="23" idx="2"/>
            <a:endCxn id="8" idx="0"/>
          </p:cNvCxnSpPr>
          <p:nvPr/>
        </p:nvCxnSpPr>
        <p:spPr>
          <a:xfrm flipH="1">
            <a:off x="5247592" y="2829946"/>
            <a:ext cx="1517147" cy="440573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789B780-D1B7-D24C-5A64-36162DBAA1F9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5174549" y="3613167"/>
            <a:ext cx="10737" cy="1077358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05A5551C-A356-931F-DA23-747B6D7CF062}"/>
              </a:ext>
            </a:extLst>
          </p:cNvPr>
          <p:cNvCxnSpPr>
            <a:cxnSpLocks/>
            <a:stCxn id="124" idx="3"/>
            <a:endCxn id="8" idx="3"/>
          </p:cNvCxnSpPr>
          <p:nvPr/>
        </p:nvCxnSpPr>
        <p:spPr>
          <a:xfrm rot="10800000" flipH="1">
            <a:off x="2219980" y="3464823"/>
            <a:ext cx="1728754" cy="2494468"/>
          </a:xfrm>
          <a:prstGeom prst="bentConnector3">
            <a:avLst>
              <a:gd name="adj1" fmla="val -13223"/>
            </a:avLst>
          </a:prstGeom>
          <a:ln w="2222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CADC1C52-3EEE-ACC2-3F3D-53EE241DD18E}"/>
              </a:ext>
            </a:extLst>
          </p:cNvPr>
          <p:cNvSpPr/>
          <p:nvPr/>
        </p:nvSpPr>
        <p:spPr>
          <a:xfrm flipH="1">
            <a:off x="2332591" y="4690525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58039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5</a:t>
            </a:r>
            <a:r>
              <a:rPr lang="en-GR" sz="2000">
                <a:solidFill>
                  <a:schemeClr val="tx1"/>
                </a:solidFill>
                <a:latin typeface="Trebuchet MS" panose="020B0703020202090204" pitchFamily="34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Intermediate Representation (IR)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4FA6A51-C43C-282B-74A0-A66C48F85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33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824ECFE2-28B7-102D-9241-7B781C25A7D5}"/>
              </a:ext>
            </a:extLst>
          </p:cNvPr>
          <p:cNvSpPr/>
          <p:nvPr/>
        </p:nvSpPr>
        <p:spPr>
          <a:xfrm flipH="1">
            <a:off x="5751206" y="1959285"/>
            <a:ext cx="2027067" cy="870661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endParaRPr lang="en-GR" altLang="zh-CN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0469C66D-F4DE-53B8-58F4-0EABC2D5D06E}"/>
              </a:ext>
            </a:extLst>
          </p:cNvPr>
          <p:cNvSpPr/>
          <p:nvPr/>
        </p:nvSpPr>
        <p:spPr>
          <a:xfrm flipH="1">
            <a:off x="3948734" y="3270519"/>
            <a:ext cx="2597717" cy="388608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08ECAEE-C9B6-2397-1CF7-806B4DA2ADCB}"/>
              </a:ext>
            </a:extLst>
          </p:cNvPr>
          <p:cNvSpPr/>
          <p:nvPr/>
        </p:nvSpPr>
        <p:spPr>
          <a:xfrm flipH="1">
            <a:off x="2496236" y="1945784"/>
            <a:ext cx="1847793" cy="870661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endParaRPr lang="en-GR" altLang="zh-CN" sz="24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BCBA4826-D008-F3FB-6086-F7CB4D1389B5}"/>
              </a:ext>
            </a:extLst>
          </p:cNvPr>
          <p:cNvSpPr/>
          <p:nvPr/>
        </p:nvSpPr>
        <p:spPr>
          <a:xfrm flipH="1">
            <a:off x="2332591" y="4690525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ACF43CB7-6C70-F8A2-3B9E-8AD13E78F9C8}"/>
              </a:ext>
            </a:extLst>
          </p:cNvPr>
          <p:cNvSpPr/>
          <p:nvPr/>
        </p:nvSpPr>
        <p:spPr>
          <a:xfrm flipH="1">
            <a:off x="2343232" y="5121563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83467041-919E-00E5-493A-4BA934384FEC}"/>
              </a:ext>
            </a:extLst>
          </p:cNvPr>
          <p:cNvSpPr/>
          <p:nvPr/>
        </p:nvSpPr>
        <p:spPr>
          <a:xfrm flipH="1">
            <a:off x="2706285" y="1112585"/>
            <a:ext cx="1587449" cy="612000"/>
          </a:xfrm>
          <a:prstGeom prst="roundRect">
            <a:avLst>
              <a:gd name="adj" fmla="val 11408"/>
            </a:avLst>
          </a:prstGeom>
          <a:solidFill>
            <a:srgbClr val="FBCC9A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ML Kernel with DCC API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85ED037-3DA4-3966-24EF-BF00EEBBB4FD}"/>
              </a:ext>
            </a:extLst>
          </p:cNvPr>
          <p:cNvSpPr/>
          <p:nvPr/>
        </p:nvSpPr>
        <p:spPr>
          <a:xfrm flipH="1">
            <a:off x="2706285" y="1112585"/>
            <a:ext cx="1587449" cy="612000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9674CD-98D5-8090-6DD4-52B3E4FBA3AD}"/>
              </a:ext>
            </a:extLst>
          </p:cNvPr>
          <p:cNvSpPr txBox="1"/>
          <p:nvPr/>
        </p:nvSpPr>
        <p:spPr>
          <a:xfrm>
            <a:off x="3714473" y="3808571"/>
            <a:ext cx="2922561" cy="504049"/>
          </a:xfrm>
          <a:prstGeom prst="rect">
            <a:avLst/>
          </a:prstGeom>
          <a:solidFill>
            <a:srgbClr val="F2F2F2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74000"/>
              </a:lnSpc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predicted best-performing configuration</a:t>
            </a:r>
            <a:endParaRPr lang="en-GR" sz="1400" b="1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7CF0A4F-48FB-784E-6FB7-9FEAA657C43F}"/>
              </a:ext>
            </a:extLst>
          </p:cNvPr>
          <p:cNvSpPr>
            <a:spLocks noChangeAspect="1"/>
          </p:cNvSpPr>
          <p:nvPr/>
        </p:nvSpPr>
        <p:spPr>
          <a:xfrm flipH="1">
            <a:off x="3384232" y="3131918"/>
            <a:ext cx="3564000" cy="533148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400" dirty="0">
                <a:solidFill>
                  <a:schemeClr val="tx1"/>
                </a:solidFill>
                <a:latin typeface="Trebuchet MS" panose="020B0703020202090204" pitchFamily="34" charset="0"/>
              </a:rPr>
              <a:t>4. Coupled Predictor</a:t>
            </a:r>
            <a:endParaRPr lang="en-GR" sz="28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4FB41DEB-9F5A-5D7E-61D9-8C3DD6EAD029}"/>
              </a:ext>
            </a:extLst>
          </p:cNvPr>
          <p:cNvSpPr>
            <a:spLocks noChangeAspect="1"/>
          </p:cNvSpPr>
          <p:nvPr/>
        </p:nvSpPr>
        <p:spPr>
          <a:xfrm flipH="1">
            <a:off x="8340851" y="2182372"/>
            <a:ext cx="3410881" cy="1770302"/>
          </a:xfrm>
          <a:prstGeom prst="roundRect">
            <a:avLst>
              <a:gd name="adj" fmla="val 6425"/>
            </a:avLst>
          </a:prstGeom>
          <a:solidFill>
            <a:srgbClr val="51A453">
              <a:alpha val="32157"/>
            </a:srgbClr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36000" bIns="0" rtlCol="0" anchor="ctr"/>
          <a:lstStyle/>
          <a:p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Estimate performance of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all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 optimized drafts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fast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 and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accurately</a:t>
            </a:r>
            <a:b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</a:b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Select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 the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best-performing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configuration</a:t>
            </a:r>
            <a:endParaRPr lang="en-GR" sz="2000" b="1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F7884C3D-5B6C-812B-42C5-0A802A43F659}"/>
              </a:ext>
            </a:extLst>
          </p:cNvPr>
          <p:cNvSpPr>
            <a:spLocks/>
          </p:cNvSpPr>
          <p:nvPr/>
        </p:nvSpPr>
        <p:spPr>
          <a:xfrm flipH="1">
            <a:off x="8340860" y="1851934"/>
            <a:ext cx="777955" cy="330437"/>
          </a:xfrm>
          <a:prstGeom prst="roundRect">
            <a:avLst>
              <a:gd name="adj" fmla="val 21074"/>
            </a:avLst>
          </a:prstGeom>
          <a:solidFill>
            <a:schemeClr val="bg1"/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US" sz="2400" dirty="0">
                <a:solidFill>
                  <a:schemeClr val="tx1"/>
                </a:solidFill>
                <a:latin typeface="Trebuchet MS" panose="020B0703020202090204" pitchFamily="34" charset="0"/>
              </a:rPr>
              <a:t>Goal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8BAECFE-762F-1721-1DA3-61730D328132}"/>
              </a:ext>
            </a:extLst>
          </p:cNvPr>
          <p:cNvCxnSpPr>
            <a:cxnSpLocks/>
          </p:cNvCxnSpPr>
          <p:nvPr/>
        </p:nvCxnSpPr>
        <p:spPr>
          <a:xfrm>
            <a:off x="10131640" y="3985557"/>
            <a:ext cx="0" cy="793476"/>
          </a:xfrm>
          <a:prstGeom prst="straightConnector1">
            <a:avLst/>
          </a:prstGeom>
          <a:ln w="38100">
            <a:solidFill>
              <a:srgbClr val="50A4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CBEC587-33BB-5E89-3C4F-16CEA5202331}"/>
              </a:ext>
            </a:extLst>
          </p:cNvPr>
          <p:cNvSpPr txBox="1"/>
          <p:nvPr/>
        </p:nvSpPr>
        <p:spPr>
          <a:xfrm>
            <a:off x="8176903" y="5245340"/>
            <a:ext cx="3970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accent4"/>
                </a:solidFill>
                <a:latin typeface="Trebuchet MS" panose="020B0703020202090204" pitchFamily="34" charset="0"/>
              </a:rPr>
              <a:t>final best-performing configuration </a:t>
            </a:r>
            <a:endParaRPr lang="en-DE" i="1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C0BC1D4-5C88-5905-CD98-25CEACE2C184}"/>
              </a:ext>
            </a:extLst>
          </p:cNvPr>
          <p:cNvGrpSpPr/>
          <p:nvPr/>
        </p:nvGrpSpPr>
        <p:grpSpPr>
          <a:xfrm>
            <a:off x="2179024" y="4781404"/>
            <a:ext cx="9848834" cy="487493"/>
            <a:chOff x="2196623" y="3945005"/>
            <a:chExt cx="9848834" cy="4874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Snip Single Corner of Rectangle 42">
                  <a:extLst>
                    <a:ext uri="{FF2B5EF4-FFF2-40B4-BE49-F238E27FC236}">
                      <a16:creationId xmlns:a16="http://schemas.microsoft.com/office/drawing/2014/main" id="{B4E79DCB-5667-49CF-E8FF-2AD0CAF92489}"/>
                    </a:ext>
                  </a:extLst>
                </p:cNvPr>
                <p:cNvSpPr/>
                <p:nvPr/>
              </p:nvSpPr>
              <p:spPr>
                <a:xfrm>
                  <a:off x="2196623" y="3945005"/>
                  <a:ext cx="9848834" cy="487493"/>
                </a:xfrm>
                <a:prstGeom prst="snip1Rect">
                  <a:avLst>
                    <a:gd name="adj" fmla="val 22917"/>
                  </a:avLst>
                </a:prstGeom>
                <a:solidFill>
                  <a:schemeClr val="tx2">
                    <a:lumMod val="10000"/>
                    <a:lumOff val="90000"/>
                  </a:schemeClr>
                </a:solidFill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000" tIns="0" rIns="0" bIns="36000" rtlCol="0" anchor="ctr"/>
                <a:lstStyle/>
                <a:p>
                  <a:pPr marL="285750" indent="-285750">
                    <a:buFont typeface="System Font Regular"/>
                    <a:buChar char="✅"/>
                  </a:pPr>
                  <a:r>
                    <a:rPr lang="en-US" altLang="zh-CN" sz="1600" dirty="0">
                      <a:solidFill>
                        <a:schemeClr val="accent5"/>
                      </a:solidFill>
                    </a:rPr>
                    <a:t>Draft 4. </a:t>
                  </a:r>
                  <a:r>
                    <a:rPr lang="en-US" sz="1600" dirty="0">
                      <a:solidFill>
                        <a:schemeClr val="tx1"/>
                      </a:solidFill>
                    </a:rPr>
                    <a:t>PIM Core 0: </a:t>
                  </a:r>
                  <a:r>
                    <a:rPr lang="en-US" altLang="zh-CN" sz="1600" dirty="0">
                      <a:solidFill>
                        <a:schemeClr val="tx1"/>
                      </a:solidFill>
                    </a:rPr>
                    <a:t>[</a:t>
                  </a:r>
                  <a:r>
                    <a:rPr lang="en-US" altLang="zh-CN" sz="1600" dirty="0">
                      <a:solidFill>
                        <a:schemeClr val="accent4">
                          <a:lumMod val="75000"/>
                        </a:schemeClr>
                      </a:solidFill>
                    </a:rPr>
                    <a:t>(A[0:6][0:2], B[0:1][0:4] ...)</a:t>
                  </a:r>
                  <a:r>
                    <a:rPr lang="en-US" altLang="zh-CN" sz="1600" dirty="0">
                      <a:solidFill>
                        <a:schemeClr val="tx1"/>
                      </a:solidFill>
                    </a:rPr>
                    <a:t>, </a:t>
                  </a:r>
                  <a:r>
                    <a:rPr lang="en-US" altLang="zh-CN" sz="1600" dirty="0">
                      <a:solidFill>
                        <a:srgbClr val="996600"/>
                      </a:solidFill>
                    </a:rPr>
                    <a:t>(</a:t>
                  </a:r>
                  <a:r>
                    <a:rPr lang="en-US" altLang="zh-CN" sz="1600" dirty="0" err="1">
                      <a:solidFill>
                        <a:srgbClr val="996600"/>
                      </a:solidFill>
                    </a:rPr>
                    <a:t>i</a:t>
                  </a:r>
                  <a:r>
                    <a:rPr lang="en-US" altLang="zh-CN" sz="1600" dirty="0">
                      <a:solidFill>
                        <a:srgbClr val="9966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CN" sz="1600" i="1">
                          <a:solidFill>
                            <a:srgbClr val="996600"/>
                          </a:solidFill>
                          <a:latin typeface="Cambria Math" panose="02040503050406030204" pitchFamily="18" charset="0"/>
                        </a:rPr>
                        <m:t>∈{0,1,2,3,4,5}</m:t>
                      </m:r>
                    </m:oMath>
                  </a14:m>
                  <a:r>
                    <a:rPr lang="en-US" altLang="zh-CN" sz="1600" dirty="0">
                      <a:solidFill>
                        <a:srgbClr val="996600"/>
                      </a:solidFill>
                    </a:rPr>
                    <a:t>), (j </a:t>
                  </a:r>
                  <a14:m>
                    <m:oMath xmlns:m="http://schemas.openxmlformats.org/officeDocument/2006/math">
                      <m:r>
                        <a:rPr lang="en-US" altLang="zh-CN" sz="1600" i="1">
                          <a:solidFill>
                            <a:srgbClr val="996600"/>
                          </a:solidFill>
                          <a:latin typeface="Cambria Math" panose="02040503050406030204" pitchFamily="18" charset="0"/>
                        </a:rPr>
                        <m:t>∈{0}</m:t>
                      </m:r>
                    </m:oMath>
                  </a14:m>
                  <a:r>
                    <a:rPr lang="en-US" altLang="zh-CN" sz="1600" dirty="0">
                      <a:solidFill>
                        <a:srgbClr val="996600"/>
                      </a:solidFill>
                    </a:rPr>
                    <a:t>), (k </a:t>
                  </a:r>
                  <a14:m>
                    <m:oMath xmlns:m="http://schemas.openxmlformats.org/officeDocument/2006/math">
                      <m:r>
                        <a:rPr lang="en-US" altLang="zh-CN" sz="1600" i="1">
                          <a:solidFill>
                            <a:srgbClr val="996600"/>
                          </a:solidFill>
                          <a:latin typeface="Cambria Math" panose="02040503050406030204" pitchFamily="18" charset="0"/>
                        </a:rPr>
                        <m:t>∈{0,1,2,3}</m:t>
                      </m:r>
                    </m:oMath>
                  </a14:m>
                  <a:r>
                    <a:rPr lang="en-US" altLang="zh-CN" sz="1600" dirty="0">
                      <a:solidFill>
                        <a:srgbClr val="996600"/>
                      </a:solidFill>
                    </a:rPr>
                    <a:t>)</a:t>
                  </a:r>
                  <a:r>
                    <a:rPr lang="en-US" altLang="zh-CN" sz="1600" dirty="0">
                      <a:solidFill>
                        <a:schemeClr val="tx1"/>
                      </a:solidFill>
                    </a:rPr>
                    <a:t>], …</a:t>
                  </a:r>
                  <a:endParaRPr lang="en-US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Snip Single Corner of Rectangle 35">
                  <a:extLst>
                    <a:ext uri="{FF2B5EF4-FFF2-40B4-BE49-F238E27FC236}">
                      <a16:creationId xmlns:a16="http://schemas.microsoft.com/office/drawing/2014/main" id="{8F246A1A-8F0B-7CF5-060C-C24B7FE3ABF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96623" y="3945005"/>
                  <a:ext cx="9848834" cy="487493"/>
                </a:xfrm>
                <a:prstGeom prst="snip1Rect">
                  <a:avLst>
                    <a:gd name="adj" fmla="val 22917"/>
                  </a:avLst>
                </a:prstGeom>
                <a:blipFill>
                  <a:blip r:embed="rId3"/>
                  <a:stretch>
                    <a:fillRect l="-128" b="-4878"/>
                  </a:stretch>
                </a:blipFill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en-DE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4" name="Plus 43">
              <a:extLst>
                <a:ext uri="{FF2B5EF4-FFF2-40B4-BE49-F238E27FC236}">
                  <a16:creationId xmlns:a16="http://schemas.microsoft.com/office/drawing/2014/main" id="{734BA6C0-75ED-04BD-B321-FEECFE5CE078}"/>
                </a:ext>
              </a:extLst>
            </p:cNvPr>
            <p:cNvSpPr/>
            <p:nvPr/>
          </p:nvSpPr>
          <p:spPr>
            <a:xfrm>
              <a:off x="10519249" y="4120417"/>
              <a:ext cx="191911" cy="160060"/>
            </a:xfrm>
            <a:prstGeom prst="mathPlus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45" name="Snip Single Corner of Rectangle 44">
              <a:extLst>
                <a:ext uri="{FF2B5EF4-FFF2-40B4-BE49-F238E27FC236}">
                  <a16:creationId xmlns:a16="http://schemas.microsoft.com/office/drawing/2014/main" id="{14A8AAA0-B4D5-1261-9468-7A2EDDB0A91E}"/>
                </a:ext>
              </a:extLst>
            </p:cNvPr>
            <p:cNvSpPr/>
            <p:nvPr/>
          </p:nvSpPr>
          <p:spPr>
            <a:xfrm>
              <a:off x="10732470" y="4104304"/>
              <a:ext cx="1116916" cy="192286"/>
            </a:xfrm>
            <a:prstGeom prst="snip1Rect">
              <a:avLst>
                <a:gd name="adj" fmla="val 22917"/>
              </a:avLst>
            </a:prstGeom>
            <a:solidFill>
              <a:schemeClr val="accent4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36000" rtlCol="0" anchor="ctr"/>
            <a:lstStyle/>
            <a:p>
              <a:r>
                <a:rPr lang="en-US" sz="1600" dirty="0">
                  <a:solidFill>
                    <a:schemeClr val="bg1"/>
                  </a:solidFill>
                </a:rPr>
                <a:t>opt. strategy</a:t>
              </a:r>
            </a:p>
          </p:txBody>
        </p:sp>
      </p:grp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9101C295-8E47-DD14-EC82-21B94C9D06E7}"/>
              </a:ext>
            </a:extLst>
          </p:cNvPr>
          <p:cNvSpPr/>
          <p:nvPr/>
        </p:nvSpPr>
        <p:spPr>
          <a:xfrm>
            <a:off x="2287762" y="5666022"/>
            <a:ext cx="5760956" cy="614909"/>
          </a:xfrm>
          <a:prstGeom prst="roundRect">
            <a:avLst/>
          </a:prstGeom>
          <a:solidFill>
            <a:srgbClr val="FFFFFF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505314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78A63-9E53-D629-4D6C-2E830B6B4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203F0AC-BF44-797F-E66D-124D645F9597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4. Coupled Predictor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E8A6AB1F-DD37-F46D-29DD-F9318D30A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34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8DA0A68-DEC2-0B6D-1F5F-816AA787A3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9"/>
            <a:ext cx="11647192" cy="56664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à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accurately estimates performance of drafts &amp; selects the best-performing configuration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DCC uses a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 learning-based performance predictor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to enable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fast &amp; accurate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predictions</a:t>
            </a:r>
            <a:endParaRPr lang="en-US" sz="22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47E84AA-F09C-3895-54EC-8C08A3A681B3}"/>
              </a:ext>
            </a:extLst>
          </p:cNvPr>
          <p:cNvSpPr txBox="1"/>
          <p:nvPr/>
        </p:nvSpPr>
        <p:spPr>
          <a:xfrm>
            <a:off x="6511973" y="1631494"/>
            <a:ext cx="191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chemeClr val="accent4"/>
                </a:solidFill>
                <a:latin typeface="Trebuchet MS" panose="020B0703020202090204" pitchFamily="34" charset="0"/>
              </a:rPr>
              <a:t>optimized </a:t>
            </a:r>
            <a:r>
              <a:rPr lang="en-DE" i="1" dirty="0">
                <a:solidFill>
                  <a:schemeClr val="accent4"/>
                </a:solidFill>
                <a:latin typeface="Trebuchet MS" panose="020B0703020202090204" pitchFamily="34" charset="0"/>
              </a:rPr>
              <a:t>drafts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Snip Single Corner of Rectangle 41">
                <a:extLst>
                  <a:ext uri="{FF2B5EF4-FFF2-40B4-BE49-F238E27FC236}">
                    <a16:creationId xmlns:a16="http://schemas.microsoft.com/office/drawing/2014/main" id="{76CC4F35-E127-D2B7-918A-5D7E805C0E5C}"/>
                  </a:ext>
                </a:extLst>
              </p:cNvPr>
              <p:cNvSpPr/>
              <p:nvPr/>
            </p:nvSpPr>
            <p:spPr>
              <a:xfrm>
                <a:off x="119464" y="1987179"/>
                <a:ext cx="9826048" cy="1043907"/>
              </a:xfrm>
              <a:prstGeom prst="snip1Rect">
                <a:avLst>
                  <a:gd name="adj" fmla="val 22917"/>
                </a:avLst>
              </a:prstGeom>
              <a:solidFill>
                <a:schemeClr val="tx2">
                  <a:lumMod val="10000"/>
                  <a:lumOff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0" rIns="0" bIns="36000" rtlCol="0" anchor="ctr"/>
              <a:lstStyle/>
              <a:p>
                <a:pPr marL="285750" indent="-285750">
                  <a:buFont typeface="System Font Regular"/>
                  <a:buChar char="✅"/>
                </a:pPr>
                <a:r>
                  <a:rPr lang="en-US" altLang="zh-CN" sz="1600" dirty="0">
                    <a:solidFill>
                      <a:schemeClr val="accent5"/>
                    </a:solidFill>
                  </a:rPr>
                  <a:t>Draft 0. </a:t>
                </a:r>
                <a:r>
                  <a:rPr lang="en-US" sz="1600" dirty="0">
                    <a:solidFill>
                      <a:schemeClr val="tx1"/>
                    </a:solidFill>
                  </a:rPr>
                  <a:t>PIM Core 0: [</a:t>
                </a:r>
                <a:r>
                  <a:rPr lang="en-US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(A[0:3][0:2], B[0:1][0:4] ...)</a:t>
                </a:r>
                <a:r>
                  <a:rPr lang="en-US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sz="1600" dirty="0">
                    <a:solidFill>
                      <a:schemeClr val="tx1"/>
                    </a:solidFill>
                  </a:rPr>
                  <a:t>], ... </a:t>
                </a:r>
              </a:p>
              <a:p>
                <a:pPr marL="285750" indent="-285750">
                  <a:buFont typeface="System Font Regular"/>
                  <a:buChar char="✅"/>
                </a:pPr>
                <a:r>
                  <a:rPr lang="en-US" altLang="zh-CN" sz="1600" dirty="0">
                    <a:solidFill>
                      <a:schemeClr val="accent5"/>
                    </a:solidFill>
                  </a:rPr>
                  <a:t>Draft 1. </a:t>
                </a:r>
                <a:r>
                  <a:rPr lang="en-US" sz="1600" dirty="0">
                    <a:solidFill>
                      <a:schemeClr val="tx1"/>
                    </a:solidFill>
                  </a:rPr>
                  <a:t>PIM Core 0: 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[</a:t>
                </a:r>
                <a:r>
                  <a:rPr lang="en-US" altLang="zh-CN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(A[0:6][0:4], B[0:2][0:4] ...)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altLang="zh-CN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∈{0,1,2,3,4,5}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],</a:t>
                </a:r>
                <a:r>
                  <a:rPr lang="en-US" sz="1600" dirty="0">
                    <a:solidFill>
                      <a:schemeClr val="tx1"/>
                    </a:solidFill>
                  </a:rPr>
                  <a:t> ...</a:t>
                </a:r>
              </a:p>
              <a:p>
                <a:pPr marL="285750" indent="-285750">
                  <a:buFont typeface="System Font Regular"/>
                  <a:buChar char="✅"/>
                </a:pPr>
                <a:r>
                  <a:rPr lang="en-US" altLang="zh-CN" sz="1600" dirty="0">
                    <a:solidFill>
                      <a:schemeClr val="accent5"/>
                    </a:solidFill>
                  </a:rPr>
                  <a:t>Draft 4. </a:t>
                </a:r>
                <a:r>
                  <a:rPr lang="en-US" sz="1600" dirty="0">
                    <a:solidFill>
                      <a:schemeClr val="tx1"/>
                    </a:solidFill>
                  </a:rPr>
                  <a:t>PIM Core 0: 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[</a:t>
                </a:r>
                <a:r>
                  <a:rPr lang="en-US" altLang="zh-CN" sz="1600" dirty="0">
                    <a:solidFill>
                      <a:schemeClr val="accent4">
                        <a:lumMod val="75000"/>
                      </a:schemeClr>
                    </a:solidFill>
                  </a:rPr>
                  <a:t>(A[0:6][0:2], B[0:1][0:4] ...)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, 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(</a:t>
                </a:r>
                <a:r>
                  <a:rPr lang="en-US" altLang="zh-CN" sz="1600" dirty="0" err="1">
                    <a:solidFill>
                      <a:srgbClr val="996600"/>
                    </a:solidFill>
                  </a:rPr>
                  <a:t>i</a:t>
                </a:r>
                <a:r>
                  <a:rPr lang="en-US" altLang="zh-CN" sz="1600" dirty="0">
                    <a:solidFill>
                      <a:srgbClr val="9966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∈{0,1,2,3,4,5}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(j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), (k </a:t>
                </a:r>
                <a14:m>
                  <m:oMath xmlns:m="http://schemas.openxmlformats.org/officeDocument/2006/math">
                    <m:r>
                      <a:rPr lang="en-US" altLang="zh-CN" sz="1600" i="1">
                        <a:solidFill>
                          <a:srgbClr val="996600"/>
                        </a:solidFill>
                        <a:latin typeface="Cambria Math" panose="02040503050406030204" pitchFamily="18" charset="0"/>
                      </a:rPr>
                      <m:t>∈{0,1,2,3}</m:t>
                    </m:r>
                  </m:oMath>
                </a14:m>
                <a:r>
                  <a:rPr lang="en-US" altLang="zh-CN" sz="1600" dirty="0">
                    <a:solidFill>
                      <a:srgbClr val="996600"/>
                    </a:solidFill>
                  </a:rPr>
                  <a:t>)</a:t>
                </a:r>
                <a:r>
                  <a:rPr lang="en-US" altLang="zh-CN" sz="1600" dirty="0">
                    <a:solidFill>
                      <a:schemeClr val="tx1"/>
                    </a:solidFill>
                  </a:rPr>
                  <a:t>], …</a:t>
                </a:r>
                <a:br>
                  <a:rPr lang="en-US" altLang="zh-CN" sz="1600" dirty="0">
                    <a:solidFill>
                      <a:schemeClr val="tx1"/>
                    </a:solidFill>
                  </a:rPr>
                </a:br>
                <a:r>
                  <a:rPr lang="en-US" altLang="zh-CN" sz="1600" dirty="0">
                    <a:solidFill>
                      <a:schemeClr val="tx1"/>
                    </a:solidFill>
                  </a:rPr>
                  <a:t>…</a:t>
                </a:r>
                <a:endParaRPr lang="en-US" sz="1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Snip Single Corner of Rectangle 41">
                <a:extLst>
                  <a:ext uri="{FF2B5EF4-FFF2-40B4-BE49-F238E27FC236}">
                    <a16:creationId xmlns:a16="http://schemas.microsoft.com/office/drawing/2014/main" id="{76CC4F35-E127-D2B7-918A-5D7E805C0E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464" y="1987179"/>
                <a:ext cx="9826048" cy="1043907"/>
              </a:xfrm>
              <a:prstGeom prst="snip1Rect">
                <a:avLst>
                  <a:gd name="adj" fmla="val 22917"/>
                </a:avLst>
              </a:prstGeom>
              <a:blipFill>
                <a:blip r:embed="rId3"/>
                <a:stretch>
                  <a:fillRect l="-258" b="-11905"/>
                </a:stretch>
              </a:blipFill>
              <a:ln w="19050">
                <a:solidFill>
                  <a:schemeClr val="accent1">
                    <a:lumMod val="75000"/>
                  </a:schemeClr>
                </a:solidFill>
              </a:ln>
            </p:spPr>
            <p:txBody>
              <a:bodyPr/>
              <a:lstStyle/>
              <a:p>
                <a:r>
                  <a:rPr lang="en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Rounded Rectangle 145">
            <a:extLst>
              <a:ext uri="{FF2B5EF4-FFF2-40B4-BE49-F238E27FC236}">
                <a16:creationId xmlns:a16="http://schemas.microsoft.com/office/drawing/2014/main" id="{5479CE89-91DF-D079-9060-BDF11B4E23DA}"/>
              </a:ext>
            </a:extLst>
          </p:cNvPr>
          <p:cNvSpPr/>
          <p:nvPr/>
        </p:nvSpPr>
        <p:spPr>
          <a:xfrm flipH="1">
            <a:off x="4754029" y="3280245"/>
            <a:ext cx="3912349" cy="369332"/>
          </a:xfrm>
          <a:prstGeom prst="roundRect">
            <a:avLst>
              <a:gd name="adj" fmla="val 11408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  <a:cs typeface="Times New Roman" panose="02020603050405020304" pitchFamily="18" charset="0"/>
              </a:rPr>
              <a:t>(trained) </a:t>
            </a:r>
            <a:r>
              <a:rPr lang="en-US" altLang="zh-CN" dirty="0" err="1">
                <a:solidFill>
                  <a:schemeClr val="tx1"/>
                </a:solidFill>
                <a:latin typeface="Trebuchet MS" panose="020B0703020202090204" pitchFamily="34" charset="0"/>
                <a:cs typeface="Times New Roman" panose="02020603050405020304" pitchFamily="18" charset="0"/>
              </a:rPr>
              <a:t>XGBoost</a:t>
            </a:r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  <a:cs typeface="Times New Roman" panose="02020603050405020304" pitchFamily="18" charset="0"/>
              </a:rPr>
              <a:t> Perf. Predictor</a:t>
            </a:r>
            <a:endParaRPr lang="en-GR" altLang="zh-CN" dirty="0">
              <a:solidFill>
                <a:schemeClr val="tx1"/>
              </a:solidFill>
              <a:latin typeface="Trebuchet MS" panose="020B070302020209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61" name="Group 460">
            <a:extLst>
              <a:ext uri="{FF2B5EF4-FFF2-40B4-BE49-F238E27FC236}">
                <a16:creationId xmlns:a16="http://schemas.microsoft.com/office/drawing/2014/main" id="{ABEA7C57-4026-58EF-27EA-867D12CFD1DF}"/>
              </a:ext>
            </a:extLst>
          </p:cNvPr>
          <p:cNvGrpSpPr>
            <a:grpSpLocks noChangeAspect="1"/>
          </p:cNvGrpSpPr>
          <p:nvPr/>
        </p:nvGrpSpPr>
        <p:grpSpPr>
          <a:xfrm>
            <a:off x="286958" y="4486728"/>
            <a:ext cx="6552000" cy="2265496"/>
            <a:chOff x="146538" y="4039135"/>
            <a:chExt cx="7575743" cy="2619483"/>
          </a:xfrm>
        </p:grpSpPr>
        <p:sp>
          <p:nvSpPr>
            <p:cNvPr id="55" name="矩形 7">
              <a:extLst>
                <a:ext uri="{FF2B5EF4-FFF2-40B4-BE49-F238E27FC236}">
                  <a16:creationId xmlns:a16="http://schemas.microsoft.com/office/drawing/2014/main" id="{5F32AB1A-F3BC-5EF0-27E1-BDEC6CABE96C}"/>
                </a:ext>
              </a:extLst>
            </p:cNvPr>
            <p:cNvSpPr/>
            <p:nvPr/>
          </p:nvSpPr>
          <p:spPr>
            <a:xfrm>
              <a:off x="146538" y="4039135"/>
              <a:ext cx="7575743" cy="2619483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endParaRPr lang="en-GR" altLang="zh-CN" sz="18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177" name="组合 312">
              <a:extLst>
                <a:ext uri="{FF2B5EF4-FFF2-40B4-BE49-F238E27FC236}">
                  <a16:creationId xmlns:a16="http://schemas.microsoft.com/office/drawing/2014/main" id="{556CBB6B-519A-0967-9E34-687232F4AE5E}"/>
                </a:ext>
              </a:extLst>
            </p:cNvPr>
            <p:cNvGrpSpPr/>
            <p:nvPr/>
          </p:nvGrpSpPr>
          <p:grpSpPr>
            <a:xfrm>
              <a:off x="225820" y="4351788"/>
              <a:ext cx="2126804" cy="1740080"/>
              <a:chOff x="1537347" y="4293313"/>
              <a:chExt cx="2221097" cy="1734981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178" name="Rounded Rectangle 166">
                <a:extLst>
                  <a:ext uri="{FF2B5EF4-FFF2-40B4-BE49-F238E27FC236}">
                    <a16:creationId xmlns:a16="http://schemas.microsoft.com/office/drawing/2014/main" id="{1809569D-42D9-ED28-65C6-04DC5F889486}"/>
                  </a:ext>
                </a:extLst>
              </p:cNvPr>
              <p:cNvSpPr/>
              <p:nvPr/>
            </p:nvSpPr>
            <p:spPr>
              <a:xfrm flipH="1">
                <a:off x="3038444" y="4293313"/>
                <a:ext cx="720000" cy="1727927"/>
              </a:xfrm>
              <a:prstGeom prst="roundRect">
                <a:avLst>
                  <a:gd name="adj" fmla="val 11408"/>
                </a:avLst>
              </a:prstGeom>
              <a:grpFill/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……</a:t>
                </a: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181" name="组合 314">
                <a:extLst>
                  <a:ext uri="{FF2B5EF4-FFF2-40B4-BE49-F238E27FC236}">
                    <a16:creationId xmlns:a16="http://schemas.microsoft.com/office/drawing/2014/main" id="{06737906-5CEF-8B5B-D25A-0449E975AC7B}"/>
                  </a:ext>
                </a:extLst>
              </p:cNvPr>
              <p:cNvGrpSpPr/>
              <p:nvPr/>
            </p:nvGrpSpPr>
            <p:grpSpPr>
              <a:xfrm>
                <a:off x="1537347" y="4565531"/>
                <a:ext cx="534804" cy="1418608"/>
                <a:chOff x="1537347" y="4565531"/>
                <a:chExt cx="534804" cy="1418608"/>
              </a:xfrm>
              <a:grpFill/>
            </p:grpSpPr>
            <p:sp>
              <p:nvSpPr>
                <p:cNvPr id="210" name="文本框 93">
                  <a:extLst>
                    <a:ext uri="{FF2B5EF4-FFF2-40B4-BE49-F238E27FC236}">
                      <a16:creationId xmlns:a16="http://schemas.microsoft.com/office/drawing/2014/main" id="{98FF603C-31CE-4B74-1BA2-B2355A4F4704}"/>
                    </a:ext>
                  </a:extLst>
                </p:cNvPr>
                <p:cNvSpPr txBox="1"/>
                <p:nvPr/>
              </p:nvSpPr>
              <p:spPr>
                <a:xfrm>
                  <a:off x="1537347" y="5646577"/>
                  <a:ext cx="493618" cy="33756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altLang="zh-CN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211" name="组合 351">
                  <a:extLst>
                    <a:ext uri="{FF2B5EF4-FFF2-40B4-BE49-F238E27FC236}">
                      <a16:creationId xmlns:a16="http://schemas.microsoft.com/office/drawing/2014/main" id="{FD090428-4AD7-79FB-FD6E-94E4CA4536F1}"/>
                    </a:ext>
                  </a:extLst>
                </p:cNvPr>
                <p:cNvGrpSpPr/>
                <p:nvPr/>
              </p:nvGrpSpPr>
              <p:grpSpPr>
                <a:xfrm>
                  <a:off x="1779423" y="4565531"/>
                  <a:ext cx="292728" cy="256614"/>
                  <a:chOff x="616043" y="4597398"/>
                  <a:chExt cx="291659" cy="306562"/>
                </a:xfrm>
                <a:grpFill/>
              </p:grpSpPr>
              <p:sp>
                <p:nvSpPr>
                  <p:cNvPr id="220" name="矩形 352">
                    <a:extLst>
                      <a:ext uri="{FF2B5EF4-FFF2-40B4-BE49-F238E27FC236}">
                        <a16:creationId xmlns:a16="http://schemas.microsoft.com/office/drawing/2014/main" id="{AA5618F8-6AB5-2366-BC0D-835FD4B2F87E}"/>
                      </a:ext>
                    </a:extLst>
                  </p:cNvPr>
                  <p:cNvSpPr/>
                  <p:nvPr/>
                </p:nvSpPr>
                <p:spPr>
                  <a:xfrm>
                    <a:off x="617872" y="4597471"/>
                    <a:ext cx="288000" cy="288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21" name="文本框 112">
                    <a:extLst>
                      <a:ext uri="{FF2B5EF4-FFF2-40B4-BE49-F238E27FC236}">
                        <a16:creationId xmlns:a16="http://schemas.microsoft.com/office/drawing/2014/main" id="{89A4D7DE-9368-1BBA-9E46-E2BAF2B17F73}"/>
                      </a:ext>
                    </a:extLst>
                  </p:cNvPr>
                  <p:cNvSpPr txBox="1"/>
                  <p:nvPr/>
                </p:nvSpPr>
                <p:spPr>
                  <a:xfrm>
                    <a:off x="616043" y="4597398"/>
                    <a:ext cx="291659" cy="306562"/>
                  </a:xfrm>
                  <a:prstGeom prst="rect">
                    <a:avLst/>
                  </a:prstGeom>
                  <a:grp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200" dirty="0">
                        <a:latin typeface="Trebuchet MS" panose="020B0703020202090204" pitchFamily="34" charset="0"/>
                      </a:rPr>
                      <a:t>BK</a:t>
                    </a:r>
                    <a:endParaRPr lang="zh-CN" altLang="en-US" sz="12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212" name="组合 343">
                  <a:extLst>
                    <a:ext uri="{FF2B5EF4-FFF2-40B4-BE49-F238E27FC236}">
                      <a16:creationId xmlns:a16="http://schemas.microsoft.com/office/drawing/2014/main" id="{F7018659-9103-E7EF-13AA-E901F4F60D7D}"/>
                    </a:ext>
                  </a:extLst>
                </p:cNvPr>
                <p:cNvGrpSpPr/>
                <p:nvPr/>
              </p:nvGrpSpPr>
              <p:grpSpPr>
                <a:xfrm>
                  <a:off x="1779423" y="5181399"/>
                  <a:ext cx="292728" cy="256614"/>
                  <a:chOff x="616043" y="4597398"/>
                  <a:chExt cx="291659" cy="306562"/>
                </a:xfrm>
                <a:grpFill/>
              </p:grpSpPr>
              <p:sp>
                <p:nvSpPr>
                  <p:cNvPr id="213" name="矩形 344">
                    <a:extLst>
                      <a:ext uri="{FF2B5EF4-FFF2-40B4-BE49-F238E27FC236}">
                        <a16:creationId xmlns:a16="http://schemas.microsoft.com/office/drawing/2014/main" id="{FA89E926-6B28-53D5-F8FC-9F7B8AEB5C5F}"/>
                      </a:ext>
                    </a:extLst>
                  </p:cNvPr>
                  <p:cNvSpPr/>
                  <p:nvPr/>
                </p:nvSpPr>
                <p:spPr>
                  <a:xfrm>
                    <a:off x="617872" y="4597471"/>
                    <a:ext cx="288000" cy="288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14" name="文本框 102">
                    <a:extLst>
                      <a:ext uri="{FF2B5EF4-FFF2-40B4-BE49-F238E27FC236}">
                        <a16:creationId xmlns:a16="http://schemas.microsoft.com/office/drawing/2014/main" id="{EDB8A53B-1C82-3AFD-078D-267B5C4F0A89}"/>
                      </a:ext>
                    </a:extLst>
                  </p:cNvPr>
                  <p:cNvSpPr txBox="1"/>
                  <p:nvPr/>
                </p:nvSpPr>
                <p:spPr>
                  <a:xfrm>
                    <a:off x="616043" y="4597398"/>
                    <a:ext cx="291659" cy="306562"/>
                  </a:xfrm>
                  <a:prstGeom prst="rect">
                    <a:avLst/>
                  </a:prstGeom>
                  <a:grp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200" dirty="0">
                        <a:latin typeface="Trebuchet MS" panose="020B0703020202090204" pitchFamily="34" charset="0"/>
                      </a:rPr>
                      <a:t>BK</a:t>
                    </a:r>
                    <a:endParaRPr lang="zh-CN" altLang="en-US" sz="120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182" name="组合 315">
                <a:extLst>
                  <a:ext uri="{FF2B5EF4-FFF2-40B4-BE49-F238E27FC236}">
                    <a16:creationId xmlns:a16="http://schemas.microsoft.com/office/drawing/2014/main" id="{0EAF8B75-1F39-C302-53E6-201BFFF7484D}"/>
                  </a:ext>
                </a:extLst>
              </p:cNvPr>
              <p:cNvGrpSpPr/>
              <p:nvPr/>
            </p:nvGrpSpPr>
            <p:grpSpPr>
              <a:xfrm>
                <a:off x="2235334" y="4300367"/>
                <a:ext cx="720000" cy="1727927"/>
                <a:chOff x="1424155" y="4295059"/>
                <a:chExt cx="720000" cy="1727927"/>
              </a:xfrm>
              <a:grpFill/>
            </p:grpSpPr>
            <p:sp>
              <p:nvSpPr>
                <p:cNvPr id="183" name="Rounded Rectangle 166">
                  <a:extLst>
                    <a:ext uri="{FF2B5EF4-FFF2-40B4-BE49-F238E27FC236}">
                      <a16:creationId xmlns:a16="http://schemas.microsoft.com/office/drawing/2014/main" id="{565EB72A-9835-B0B4-B56A-B120CAC65550}"/>
                    </a:ext>
                  </a:extLst>
                </p:cNvPr>
                <p:cNvSpPr/>
                <p:nvPr/>
              </p:nvSpPr>
              <p:spPr>
                <a:xfrm flipH="1">
                  <a:off x="1424155" y="4295059"/>
                  <a:ext cx="720000" cy="1727927"/>
                </a:xfrm>
                <a:prstGeom prst="roundRect">
                  <a:avLst>
                    <a:gd name="adj" fmla="val 11408"/>
                  </a:avLst>
                </a:prstGeom>
                <a:grpFill/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TG</a:t>
                  </a:r>
                  <a:r>
                    <a:rPr lang="en-US" altLang="zh-CN" sz="1600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1</a:t>
                  </a:r>
                  <a:endParaRPr lang="en-GR" altLang="zh-CN" sz="1600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184" name="文本框 70">
                  <a:extLst>
                    <a:ext uri="{FF2B5EF4-FFF2-40B4-BE49-F238E27FC236}">
                      <a16:creationId xmlns:a16="http://schemas.microsoft.com/office/drawing/2014/main" id="{1E1D6D20-5961-38FD-0A7B-CDB4AFF94D18}"/>
                    </a:ext>
                  </a:extLst>
                </p:cNvPr>
                <p:cNvSpPr txBox="1"/>
                <p:nvPr/>
              </p:nvSpPr>
              <p:spPr>
                <a:xfrm>
                  <a:off x="1537347" y="5646577"/>
                  <a:ext cx="493618" cy="337562"/>
                </a:xfrm>
                <a:prstGeom prst="rect">
                  <a:avLst/>
                </a:prstGeom>
                <a:grp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6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altLang="zh-CN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185" name="组合 318">
                  <a:extLst>
                    <a:ext uri="{FF2B5EF4-FFF2-40B4-BE49-F238E27FC236}">
                      <a16:creationId xmlns:a16="http://schemas.microsoft.com/office/drawing/2014/main" id="{CE16AF2B-6D39-FB83-1042-485ACB61B4F1}"/>
                    </a:ext>
                  </a:extLst>
                </p:cNvPr>
                <p:cNvGrpSpPr/>
                <p:nvPr/>
              </p:nvGrpSpPr>
              <p:grpSpPr>
                <a:xfrm>
                  <a:off x="1496153" y="4565531"/>
                  <a:ext cx="575999" cy="562730"/>
                  <a:chOff x="1491441" y="4582292"/>
                  <a:chExt cx="575999" cy="562730"/>
                </a:xfrm>
                <a:grpFill/>
              </p:grpSpPr>
              <p:sp>
                <p:nvSpPr>
                  <p:cNvPr id="201" name="矩形 328">
                    <a:extLst>
                      <a:ext uri="{FF2B5EF4-FFF2-40B4-BE49-F238E27FC236}">
                        <a16:creationId xmlns:a16="http://schemas.microsoft.com/office/drawing/2014/main" id="{14AC8402-012D-0AB2-B28D-2DC31CA1CA4E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4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4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202" name="组合 329">
                    <a:extLst>
                      <a:ext uri="{FF2B5EF4-FFF2-40B4-BE49-F238E27FC236}">
                        <a16:creationId xmlns:a16="http://schemas.microsoft.com/office/drawing/2014/main" id="{BB7F1ECC-2FB8-7D1A-435F-CDCABB5993E1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2"/>
                    <a:ext cx="575999" cy="256614"/>
                    <a:chOff x="1490740" y="4582302"/>
                    <a:chExt cx="573894" cy="306562"/>
                  </a:xfrm>
                  <a:grpFill/>
                </p:grpSpPr>
                <p:grpSp>
                  <p:nvGrpSpPr>
                    <p:cNvPr id="203" name="组合 330">
                      <a:extLst>
                        <a:ext uri="{FF2B5EF4-FFF2-40B4-BE49-F238E27FC236}">
                          <a16:creationId xmlns:a16="http://schemas.microsoft.com/office/drawing/2014/main" id="{FFFB1DF2-00AB-FABD-482B-CFE350C6403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06562"/>
                      <a:chOff x="616043" y="4597398"/>
                      <a:chExt cx="291659" cy="306562"/>
                    </a:xfrm>
                    <a:grpFill/>
                  </p:grpSpPr>
                  <p:sp>
                    <p:nvSpPr>
                      <p:cNvPr id="207" name="矩形 334">
                        <a:extLst>
                          <a:ext uri="{FF2B5EF4-FFF2-40B4-BE49-F238E27FC236}">
                            <a16:creationId xmlns:a16="http://schemas.microsoft.com/office/drawing/2014/main" id="{FCCEE97F-95B5-3275-65FB-2C6A18DCED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9" name="文本框 91">
                        <a:extLst>
                          <a:ext uri="{FF2B5EF4-FFF2-40B4-BE49-F238E27FC236}">
                            <a16:creationId xmlns:a16="http://schemas.microsoft.com/office/drawing/2014/main" id="{4BE72C29-3BE9-E7DC-3DB8-F64F53676AE0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0656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2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204" name="组合 331">
                      <a:extLst>
                        <a:ext uri="{FF2B5EF4-FFF2-40B4-BE49-F238E27FC236}">
                          <a16:creationId xmlns:a16="http://schemas.microsoft.com/office/drawing/2014/main" id="{D2E0F35B-2FBC-4BE3-2491-11D41EFA5C0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06562"/>
                      <a:chOff x="616043" y="4597398"/>
                      <a:chExt cx="291659" cy="306562"/>
                    </a:xfrm>
                    <a:grpFill/>
                  </p:grpSpPr>
                  <p:sp>
                    <p:nvSpPr>
                      <p:cNvPr id="205" name="矩形 332">
                        <a:extLst>
                          <a:ext uri="{FF2B5EF4-FFF2-40B4-BE49-F238E27FC236}">
                            <a16:creationId xmlns:a16="http://schemas.microsoft.com/office/drawing/2014/main" id="{39BB506D-2514-6EBA-2FC1-8B0A3A0AEC2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6" name="文本框 89">
                        <a:extLst>
                          <a:ext uri="{FF2B5EF4-FFF2-40B4-BE49-F238E27FC236}">
                            <a16:creationId xmlns:a16="http://schemas.microsoft.com/office/drawing/2014/main" id="{E3BAED3D-8954-A34B-DFF0-C393C0A1C853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0656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2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  <p:grpSp>
              <p:nvGrpSpPr>
                <p:cNvPr id="186" name="组合 319">
                  <a:extLst>
                    <a:ext uri="{FF2B5EF4-FFF2-40B4-BE49-F238E27FC236}">
                      <a16:creationId xmlns:a16="http://schemas.microsoft.com/office/drawing/2014/main" id="{804EFA33-A0CE-9EA2-5921-CB9A8E8FBB83}"/>
                    </a:ext>
                  </a:extLst>
                </p:cNvPr>
                <p:cNvGrpSpPr/>
                <p:nvPr/>
              </p:nvGrpSpPr>
              <p:grpSpPr>
                <a:xfrm>
                  <a:off x="1496153" y="5181399"/>
                  <a:ext cx="575999" cy="562730"/>
                  <a:chOff x="1491441" y="4582292"/>
                  <a:chExt cx="575999" cy="562730"/>
                </a:xfrm>
                <a:grpFill/>
              </p:grpSpPr>
              <p:sp>
                <p:nvSpPr>
                  <p:cNvPr id="187" name="矩形 320">
                    <a:extLst>
                      <a:ext uri="{FF2B5EF4-FFF2-40B4-BE49-F238E27FC236}">
                        <a16:creationId xmlns:a16="http://schemas.microsoft.com/office/drawing/2014/main" id="{3EAA8B33-8DBE-1E81-4F2D-4B8B9BEB9C47}"/>
                      </a:ext>
                    </a:extLst>
                  </p:cNvPr>
                  <p:cNvSpPr/>
                  <p:nvPr/>
                </p:nvSpPr>
                <p:spPr>
                  <a:xfrm>
                    <a:off x="1493290" y="4824622"/>
                    <a:ext cx="572400" cy="3204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400" dirty="0">
                        <a:latin typeface="Trebuchet MS" panose="020B0703020202090204" pitchFamily="34" charset="0"/>
                      </a:rPr>
                      <a:t>FPU</a:t>
                    </a:r>
                    <a:endParaRPr lang="zh-CN" altLang="en-US" sz="14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189" name="组合 321">
                    <a:extLst>
                      <a:ext uri="{FF2B5EF4-FFF2-40B4-BE49-F238E27FC236}">
                        <a16:creationId xmlns:a16="http://schemas.microsoft.com/office/drawing/2014/main" id="{820A3AE4-8488-CD6E-B59D-682F7E84F9A0}"/>
                      </a:ext>
                    </a:extLst>
                  </p:cNvPr>
                  <p:cNvGrpSpPr/>
                  <p:nvPr/>
                </p:nvGrpSpPr>
                <p:grpSpPr>
                  <a:xfrm>
                    <a:off x="1491441" y="4582292"/>
                    <a:ext cx="575999" cy="256614"/>
                    <a:chOff x="1490740" y="4582302"/>
                    <a:chExt cx="573894" cy="306562"/>
                  </a:xfrm>
                  <a:grpFill/>
                </p:grpSpPr>
                <p:grpSp>
                  <p:nvGrpSpPr>
                    <p:cNvPr id="195" name="组合 322">
                      <a:extLst>
                        <a:ext uri="{FF2B5EF4-FFF2-40B4-BE49-F238E27FC236}">
                          <a16:creationId xmlns:a16="http://schemas.microsoft.com/office/drawing/2014/main" id="{13AC589D-6F8C-A821-AA8A-9B4EAAB8446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0740" y="4582302"/>
                      <a:ext cx="291659" cy="306562"/>
                      <a:chOff x="616043" y="4597398"/>
                      <a:chExt cx="291659" cy="306562"/>
                    </a:xfrm>
                    <a:grpFill/>
                  </p:grpSpPr>
                  <p:sp>
                    <p:nvSpPr>
                      <p:cNvPr id="199" name="矩形 326">
                        <a:extLst>
                          <a:ext uri="{FF2B5EF4-FFF2-40B4-BE49-F238E27FC236}">
                            <a16:creationId xmlns:a16="http://schemas.microsoft.com/office/drawing/2014/main" id="{B732FC53-3F27-F367-DE33-FC7D9E00CA7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200" name="文本框 83">
                        <a:extLst>
                          <a:ext uri="{FF2B5EF4-FFF2-40B4-BE49-F238E27FC236}">
                            <a16:creationId xmlns:a16="http://schemas.microsoft.com/office/drawing/2014/main" id="{B275CC5E-2C09-F3EF-C70C-E0D34CAFE839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0656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2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  <p:grpSp>
                  <p:nvGrpSpPr>
                    <p:cNvPr id="196" name="组合 323">
                      <a:extLst>
                        <a:ext uri="{FF2B5EF4-FFF2-40B4-BE49-F238E27FC236}">
                          <a16:creationId xmlns:a16="http://schemas.microsoft.com/office/drawing/2014/main" id="{87B0BC91-F06D-303C-B990-294648FB9D8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772975" y="4582302"/>
                      <a:ext cx="291659" cy="306562"/>
                      <a:chOff x="616043" y="4597398"/>
                      <a:chExt cx="291659" cy="306562"/>
                    </a:xfrm>
                    <a:grpFill/>
                  </p:grpSpPr>
                  <p:sp>
                    <p:nvSpPr>
                      <p:cNvPr id="197" name="矩形 324">
                        <a:extLst>
                          <a:ext uri="{FF2B5EF4-FFF2-40B4-BE49-F238E27FC236}">
                            <a16:creationId xmlns:a16="http://schemas.microsoft.com/office/drawing/2014/main" id="{2A2952A6-CC6E-FC50-7C94-40BDE8F039E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17872" y="4597471"/>
                        <a:ext cx="288000" cy="288000"/>
                      </a:xfrm>
                      <a:prstGeom prst="rect">
                        <a:avLst/>
                      </a:prstGeom>
                      <a:grpFill/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lt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endParaRPr lang="zh-CN" altLang="en-US" sz="1000" dirty="0">
                          <a:latin typeface="Trebuchet MS" panose="020B0703020202090204" pitchFamily="34" charset="0"/>
                        </a:endParaRPr>
                      </a:p>
                    </p:txBody>
                  </p:sp>
                  <p:sp>
                    <p:nvSpPr>
                      <p:cNvPr id="198" name="文本框 81">
                        <a:extLst>
                          <a:ext uri="{FF2B5EF4-FFF2-40B4-BE49-F238E27FC236}">
                            <a16:creationId xmlns:a16="http://schemas.microsoft.com/office/drawing/2014/main" id="{DA8E06A0-38D6-C860-BE1F-D88FD2B17028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16043" y="4597398"/>
                        <a:ext cx="291659" cy="306562"/>
                      </a:xfrm>
                      <a:prstGeom prst="rect">
                        <a:avLst/>
                      </a:prstGeom>
                      <a:grpFill/>
                    </p:spPr>
                    <p:txBody>
                      <a:bodyPr wrap="square" lIns="36000" tIns="36000" rIns="36000" bIns="36000" rtlCol="0">
                        <a:spAutoFit/>
                      </a:bodyPr>
                      <a:lstStyle>
                        <a:defPPr>
                          <a:defRPr lang="el-GR"/>
                        </a:defPPr>
                        <a:lvl1pPr marL="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1pPr>
                        <a:lvl2pPr marL="457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2pPr>
                        <a:lvl3pPr marL="914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3pPr>
                        <a:lvl4pPr marL="1371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4pPr>
                        <a:lvl5pPr marL="18288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5pPr>
                        <a:lvl6pPr marL="22860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6pPr>
                        <a:lvl7pPr marL="27432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7pPr>
                        <a:lvl8pPr marL="32004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8pPr>
                        <a:lvl9pPr marL="3657600" algn="l" defTabSz="914400" rtl="0" eaLnBrk="1" latinLnBrk="0" hangingPunct="1">
                          <a:defRPr sz="1800" kern="1200">
                            <a:solidFill>
                              <a:schemeClr val="tx1"/>
                            </a:solidFill>
                            <a:latin typeface="+mn-lt"/>
                            <a:ea typeface="+mn-ea"/>
                            <a:cs typeface="+mn-cs"/>
                          </a:defRPr>
                        </a:lvl9pPr>
                      </a:lstStyle>
                      <a:p>
                        <a:pPr algn="ctr"/>
                        <a:r>
                          <a:rPr lang="en-US" altLang="zh-CN" sz="1200" dirty="0">
                            <a:latin typeface="Trebuchet MS" panose="020B0703020202090204" pitchFamily="34" charset="0"/>
                          </a:rPr>
                          <a:t>BK</a:t>
                        </a:r>
                        <a:endParaRPr lang="zh-CN" altLang="en-US" sz="1200" dirty="0">
                          <a:latin typeface="Trebuchet MS" panose="020B0703020202090204" pitchFamily="34" charset="0"/>
                        </a:endParaRPr>
                      </a:p>
                    </p:txBody>
                  </p:sp>
                </p:grpSp>
              </p:grpSp>
            </p:grpSp>
          </p:grpSp>
        </p:grpSp>
        <p:sp>
          <p:nvSpPr>
            <p:cNvPr id="222" name="Rounded Rectangle 166">
              <a:extLst>
                <a:ext uri="{FF2B5EF4-FFF2-40B4-BE49-F238E27FC236}">
                  <a16:creationId xmlns:a16="http://schemas.microsoft.com/office/drawing/2014/main" id="{FCA2F12C-5A1C-D500-2FF0-536CAAADC7D5}"/>
                </a:ext>
              </a:extLst>
            </p:cNvPr>
            <p:cNvSpPr/>
            <p:nvPr/>
          </p:nvSpPr>
          <p:spPr>
            <a:xfrm flipH="1">
              <a:off x="230384" y="4122452"/>
              <a:ext cx="2276330" cy="2079592"/>
            </a:xfrm>
            <a:prstGeom prst="roundRect">
              <a:avLst>
                <a:gd name="adj" fmla="val 8229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23" name="Rounded Rectangle 166">
              <a:extLst>
                <a:ext uri="{FF2B5EF4-FFF2-40B4-BE49-F238E27FC236}">
                  <a16:creationId xmlns:a16="http://schemas.microsoft.com/office/drawing/2014/main" id="{8D30EF4A-CF0D-8CCF-6C5C-1E7089427243}"/>
                </a:ext>
              </a:extLst>
            </p:cNvPr>
            <p:cNvSpPr/>
            <p:nvPr/>
          </p:nvSpPr>
          <p:spPr>
            <a:xfrm flipH="1">
              <a:off x="295411" y="4190834"/>
              <a:ext cx="2276329" cy="2079592"/>
            </a:xfrm>
            <a:prstGeom prst="roundRect">
              <a:avLst>
                <a:gd name="adj" fmla="val 664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24" name="Rounded Rectangle 166">
              <a:extLst>
                <a:ext uri="{FF2B5EF4-FFF2-40B4-BE49-F238E27FC236}">
                  <a16:creationId xmlns:a16="http://schemas.microsoft.com/office/drawing/2014/main" id="{31AA816F-D4E8-B142-007D-7AC67FB43DEF}"/>
                </a:ext>
              </a:extLst>
            </p:cNvPr>
            <p:cNvSpPr/>
            <p:nvPr/>
          </p:nvSpPr>
          <p:spPr>
            <a:xfrm flipH="1">
              <a:off x="371463" y="4260365"/>
              <a:ext cx="2276329" cy="2079592"/>
            </a:xfrm>
            <a:prstGeom prst="roundRect">
              <a:avLst>
                <a:gd name="adj" fmla="val 6640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r>
                <a:rPr lang="en-US" sz="14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HBM-PIM</a:t>
              </a:r>
              <a:endParaRPr lang="en-GR" sz="16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25" name="Rounded Rectangle 166">
              <a:extLst>
                <a:ext uri="{FF2B5EF4-FFF2-40B4-BE49-F238E27FC236}">
                  <a16:creationId xmlns:a16="http://schemas.microsoft.com/office/drawing/2014/main" id="{375B090A-FE8A-FCC7-0E83-54725177B429}"/>
                </a:ext>
              </a:extLst>
            </p:cNvPr>
            <p:cNvSpPr/>
            <p:nvPr/>
          </p:nvSpPr>
          <p:spPr>
            <a:xfrm flipH="1">
              <a:off x="2372241" y="4548455"/>
              <a:ext cx="194875" cy="1727927"/>
            </a:xfrm>
            <a:prstGeom prst="roundRect">
              <a:avLst>
                <a:gd name="adj" fmla="val 11408"/>
              </a:avLst>
            </a:prstGeom>
            <a:solidFill>
              <a:schemeClr val="accent3">
                <a:lumMod val="40000"/>
                <a:lumOff val="6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>
              <a:defPPr>
                <a:defRPr lang="el-GR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74000"/>
                </a:lnSpc>
              </a:pPr>
              <a:r>
                <a:rPr lang="en-US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…</a:t>
              </a:r>
              <a:endParaRPr lang="en-GR" sz="20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0EC829C6-916E-AA7A-70EF-06315BFE6B06}"/>
                </a:ext>
              </a:extLst>
            </p:cNvPr>
            <p:cNvGrpSpPr/>
            <p:nvPr/>
          </p:nvGrpSpPr>
          <p:grpSpPr>
            <a:xfrm>
              <a:off x="2695883" y="4122452"/>
              <a:ext cx="2421972" cy="2217505"/>
              <a:chOff x="9272252" y="3620967"/>
              <a:chExt cx="2490475" cy="2217505"/>
            </a:xfrm>
          </p:grpSpPr>
          <p:grpSp>
            <p:nvGrpSpPr>
              <p:cNvPr id="227" name="组合 312">
                <a:extLst>
                  <a:ext uri="{FF2B5EF4-FFF2-40B4-BE49-F238E27FC236}">
                    <a16:creationId xmlns:a16="http://schemas.microsoft.com/office/drawing/2014/main" id="{72B28B4E-ED93-FD40-51DD-20B0BC5965D2}"/>
                  </a:ext>
                </a:extLst>
              </p:cNvPr>
              <p:cNvGrpSpPr/>
              <p:nvPr/>
            </p:nvGrpSpPr>
            <p:grpSpPr>
              <a:xfrm>
                <a:off x="9272252" y="3850303"/>
                <a:ext cx="2186958" cy="1740080"/>
                <a:chOff x="1537347" y="4293313"/>
                <a:chExt cx="2221097" cy="1734981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264" name="Rounded Rectangle 166">
                  <a:extLst>
                    <a:ext uri="{FF2B5EF4-FFF2-40B4-BE49-F238E27FC236}">
                      <a16:creationId xmlns:a16="http://schemas.microsoft.com/office/drawing/2014/main" id="{9CE0AA8B-48FC-BBFF-2445-AE3233637E8C}"/>
                    </a:ext>
                  </a:extLst>
                </p:cNvPr>
                <p:cNvSpPr/>
                <p:nvPr/>
              </p:nvSpPr>
              <p:spPr>
                <a:xfrm flipH="1">
                  <a:off x="3038444" y="4293313"/>
                  <a:ext cx="720000" cy="1727927"/>
                </a:xfrm>
                <a:prstGeom prst="roundRect">
                  <a:avLst>
                    <a:gd name="adj" fmla="val 11408"/>
                  </a:avLst>
                </a:prstGeom>
                <a:grpFill/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265" name="组合 314">
                  <a:extLst>
                    <a:ext uri="{FF2B5EF4-FFF2-40B4-BE49-F238E27FC236}">
                      <a16:creationId xmlns:a16="http://schemas.microsoft.com/office/drawing/2014/main" id="{AA9F7055-BBA9-7317-A541-EE573AA51677}"/>
                    </a:ext>
                  </a:extLst>
                </p:cNvPr>
                <p:cNvGrpSpPr/>
                <p:nvPr/>
              </p:nvGrpSpPr>
              <p:grpSpPr>
                <a:xfrm>
                  <a:off x="1537347" y="4565531"/>
                  <a:ext cx="534804" cy="1418608"/>
                  <a:chOff x="1537347" y="4565531"/>
                  <a:chExt cx="534804" cy="1418608"/>
                </a:xfrm>
                <a:grpFill/>
              </p:grpSpPr>
              <p:sp>
                <p:nvSpPr>
                  <p:cNvPr id="345" name="文本框 93">
                    <a:extLst>
                      <a:ext uri="{FF2B5EF4-FFF2-40B4-BE49-F238E27FC236}">
                        <a16:creationId xmlns:a16="http://schemas.microsoft.com/office/drawing/2014/main" id="{224459C7-4891-833D-5BAA-B3E7D7761ECF}"/>
                      </a:ext>
                    </a:extLst>
                  </p:cNvPr>
                  <p:cNvSpPr txBox="1"/>
                  <p:nvPr/>
                </p:nvSpPr>
                <p:spPr>
                  <a:xfrm>
                    <a:off x="1537347" y="5646577"/>
                    <a:ext cx="493618" cy="337562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……</a:t>
                    </a:r>
                    <a:endParaRPr lang="en-GR" altLang="zh-CN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346" name="组合 351">
                    <a:extLst>
                      <a:ext uri="{FF2B5EF4-FFF2-40B4-BE49-F238E27FC236}">
                        <a16:creationId xmlns:a16="http://schemas.microsoft.com/office/drawing/2014/main" id="{FA646846-F280-3A65-D165-D331240F5E27}"/>
                      </a:ext>
                    </a:extLst>
                  </p:cNvPr>
                  <p:cNvGrpSpPr/>
                  <p:nvPr/>
                </p:nvGrpSpPr>
                <p:grpSpPr>
                  <a:xfrm>
                    <a:off x="1779423" y="4565531"/>
                    <a:ext cx="292728" cy="256614"/>
                    <a:chOff x="616043" y="4597398"/>
                    <a:chExt cx="291659" cy="306562"/>
                  </a:xfrm>
                  <a:grpFill/>
                </p:grpSpPr>
                <p:sp>
                  <p:nvSpPr>
                    <p:cNvPr id="354" name="矩形 352">
                      <a:extLst>
                        <a:ext uri="{FF2B5EF4-FFF2-40B4-BE49-F238E27FC236}">
                          <a16:creationId xmlns:a16="http://schemas.microsoft.com/office/drawing/2014/main" id="{77BD2856-22AC-74D4-1945-D170A97E60B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55" name="文本框 112">
                      <a:extLst>
                        <a:ext uri="{FF2B5EF4-FFF2-40B4-BE49-F238E27FC236}">
                          <a16:creationId xmlns:a16="http://schemas.microsoft.com/office/drawing/2014/main" id="{F4337B71-BA19-C74E-EF72-36E66C0A074E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0656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349" name="组合 343">
                    <a:extLst>
                      <a:ext uri="{FF2B5EF4-FFF2-40B4-BE49-F238E27FC236}">
                        <a16:creationId xmlns:a16="http://schemas.microsoft.com/office/drawing/2014/main" id="{190CB87B-E9FA-C11F-74C4-150B1449FAA8}"/>
                      </a:ext>
                    </a:extLst>
                  </p:cNvPr>
                  <p:cNvGrpSpPr/>
                  <p:nvPr/>
                </p:nvGrpSpPr>
                <p:grpSpPr>
                  <a:xfrm>
                    <a:off x="1779423" y="5181399"/>
                    <a:ext cx="292728" cy="256614"/>
                    <a:chOff x="616043" y="4597398"/>
                    <a:chExt cx="291659" cy="306562"/>
                  </a:xfrm>
                  <a:grpFill/>
                </p:grpSpPr>
                <p:sp>
                  <p:nvSpPr>
                    <p:cNvPr id="351" name="矩形 344">
                      <a:extLst>
                        <a:ext uri="{FF2B5EF4-FFF2-40B4-BE49-F238E27FC236}">
                          <a16:creationId xmlns:a16="http://schemas.microsoft.com/office/drawing/2014/main" id="{76DD9C03-C658-2E03-6FD4-07A6E01E11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53" name="文本框 102">
                      <a:extLst>
                        <a:ext uri="{FF2B5EF4-FFF2-40B4-BE49-F238E27FC236}">
                          <a16:creationId xmlns:a16="http://schemas.microsoft.com/office/drawing/2014/main" id="{12675A6B-D505-FC43-09FF-8BEFB691677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0656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66" name="组合 315">
                  <a:extLst>
                    <a:ext uri="{FF2B5EF4-FFF2-40B4-BE49-F238E27FC236}">
                      <a16:creationId xmlns:a16="http://schemas.microsoft.com/office/drawing/2014/main" id="{6B8D6C42-A3CD-A996-06FC-03DFC5F513B0}"/>
                    </a:ext>
                  </a:extLst>
                </p:cNvPr>
                <p:cNvGrpSpPr/>
                <p:nvPr/>
              </p:nvGrpSpPr>
              <p:grpSpPr>
                <a:xfrm>
                  <a:off x="2235334" y="4300367"/>
                  <a:ext cx="720000" cy="1727927"/>
                  <a:chOff x="1424155" y="4295059"/>
                  <a:chExt cx="720000" cy="1727927"/>
                </a:xfrm>
                <a:grpFill/>
              </p:grpSpPr>
              <p:sp>
                <p:nvSpPr>
                  <p:cNvPr id="267" name="Rounded Rectangle 166">
                    <a:extLst>
                      <a:ext uri="{FF2B5EF4-FFF2-40B4-BE49-F238E27FC236}">
                        <a16:creationId xmlns:a16="http://schemas.microsoft.com/office/drawing/2014/main" id="{2DB8BE1A-5D9C-4F6F-5B4A-0C4B7FC7DA72}"/>
                      </a:ext>
                    </a:extLst>
                  </p:cNvPr>
                  <p:cNvSpPr/>
                  <p:nvPr/>
                </p:nvSpPr>
                <p:spPr>
                  <a:xfrm flipH="1">
                    <a:off x="1424155" y="4295059"/>
                    <a:ext cx="720000" cy="1727927"/>
                  </a:xfrm>
                  <a:prstGeom prst="roundRect">
                    <a:avLst>
                      <a:gd name="adj" fmla="val 11408"/>
                    </a:avLst>
                  </a:prstGeom>
                  <a:grpFill/>
                  <a:ln w="127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t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74000"/>
                      </a:lnSpc>
                    </a:pPr>
                    <a:r>
                      <a:rPr lang="en-US" altLang="zh-CN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TG</a:t>
                    </a:r>
                    <a:r>
                      <a:rPr lang="en-US" altLang="zh-CN" sz="1600" baseline="-250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1</a:t>
                    </a:r>
                    <a:endParaRPr lang="en-GR" altLang="zh-CN" sz="1600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268" name="文本框 70">
                    <a:extLst>
                      <a:ext uri="{FF2B5EF4-FFF2-40B4-BE49-F238E27FC236}">
                        <a16:creationId xmlns:a16="http://schemas.microsoft.com/office/drawing/2014/main" id="{72247ED7-DB39-8B71-2D7C-42C4B812A96F}"/>
                      </a:ext>
                    </a:extLst>
                  </p:cNvPr>
                  <p:cNvSpPr txBox="1"/>
                  <p:nvPr/>
                </p:nvSpPr>
                <p:spPr>
                  <a:xfrm>
                    <a:off x="1537347" y="5646577"/>
                    <a:ext cx="493618" cy="337562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……</a:t>
                    </a:r>
                    <a:endParaRPr lang="en-GR" altLang="zh-CN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269" name="组合 318">
                    <a:extLst>
                      <a:ext uri="{FF2B5EF4-FFF2-40B4-BE49-F238E27FC236}">
                        <a16:creationId xmlns:a16="http://schemas.microsoft.com/office/drawing/2014/main" id="{80A74FE6-8ACC-3BB5-D9EA-90374DEF81E5}"/>
                      </a:ext>
                    </a:extLst>
                  </p:cNvPr>
                  <p:cNvGrpSpPr/>
                  <p:nvPr/>
                </p:nvGrpSpPr>
                <p:grpSpPr>
                  <a:xfrm>
                    <a:off x="1496153" y="4565531"/>
                    <a:ext cx="575999" cy="562730"/>
                    <a:chOff x="1491441" y="4582292"/>
                    <a:chExt cx="575999" cy="562730"/>
                  </a:xfrm>
                  <a:grpFill/>
                </p:grpSpPr>
                <p:sp>
                  <p:nvSpPr>
                    <p:cNvPr id="317" name="矩形 328">
                      <a:extLst>
                        <a:ext uri="{FF2B5EF4-FFF2-40B4-BE49-F238E27FC236}">
                          <a16:creationId xmlns:a16="http://schemas.microsoft.com/office/drawing/2014/main" id="{AE368787-CCD1-CC10-977B-C90E0CB65CC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3290" y="4824622"/>
                      <a:ext cx="572400" cy="3204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FPU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  <p:grpSp>
                  <p:nvGrpSpPr>
                    <p:cNvPr id="338" name="组合 329">
                      <a:extLst>
                        <a:ext uri="{FF2B5EF4-FFF2-40B4-BE49-F238E27FC236}">
                          <a16:creationId xmlns:a16="http://schemas.microsoft.com/office/drawing/2014/main" id="{31F54B02-284B-DAE0-A345-E1CC23D817A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1441" y="4582292"/>
                      <a:ext cx="575999" cy="256614"/>
                      <a:chOff x="1490740" y="4582302"/>
                      <a:chExt cx="573894" cy="306562"/>
                    </a:xfrm>
                    <a:grpFill/>
                  </p:grpSpPr>
                  <p:grpSp>
                    <p:nvGrpSpPr>
                      <p:cNvPr id="339" name="组合 330">
                        <a:extLst>
                          <a:ext uri="{FF2B5EF4-FFF2-40B4-BE49-F238E27FC236}">
                            <a16:creationId xmlns:a16="http://schemas.microsoft.com/office/drawing/2014/main" id="{47BC53A8-01D3-46EC-6D89-C6DC751B9C5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90740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343" name="矩形 334">
                          <a:extLst>
                            <a:ext uri="{FF2B5EF4-FFF2-40B4-BE49-F238E27FC236}">
                              <a16:creationId xmlns:a16="http://schemas.microsoft.com/office/drawing/2014/main" id="{6B027261-5A65-0E30-B924-EEB2AB58BB2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4" name="文本框 91">
                          <a:extLst>
                            <a:ext uri="{FF2B5EF4-FFF2-40B4-BE49-F238E27FC236}">
                              <a16:creationId xmlns:a16="http://schemas.microsoft.com/office/drawing/2014/main" id="{04752B72-32C3-C9C1-D642-6B7DCCB0AA48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40" name="组合 331">
                        <a:extLst>
                          <a:ext uri="{FF2B5EF4-FFF2-40B4-BE49-F238E27FC236}">
                            <a16:creationId xmlns:a16="http://schemas.microsoft.com/office/drawing/2014/main" id="{9DA6358E-8A52-EA52-3ECC-3965951128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72975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341" name="矩形 332">
                          <a:extLst>
                            <a:ext uri="{FF2B5EF4-FFF2-40B4-BE49-F238E27FC236}">
                              <a16:creationId xmlns:a16="http://schemas.microsoft.com/office/drawing/2014/main" id="{1FBBDA78-1124-1125-CDD8-13BD6056902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342" name="文本框 89">
                          <a:extLst>
                            <a:ext uri="{FF2B5EF4-FFF2-40B4-BE49-F238E27FC236}">
                              <a16:creationId xmlns:a16="http://schemas.microsoft.com/office/drawing/2014/main" id="{77445DA8-A653-5870-D71D-84087A6E2CA2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270" name="组合 319">
                    <a:extLst>
                      <a:ext uri="{FF2B5EF4-FFF2-40B4-BE49-F238E27FC236}">
                        <a16:creationId xmlns:a16="http://schemas.microsoft.com/office/drawing/2014/main" id="{18ACF045-B3BA-48B6-9A65-C4C7A08857BD}"/>
                      </a:ext>
                    </a:extLst>
                  </p:cNvPr>
                  <p:cNvGrpSpPr/>
                  <p:nvPr/>
                </p:nvGrpSpPr>
                <p:grpSpPr>
                  <a:xfrm>
                    <a:off x="1496153" y="5181399"/>
                    <a:ext cx="575999" cy="562730"/>
                    <a:chOff x="1491441" y="4582292"/>
                    <a:chExt cx="575999" cy="562730"/>
                  </a:xfrm>
                  <a:grpFill/>
                </p:grpSpPr>
                <p:sp>
                  <p:nvSpPr>
                    <p:cNvPr id="271" name="矩形 320">
                      <a:extLst>
                        <a:ext uri="{FF2B5EF4-FFF2-40B4-BE49-F238E27FC236}">
                          <a16:creationId xmlns:a16="http://schemas.microsoft.com/office/drawing/2014/main" id="{9E251E73-E837-1320-748C-EF630DD80DF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3290" y="4824622"/>
                      <a:ext cx="572400" cy="3204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FPU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  <p:grpSp>
                  <p:nvGrpSpPr>
                    <p:cNvPr id="272" name="组合 321">
                      <a:extLst>
                        <a:ext uri="{FF2B5EF4-FFF2-40B4-BE49-F238E27FC236}">
                          <a16:creationId xmlns:a16="http://schemas.microsoft.com/office/drawing/2014/main" id="{26F31291-82A0-0F30-F22C-544FEB2F103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1441" y="4582292"/>
                      <a:ext cx="575999" cy="256614"/>
                      <a:chOff x="1490740" y="4582302"/>
                      <a:chExt cx="573894" cy="306562"/>
                    </a:xfrm>
                    <a:grpFill/>
                  </p:grpSpPr>
                  <p:grpSp>
                    <p:nvGrpSpPr>
                      <p:cNvPr id="273" name="组合 322">
                        <a:extLst>
                          <a:ext uri="{FF2B5EF4-FFF2-40B4-BE49-F238E27FC236}">
                            <a16:creationId xmlns:a16="http://schemas.microsoft.com/office/drawing/2014/main" id="{943278E2-3EA5-9D47-7A60-A6C37A197A88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90740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277" name="矩形 326">
                          <a:extLst>
                            <a:ext uri="{FF2B5EF4-FFF2-40B4-BE49-F238E27FC236}">
                              <a16:creationId xmlns:a16="http://schemas.microsoft.com/office/drawing/2014/main" id="{F76ED183-2D6A-65BF-1268-6CE3DD544A5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78" name="文本框 83">
                          <a:extLst>
                            <a:ext uri="{FF2B5EF4-FFF2-40B4-BE49-F238E27FC236}">
                              <a16:creationId xmlns:a16="http://schemas.microsoft.com/office/drawing/2014/main" id="{7D46F5B7-F841-0EA8-19AA-9320827314A3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274" name="组合 323">
                        <a:extLst>
                          <a:ext uri="{FF2B5EF4-FFF2-40B4-BE49-F238E27FC236}">
                            <a16:creationId xmlns:a16="http://schemas.microsoft.com/office/drawing/2014/main" id="{6B7B61F5-4B3E-CAEE-F48E-2F756CE4C4A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72975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275" name="矩形 324">
                          <a:extLst>
                            <a:ext uri="{FF2B5EF4-FFF2-40B4-BE49-F238E27FC236}">
                              <a16:creationId xmlns:a16="http://schemas.microsoft.com/office/drawing/2014/main" id="{67C85DBA-592E-CD9A-78FC-9551C9E6479D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276" name="文本框 81">
                          <a:extLst>
                            <a:ext uri="{FF2B5EF4-FFF2-40B4-BE49-F238E27FC236}">
                              <a16:creationId xmlns:a16="http://schemas.microsoft.com/office/drawing/2014/main" id="{C3CC2A1E-919B-5ED7-D5D0-19C0F882DFD6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  <p:sp>
            <p:nvSpPr>
              <p:cNvPr id="228" name="Rounded Rectangle 166">
                <a:extLst>
                  <a:ext uri="{FF2B5EF4-FFF2-40B4-BE49-F238E27FC236}">
                    <a16:creationId xmlns:a16="http://schemas.microsoft.com/office/drawing/2014/main" id="{3077B532-2B33-E76F-7D8F-C6698CC2D0AA}"/>
                  </a:ext>
                </a:extLst>
              </p:cNvPr>
              <p:cNvSpPr/>
              <p:nvPr/>
            </p:nvSpPr>
            <p:spPr>
              <a:xfrm flipH="1">
                <a:off x="9276945" y="3620967"/>
                <a:ext cx="2340714" cy="2079592"/>
              </a:xfrm>
              <a:prstGeom prst="roundRect">
                <a:avLst>
                  <a:gd name="adj" fmla="val 8229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229" name="Rounded Rectangle 166">
                <a:extLst>
                  <a:ext uri="{FF2B5EF4-FFF2-40B4-BE49-F238E27FC236}">
                    <a16:creationId xmlns:a16="http://schemas.microsoft.com/office/drawing/2014/main" id="{4B007186-D590-F928-4420-DC6A31761C23}"/>
                  </a:ext>
                </a:extLst>
              </p:cNvPr>
              <p:cNvSpPr/>
              <p:nvPr/>
            </p:nvSpPr>
            <p:spPr>
              <a:xfrm flipH="1">
                <a:off x="9343811" y="3689349"/>
                <a:ext cx="2340713" cy="2079592"/>
              </a:xfrm>
              <a:prstGeom prst="roundRect">
                <a:avLst>
                  <a:gd name="adj" fmla="val 6640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230" name="Rounded Rectangle 166">
                <a:extLst>
                  <a:ext uri="{FF2B5EF4-FFF2-40B4-BE49-F238E27FC236}">
                    <a16:creationId xmlns:a16="http://schemas.microsoft.com/office/drawing/2014/main" id="{C17EB4FE-899A-0F68-3EAB-171573804B09}"/>
                  </a:ext>
                </a:extLst>
              </p:cNvPr>
              <p:cNvSpPr/>
              <p:nvPr/>
            </p:nvSpPr>
            <p:spPr>
              <a:xfrm flipH="1">
                <a:off x="9422014" y="3758880"/>
                <a:ext cx="2340713" cy="2079592"/>
              </a:xfrm>
              <a:prstGeom prst="roundRect">
                <a:avLst>
                  <a:gd name="adj" fmla="val 6640"/>
                </a:avLst>
              </a:prstGeom>
              <a:solidFill>
                <a:schemeClr val="accent4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sz="1400" dirty="0" err="1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AttAcc</a:t>
                </a:r>
                <a:r>
                  <a:rPr lang="en-US" sz="14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 PIM</a:t>
                </a:r>
                <a:endPara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231" name="Rounded Rectangle 166">
                <a:extLst>
                  <a:ext uri="{FF2B5EF4-FFF2-40B4-BE49-F238E27FC236}">
                    <a16:creationId xmlns:a16="http://schemas.microsoft.com/office/drawing/2014/main" id="{DA890761-864C-DE7A-EF98-F255324927D6}"/>
                  </a:ext>
                </a:extLst>
              </p:cNvPr>
              <p:cNvSpPr/>
              <p:nvPr/>
            </p:nvSpPr>
            <p:spPr>
              <a:xfrm flipH="1">
                <a:off x="11479382" y="4046970"/>
                <a:ext cx="200387" cy="1727927"/>
              </a:xfrm>
              <a:prstGeom prst="roundRect">
                <a:avLst>
                  <a:gd name="adj" fmla="val 11408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232" name="Group 231">
                <a:extLst>
                  <a:ext uri="{FF2B5EF4-FFF2-40B4-BE49-F238E27FC236}">
                    <a16:creationId xmlns:a16="http://schemas.microsoft.com/office/drawing/2014/main" id="{D8DFF9EF-9813-B1A0-87C0-36D9C3E05A61}"/>
                  </a:ext>
                </a:extLst>
              </p:cNvPr>
              <p:cNvGrpSpPr/>
              <p:nvPr/>
            </p:nvGrpSpPr>
            <p:grpSpPr>
              <a:xfrm>
                <a:off x="10472790" y="4046970"/>
                <a:ext cx="962471" cy="1727927"/>
                <a:chOff x="6919151" y="4129738"/>
                <a:chExt cx="1243829" cy="1727927"/>
              </a:xfrm>
            </p:grpSpPr>
            <p:sp>
              <p:nvSpPr>
                <p:cNvPr id="252" name="Rounded Rectangle 166">
                  <a:extLst>
                    <a:ext uri="{FF2B5EF4-FFF2-40B4-BE49-F238E27FC236}">
                      <a16:creationId xmlns:a16="http://schemas.microsoft.com/office/drawing/2014/main" id="{CF5EA35F-B015-3191-8A3B-B748BC2F7156}"/>
                    </a:ext>
                  </a:extLst>
                </p:cNvPr>
                <p:cNvSpPr/>
                <p:nvPr/>
              </p:nvSpPr>
              <p:spPr>
                <a:xfrm flipH="1">
                  <a:off x="6919151" y="4129738"/>
                  <a:ext cx="1243829" cy="1727927"/>
                </a:xfrm>
                <a:prstGeom prst="roundRect">
                  <a:avLst>
                    <a:gd name="adj" fmla="val 11408"/>
                  </a:avLst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sz="1400" dirty="0" err="1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pCH</a:t>
                  </a:r>
                  <a:r>
                    <a:rPr lang="en-US" altLang="zh-CN" sz="14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 1</a:t>
                  </a:r>
                  <a:endParaRPr lang="en-GR" altLang="zh-CN" sz="1200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53" name="文本框 179">
                  <a:extLst>
                    <a:ext uri="{FF2B5EF4-FFF2-40B4-BE49-F238E27FC236}">
                      <a16:creationId xmlns:a16="http://schemas.microsoft.com/office/drawing/2014/main" id="{2C9C990B-C1AF-525E-5E80-3BBA6F6DD8FA}"/>
                    </a:ext>
                  </a:extLst>
                </p:cNvPr>
                <p:cNvSpPr txBox="1"/>
                <p:nvPr/>
              </p:nvSpPr>
              <p:spPr>
                <a:xfrm>
                  <a:off x="7350947" y="5569392"/>
                  <a:ext cx="38573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2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</a:t>
                  </a:r>
                  <a:endParaRPr lang="en-GR" altLang="zh-CN" sz="14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254" name="组合 273">
                  <a:extLst>
                    <a:ext uri="{FF2B5EF4-FFF2-40B4-BE49-F238E27FC236}">
                      <a16:creationId xmlns:a16="http://schemas.microsoft.com/office/drawing/2014/main" id="{90FC2DCB-8D80-F420-064C-0A2785F858FB}"/>
                    </a:ext>
                  </a:extLst>
                </p:cNvPr>
                <p:cNvGrpSpPr/>
                <p:nvPr/>
              </p:nvGrpSpPr>
              <p:grpSpPr>
                <a:xfrm>
                  <a:off x="6985528" y="4468049"/>
                  <a:ext cx="1116566" cy="583027"/>
                  <a:chOff x="1400825" y="4561995"/>
                  <a:chExt cx="575999" cy="583027"/>
                </a:xfrm>
              </p:grpSpPr>
              <p:sp>
                <p:nvSpPr>
                  <p:cNvPr id="260" name="矩形 283">
                    <a:extLst>
                      <a:ext uri="{FF2B5EF4-FFF2-40B4-BE49-F238E27FC236}">
                        <a16:creationId xmlns:a16="http://schemas.microsoft.com/office/drawing/2014/main" id="{70B2309A-6EE1-5AC7-94B9-3A59D2756758}"/>
                      </a:ext>
                    </a:extLst>
                  </p:cNvPr>
                  <p:cNvSpPr/>
                  <p:nvPr/>
                </p:nvSpPr>
                <p:spPr>
                  <a:xfrm>
                    <a:off x="1402676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GEMV Unit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261" name="组合 285">
                    <a:extLst>
                      <a:ext uri="{FF2B5EF4-FFF2-40B4-BE49-F238E27FC236}">
                        <a16:creationId xmlns:a16="http://schemas.microsoft.com/office/drawing/2014/main" id="{466B7248-A44B-8565-B63D-B978D27BB6D4}"/>
                      </a:ext>
                    </a:extLst>
                  </p:cNvPr>
                  <p:cNvGrpSpPr/>
                  <p:nvPr/>
                </p:nvGrpSpPr>
                <p:grpSpPr>
                  <a:xfrm>
                    <a:off x="1400825" y="4561995"/>
                    <a:ext cx="575999" cy="261457"/>
                    <a:chOff x="525754" y="4573124"/>
                    <a:chExt cx="573894" cy="312346"/>
                  </a:xfrm>
                </p:grpSpPr>
                <p:sp>
                  <p:nvSpPr>
                    <p:cNvPr id="262" name="矩形 289">
                      <a:extLst>
                        <a:ext uri="{FF2B5EF4-FFF2-40B4-BE49-F238E27FC236}">
                          <a16:creationId xmlns:a16="http://schemas.microsoft.com/office/drawing/2014/main" id="{EF9F7320-FFFF-54A2-21CD-6264FDAE2DD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572" y="4597471"/>
                      <a:ext cx="570322" cy="287999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63" name="文本框 279">
                      <a:extLst>
                        <a:ext uri="{FF2B5EF4-FFF2-40B4-BE49-F238E27FC236}">
                          <a16:creationId xmlns:a16="http://schemas.microsoft.com/office/drawing/2014/main" id="{2F4519A5-C4F9-9057-3957-81237A3DAC8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5754" y="4573124"/>
                      <a:ext cx="573894" cy="28907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55" name="组合 425">
                  <a:extLst>
                    <a:ext uri="{FF2B5EF4-FFF2-40B4-BE49-F238E27FC236}">
                      <a16:creationId xmlns:a16="http://schemas.microsoft.com/office/drawing/2014/main" id="{6D9E48B8-3B34-FE9E-9256-1FC6ECC76A93}"/>
                    </a:ext>
                  </a:extLst>
                </p:cNvPr>
                <p:cNvGrpSpPr/>
                <p:nvPr/>
              </p:nvGrpSpPr>
              <p:grpSpPr>
                <a:xfrm>
                  <a:off x="6981027" y="5072794"/>
                  <a:ext cx="1116565" cy="583027"/>
                  <a:chOff x="1400825" y="4561995"/>
                  <a:chExt cx="575999" cy="583027"/>
                </a:xfrm>
              </p:grpSpPr>
              <p:sp>
                <p:nvSpPr>
                  <p:cNvPr id="256" name="矩形 426">
                    <a:extLst>
                      <a:ext uri="{FF2B5EF4-FFF2-40B4-BE49-F238E27FC236}">
                        <a16:creationId xmlns:a16="http://schemas.microsoft.com/office/drawing/2014/main" id="{A178BF46-7217-3954-6DDF-31626DD842DC}"/>
                      </a:ext>
                    </a:extLst>
                  </p:cNvPr>
                  <p:cNvSpPr/>
                  <p:nvPr/>
                </p:nvSpPr>
                <p:spPr>
                  <a:xfrm>
                    <a:off x="1402670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GEMV Unit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257" name="组合 427">
                    <a:extLst>
                      <a:ext uri="{FF2B5EF4-FFF2-40B4-BE49-F238E27FC236}">
                        <a16:creationId xmlns:a16="http://schemas.microsoft.com/office/drawing/2014/main" id="{4011162C-F816-78ED-F4CF-CF11AD0DAA89}"/>
                      </a:ext>
                    </a:extLst>
                  </p:cNvPr>
                  <p:cNvGrpSpPr/>
                  <p:nvPr/>
                </p:nvGrpSpPr>
                <p:grpSpPr>
                  <a:xfrm>
                    <a:off x="1400825" y="4561995"/>
                    <a:ext cx="575999" cy="261457"/>
                    <a:chOff x="525754" y="4573124"/>
                    <a:chExt cx="573894" cy="312346"/>
                  </a:xfrm>
                </p:grpSpPr>
                <p:sp>
                  <p:nvSpPr>
                    <p:cNvPr id="258" name="矩形 428">
                      <a:extLst>
                        <a:ext uri="{FF2B5EF4-FFF2-40B4-BE49-F238E27FC236}">
                          <a16:creationId xmlns:a16="http://schemas.microsoft.com/office/drawing/2014/main" id="{FBAE0C58-56DC-C91D-6E32-72CA6909FA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574" y="4597471"/>
                      <a:ext cx="570322" cy="287999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9" name="文本框 279">
                      <a:extLst>
                        <a:ext uri="{FF2B5EF4-FFF2-40B4-BE49-F238E27FC236}">
                          <a16:creationId xmlns:a16="http://schemas.microsoft.com/office/drawing/2014/main" id="{44030B1E-571C-8670-0E85-E12FCF9C31A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5754" y="4573124"/>
                      <a:ext cx="573894" cy="28907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233" name="Group 232">
                <a:extLst>
                  <a:ext uri="{FF2B5EF4-FFF2-40B4-BE49-F238E27FC236}">
                    <a16:creationId xmlns:a16="http://schemas.microsoft.com/office/drawing/2014/main" id="{65DF3EA8-9273-C1E9-273B-A0B87AB0C323}"/>
                  </a:ext>
                </a:extLst>
              </p:cNvPr>
              <p:cNvGrpSpPr/>
              <p:nvPr/>
            </p:nvGrpSpPr>
            <p:grpSpPr>
              <a:xfrm>
                <a:off x="9466199" y="4046970"/>
                <a:ext cx="962474" cy="1727927"/>
                <a:chOff x="5478510" y="4129738"/>
                <a:chExt cx="1243830" cy="1727927"/>
              </a:xfrm>
            </p:grpSpPr>
            <p:sp>
              <p:nvSpPr>
                <p:cNvPr id="234" name="Rounded Rectangle 166">
                  <a:extLst>
                    <a:ext uri="{FF2B5EF4-FFF2-40B4-BE49-F238E27FC236}">
                      <a16:creationId xmlns:a16="http://schemas.microsoft.com/office/drawing/2014/main" id="{DA7DA3D8-8C54-45F1-3E95-6DC58F9E7357}"/>
                    </a:ext>
                  </a:extLst>
                </p:cNvPr>
                <p:cNvSpPr/>
                <p:nvPr/>
              </p:nvSpPr>
              <p:spPr>
                <a:xfrm flipH="1">
                  <a:off x="5478510" y="4129738"/>
                  <a:ext cx="1243830" cy="1727927"/>
                </a:xfrm>
                <a:prstGeom prst="roundRect">
                  <a:avLst>
                    <a:gd name="adj" fmla="val 11408"/>
                  </a:avLst>
                </a:prstGeom>
                <a:solidFill>
                  <a:schemeClr val="accent4">
                    <a:lumMod val="40000"/>
                    <a:lumOff val="60000"/>
                  </a:schemeClr>
                </a:solid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sz="1400" dirty="0" err="1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pCH</a:t>
                  </a:r>
                  <a:r>
                    <a:rPr lang="en-US" altLang="zh-CN" sz="14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 0</a:t>
                  </a:r>
                  <a:endParaRPr lang="en-GR" altLang="zh-CN" sz="1200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235" name="文本框 179">
                  <a:extLst>
                    <a:ext uri="{FF2B5EF4-FFF2-40B4-BE49-F238E27FC236}">
                      <a16:creationId xmlns:a16="http://schemas.microsoft.com/office/drawing/2014/main" id="{AD6AC991-EF06-7B62-DA39-D974A66144B0}"/>
                    </a:ext>
                  </a:extLst>
                </p:cNvPr>
                <p:cNvSpPr txBox="1"/>
                <p:nvPr/>
              </p:nvSpPr>
              <p:spPr>
                <a:xfrm>
                  <a:off x="5921311" y="5569392"/>
                  <a:ext cx="38573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2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</a:t>
                  </a:r>
                  <a:endParaRPr lang="en-GR" altLang="zh-CN" sz="14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236" name="组合 434">
                  <a:extLst>
                    <a:ext uri="{FF2B5EF4-FFF2-40B4-BE49-F238E27FC236}">
                      <a16:creationId xmlns:a16="http://schemas.microsoft.com/office/drawing/2014/main" id="{5690E8C9-AAE2-A28D-0363-936A7F897BFA}"/>
                    </a:ext>
                  </a:extLst>
                </p:cNvPr>
                <p:cNvGrpSpPr/>
                <p:nvPr/>
              </p:nvGrpSpPr>
              <p:grpSpPr>
                <a:xfrm>
                  <a:off x="5544877" y="4468056"/>
                  <a:ext cx="1116567" cy="583020"/>
                  <a:chOff x="1453678" y="4562002"/>
                  <a:chExt cx="575999" cy="583020"/>
                </a:xfrm>
              </p:grpSpPr>
              <p:sp>
                <p:nvSpPr>
                  <p:cNvPr id="243" name="矩形 440">
                    <a:extLst>
                      <a:ext uri="{FF2B5EF4-FFF2-40B4-BE49-F238E27FC236}">
                        <a16:creationId xmlns:a16="http://schemas.microsoft.com/office/drawing/2014/main" id="{E5432443-B9B6-7876-C1B2-898FC95CECD3}"/>
                      </a:ext>
                    </a:extLst>
                  </p:cNvPr>
                  <p:cNvSpPr/>
                  <p:nvPr/>
                </p:nvSpPr>
                <p:spPr>
                  <a:xfrm>
                    <a:off x="1455527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GEMV Unit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249" name="组合 441">
                    <a:extLst>
                      <a:ext uri="{FF2B5EF4-FFF2-40B4-BE49-F238E27FC236}">
                        <a16:creationId xmlns:a16="http://schemas.microsoft.com/office/drawing/2014/main" id="{7CBD76C1-7751-C265-0E57-E87362177249}"/>
                      </a:ext>
                    </a:extLst>
                  </p:cNvPr>
                  <p:cNvGrpSpPr/>
                  <p:nvPr/>
                </p:nvGrpSpPr>
                <p:grpSpPr>
                  <a:xfrm>
                    <a:off x="1453678" y="4562002"/>
                    <a:ext cx="575999" cy="261488"/>
                    <a:chOff x="578417" y="4573087"/>
                    <a:chExt cx="573894" cy="312380"/>
                  </a:xfrm>
                </p:grpSpPr>
                <p:sp>
                  <p:nvSpPr>
                    <p:cNvPr id="250" name="矩形 442">
                      <a:extLst>
                        <a:ext uri="{FF2B5EF4-FFF2-40B4-BE49-F238E27FC236}">
                          <a16:creationId xmlns:a16="http://schemas.microsoft.com/office/drawing/2014/main" id="{19AF9F06-9836-8B4C-9ABB-2FF70E89531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0247" y="4597468"/>
                      <a:ext cx="570322" cy="287999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51" name="文本框 279">
                      <a:extLst>
                        <a:ext uri="{FF2B5EF4-FFF2-40B4-BE49-F238E27FC236}">
                          <a16:creationId xmlns:a16="http://schemas.microsoft.com/office/drawing/2014/main" id="{1FC85FC6-7B9E-75C4-0EEE-CBE62E895BA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8417" y="4573087"/>
                      <a:ext cx="573894" cy="27988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 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237" name="组合 435">
                  <a:extLst>
                    <a:ext uri="{FF2B5EF4-FFF2-40B4-BE49-F238E27FC236}">
                      <a16:creationId xmlns:a16="http://schemas.microsoft.com/office/drawing/2014/main" id="{4D186A10-F0AF-0E95-0454-4ED2BAB2552B}"/>
                    </a:ext>
                  </a:extLst>
                </p:cNvPr>
                <p:cNvGrpSpPr/>
                <p:nvPr/>
              </p:nvGrpSpPr>
              <p:grpSpPr>
                <a:xfrm>
                  <a:off x="5540378" y="5072783"/>
                  <a:ext cx="1116567" cy="583038"/>
                  <a:chOff x="1453677" y="4561984"/>
                  <a:chExt cx="575999" cy="583038"/>
                </a:xfrm>
              </p:grpSpPr>
              <p:sp>
                <p:nvSpPr>
                  <p:cNvPr id="239" name="矩形 436">
                    <a:extLst>
                      <a:ext uri="{FF2B5EF4-FFF2-40B4-BE49-F238E27FC236}">
                        <a16:creationId xmlns:a16="http://schemas.microsoft.com/office/drawing/2014/main" id="{E77BECD2-F5F3-DD83-1A7B-525C029EA149}"/>
                      </a:ext>
                    </a:extLst>
                  </p:cNvPr>
                  <p:cNvSpPr/>
                  <p:nvPr/>
                </p:nvSpPr>
                <p:spPr>
                  <a:xfrm>
                    <a:off x="1455529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GEMV Unit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240" name="组合 437">
                    <a:extLst>
                      <a:ext uri="{FF2B5EF4-FFF2-40B4-BE49-F238E27FC236}">
                        <a16:creationId xmlns:a16="http://schemas.microsoft.com/office/drawing/2014/main" id="{58E5529F-C906-AE93-4AF6-4EFF771449ED}"/>
                      </a:ext>
                    </a:extLst>
                  </p:cNvPr>
                  <p:cNvGrpSpPr/>
                  <p:nvPr/>
                </p:nvGrpSpPr>
                <p:grpSpPr>
                  <a:xfrm>
                    <a:off x="1453677" y="4561984"/>
                    <a:ext cx="575999" cy="261483"/>
                    <a:chOff x="578416" y="4573094"/>
                    <a:chExt cx="573894" cy="312376"/>
                  </a:xfrm>
                </p:grpSpPr>
                <p:sp>
                  <p:nvSpPr>
                    <p:cNvPr id="241" name="矩形 438">
                      <a:extLst>
                        <a:ext uri="{FF2B5EF4-FFF2-40B4-BE49-F238E27FC236}">
                          <a16:creationId xmlns:a16="http://schemas.microsoft.com/office/drawing/2014/main" id="{AC9747F3-3B15-1294-EA37-B6F1E81FAD3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0248" y="4597470"/>
                      <a:ext cx="570322" cy="288000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242" name="文本框 279">
                      <a:extLst>
                        <a:ext uri="{FF2B5EF4-FFF2-40B4-BE49-F238E27FC236}">
                          <a16:creationId xmlns:a16="http://schemas.microsoft.com/office/drawing/2014/main" id="{47E17E33-D479-459C-83F1-CBB3314EBB1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8416" y="4573094"/>
                      <a:ext cx="573894" cy="2890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grpSp>
          <p:nvGrpSpPr>
            <p:cNvPr id="356" name="Group 355">
              <a:extLst>
                <a:ext uri="{FF2B5EF4-FFF2-40B4-BE49-F238E27FC236}">
                  <a16:creationId xmlns:a16="http://schemas.microsoft.com/office/drawing/2014/main" id="{5FDB2E08-951B-BB96-547B-3C1604EF3E0E}"/>
                </a:ext>
              </a:extLst>
            </p:cNvPr>
            <p:cNvGrpSpPr/>
            <p:nvPr/>
          </p:nvGrpSpPr>
          <p:grpSpPr>
            <a:xfrm>
              <a:off x="5165946" y="4122452"/>
              <a:ext cx="2421972" cy="2217505"/>
              <a:chOff x="9272252" y="3620967"/>
              <a:chExt cx="2490475" cy="2217505"/>
            </a:xfrm>
          </p:grpSpPr>
          <p:grpSp>
            <p:nvGrpSpPr>
              <p:cNvPr id="357" name="组合 312">
                <a:extLst>
                  <a:ext uri="{FF2B5EF4-FFF2-40B4-BE49-F238E27FC236}">
                    <a16:creationId xmlns:a16="http://schemas.microsoft.com/office/drawing/2014/main" id="{4686AE3E-D88C-3D66-B697-FC279465C70F}"/>
                  </a:ext>
                </a:extLst>
              </p:cNvPr>
              <p:cNvGrpSpPr/>
              <p:nvPr/>
            </p:nvGrpSpPr>
            <p:grpSpPr>
              <a:xfrm>
                <a:off x="9272252" y="3850303"/>
                <a:ext cx="2186958" cy="1740080"/>
                <a:chOff x="1537347" y="4293313"/>
                <a:chExt cx="2221097" cy="1734981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389" name="Rounded Rectangle 166">
                  <a:extLst>
                    <a:ext uri="{FF2B5EF4-FFF2-40B4-BE49-F238E27FC236}">
                      <a16:creationId xmlns:a16="http://schemas.microsoft.com/office/drawing/2014/main" id="{53C5239E-91C4-1C88-327D-94C4DC6811F3}"/>
                    </a:ext>
                  </a:extLst>
                </p:cNvPr>
                <p:cNvSpPr/>
                <p:nvPr/>
              </p:nvSpPr>
              <p:spPr>
                <a:xfrm flipH="1">
                  <a:off x="3038444" y="4293313"/>
                  <a:ext cx="720000" cy="1727927"/>
                </a:xfrm>
                <a:prstGeom prst="roundRect">
                  <a:avLst>
                    <a:gd name="adj" fmla="val 11408"/>
                  </a:avLst>
                </a:prstGeom>
                <a:grpFill/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……</a:t>
                  </a:r>
                  <a:endParaRPr lang="en-GR" sz="2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390" name="组合 314">
                  <a:extLst>
                    <a:ext uri="{FF2B5EF4-FFF2-40B4-BE49-F238E27FC236}">
                      <a16:creationId xmlns:a16="http://schemas.microsoft.com/office/drawing/2014/main" id="{B6D4210C-28C1-EEE2-2421-BFDE2CE54DF1}"/>
                    </a:ext>
                  </a:extLst>
                </p:cNvPr>
                <p:cNvGrpSpPr/>
                <p:nvPr/>
              </p:nvGrpSpPr>
              <p:grpSpPr>
                <a:xfrm>
                  <a:off x="1537347" y="4565531"/>
                  <a:ext cx="534804" cy="1418608"/>
                  <a:chOff x="1537347" y="4565531"/>
                  <a:chExt cx="534804" cy="1418608"/>
                </a:xfrm>
                <a:grpFill/>
              </p:grpSpPr>
              <p:sp>
                <p:nvSpPr>
                  <p:cNvPr id="412" name="文本框 93">
                    <a:extLst>
                      <a:ext uri="{FF2B5EF4-FFF2-40B4-BE49-F238E27FC236}">
                        <a16:creationId xmlns:a16="http://schemas.microsoft.com/office/drawing/2014/main" id="{0C586ED1-8DD2-6037-06B1-433950A70019}"/>
                      </a:ext>
                    </a:extLst>
                  </p:cNvPr>
                  <p:cNvSpPr txBox="1"/>
                  <p:nvPr/>
                </p:nvSpPr>
                <p:spPr>
                  <a:xfrm>
                    <a:off x="1537347" y="5646577"/>
                    <a:ext cx="493618" cy="337562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……</a:t>
                    </a:r>
                    <a:endParaRPr lang="en-GR" altLang="zh-CN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413" name="组合 351">
                    <a:extLst>
                      <a:ext uri="{FF2B5EF4-FFF2-40B4-BE49-F238E27FC236}">
                        <a16:creationId xmlns:a16="http://schemas.microsoft.com/office/drawing/2014/main" id="{650596C1-81FA-2E66-BB50-FDE8A5C61138}"/>
                      </a:ext>
                    </a:extLst>
                  </p:cNvPr>
                  <p:cNvGrpSpPr/>
                  <p:nvPr/>
                </p:nvGrpSpPr>
                <p:grpSpPr>
                  <a:xfrm>
                    <a:off x="1779423" y="4565531"/>
                    <a:ext cx="292728" cy="256614"/>
                    <a:chOff x="616043" y="4597398"/>
                    <a:chExt cx="291659" cy="306562"/>
                  </a:xfrm>
                  <a:grpFill/>
                </p:grpSpPr>
                <p:sp>
                  <p:nvSpPr>
                    <p:cNvPr id="417" name="矩形 352">
                      <a:extLst>
                        <a:ext uri="{FF2B5EF4-FFF2-40B4-BE49-F238E27FC236}">
                          <a16:creationId xmlns:a16="http://schemas.microsoft.com/office/drawing/2014/main" id="{EAA920DE-A734-FB63-F407-EDCFE50D7D8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8" name="文本框 112">
                      <a:extLst>
                        <a:ext uri="{FF2B5EF4-FFF2-40B4-BE49-F238E27FC236}">
                          <a16:creationId xmlns:a16="http://schemas.microsoft.com/office/drawing/2014/main" id="{B9FCE3DB-699D-D5D3-0B4E-0EFBD4B2CDD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0656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  <p:grpSp>
                <p:nvGrpSpPr>
                  <p:cNvPr id="414" name="组合 343">
                    <a:extLst>
                      <a:ext uri="{FF2B5EF4-FFF2-40B4-BE49-F238E27FC236}">
                        <a16:creationId xmlns:a16="http://schemas.microsoft.com/office/drawing/2014/main" id="{1CEEED05-5745-AD9A-1FDE-758B7A014B6A}"/>
                      </a:ext>
                    </a:extLst>
                  </p:cNvPr>
                  <p:cNvGrpSpPr/>
                  <p:nvPr/>
                </p:nvGrpSpPr>
                <p:grpSpPr>
                  <a:xfrm>
                    <a:off x="1779423" y="5181399"/>
                    <a:ext cx="292728" cy="256614"/>
                    <a:chOff x="616043" y="4597398"/>
                    <a:chExt cx="291659" cy="306562"/>
                  </a:xfrm>
                  <a:grpFill/>
                </p:grpSpPr>
                <p:sp>
                  <p:nvSpPr>
                    <p:cNvPr id="415" name="矩形 344">
                      <a:extLst>
                        <a:ext uri="{FF2B5EF4-FFF2-40B4-BE49-F238E27FC236}">
                          <a16:creationId xmlns:a16="http://schemas.microsoft.com/office/drawing/2014/main" id="{12B821B2-91FA-AD0E-31EC-74A078A44B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7872" y="4597471"/>
                      <a:ext cx="288000" cy="2880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10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416" name="文本框 102">
                      <a:extLst>
                        <a:ext uri="{FF2B5EF4-FFF2-40B4-BE49-F238E27FC236}">
                          <a16:creationId xmlns:a16="http://schemas.microsoft.com/office/drawing/2014/main" id="{11353639-B825-1FCA-CCEE-2427BC3FF90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16043" y="4597398"/>
                      <a:ext cx="291659" cy="306562"/>
                    </a:xfrm>
                    <a:prstGeom prst="rect">
                      <a:avLst/>
                    </a:prstGeom>
                    <a:grp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200" dirty="0">
                          <a:latin typeface="Trebuchet MS" panose="020B0703020202090204" pitchFamily="34" charset="0"/>
                        </a:rPr>
                        <a:t>BK</a:t>
                      </a:r>
                      <a:endParaRPr lang="zh-CN" altLang="en-US" sz="120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91" name="组合 315">
                  <a:extLst>
                    <a:ext uri="{FF2B5EF4-FFF2-40B4-BE49-F238E27FC236}">
                      <a16:creationId xmlns:a16="http://schemas.microsoft.com/office/drawing/2014/main" id="{663A0268-FF2C-DDC0-CD7B-85C035C2FB27}"/>
                    </a:ext>
                  </a:extLst>
                </p:cNvPr>
                <p:cNvGrpSpPr/>
                <p:nvPr/>
              </p:nvGrpSpPr>
              <p:grpSpPr>
                <a:xfrm>
                  <a:off x="2235334" y="4300367"/>
                  <a:ext cx="720000" cy="1727927"/>
                  <a:chOff x="1424155" y="4295059"/>
                  <a:chExt cx="720000" cy="1727927"/>
                </a:xfrm>
                <a:grpFill/>
              </p:grpSpPr>
              <p:sp>
                <p:nvSpPr>
                  <p:cNvPr id="392" name="Rounded Rectangle 166">
                    <a:extLst>
                      <a:ext uri="{FF2B5EF4-FFF2-40B4-BE49-F238E27FC236}">
                        <a16:creationId xmlns:a16="http://schemas.microsoft.com/office/drawing/2014/main" id="{E2E17DCC-C652-1049-5BA7-7E9CC2FF3E59}"/>
                      </a:ext>
                    </a:extLst>
                  </p:cNvPr>
                  <p:cNvSpPr/>
                  <p:nvPr/>
                </p:nvSpPr>
                <p:spPr>
                  <a:xfrm flipH="1">
                    <a:off x="1424155" y="4295059"/>
                    <a:ext cx="720000" cy="1727927"/>
                  </a:xfrm>
                  <a:prstGeom prst="roundRect">
                    <a:avLst>
                      <a:gd name="adj" fmla="val 11408"/>
                    </a:avLst>
                  </a:prstGeom>
                  <a:grpFill/>
                  <a:ln w="12700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0" tIns="0" rIns="0" bIns="0" rtlCol="0" anchor="t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74000"/>
                      </a:lnSpc>
                    </a:pPr>
                    <a:r>
                      <a:rPr lang="en-US" altLang="zh-CN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TG</a:t>
                    </a:r>
                    <a:r>
                      <a:rPr lang="en-US" altLang="zh-CN" sz="1600" baseline="-250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1</a:t>
                    </a:r>
                    <a:endParaRPr lang="en-GR" altLang="zh-CN" sz="1600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393" name="文本框 70">
                    <a:extLst>
                      <a:ext uri="{FF2B5EF4-FFF2-40B4-BE49-F238E27FC236}">
                        <a16:creationId xmlns:a16="http://schemas.microsoft.com/office/drawing/2014/main" id="{432BBEF9-B2AB-3DFC-9BA9-CF8D0CC93BF4}"/>
                      </a:ext>
                    </a:extLst>
                  </p:cNvPr>
                  <p:cNvSpPr txBox="1"/>
                  <p:nvPr/>
                </p:nvSpPr>
                <p:spPr>
                  <a:xfrm>
                    <a:off x="1537347" y="5646577"/>
                    <a:ext cx="493618" cy="337562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600" dirty="0">
                        <a:solidFill>
                          <a:schemeClr val="tx1"/>
                        </a:solidFill>
                        <a:latin typeface="Trebuchet MS" panose="020B0703020202090204" pitchFamily="34" charset="0"/>
                      </a:rPr>
                      <a:t>……</a:t>
                    </a:r>
                    <a:endParaRPr lang="en-GR" altLang="zh-CN" dirty="0">
                      <a:solidFill>
                        <a:schemeClr val="tx1"/>
                      </a:solidFill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394" name="组合 318">
                    <a:extLst>
                      <a:ext uri="{FF2B5EF4-FFF2-40B4-BE49-F238E27FC236}">
                        <a16:creationId xmlns:a16="http://schemas.microsoft.com/office/drawing/2014/main" id="{387BDA38-CCF7-7D40-7777-9298588BD0DE}"/>
                      </a:ext>
                    </a:extLst>
                  </p:cNvPr>
                  <p:cNvGrpSpPr/>
                  <p:nvPr/>
                </p:nvGrpSpPr>
                <p:grpSpPr>
                  <a:xfrm>
                    <a:off x="1496153" y="4565531"/>
                    <a:ext cx="575999" cy="562730"/>
                    <a:chOff x="1491441" y="4582292"/>
                    <a:chExt cx="575999" cy="562730"/>
                  </a:xfrm>
                  <a:grpFill/>
                </p:grpSpPr>
                <p:sp>
                  <p:nvSpPr>
                    <p:cNvPr id="404" name="矩形 328">
                      <a:extLst>
                        <a:ext uri="{FF2B5EF4-FFF2-40B4-BE49-F238E27FC236}">
                          <a16:creationId xmlns:a16="http://schemas.microsoft.com/office/drawing/2014/main" id="{FEF71E30-4452-3BED-B77D-DA8862BDB3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3290" y="4824622"/>
                      <a:ext cx="572400" cy="3204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FPU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  <p:grpSp>
                  <p:nvGrpSpPr>
                    <p:cNvPr id="405" name="组合 329">
                      <a:extLst>
                        <a:ext uri="{FF2B5EF4-FFF2-40B4-BE49-F238E27FC236}">
                          <a16:creationId xmlns:a16="http://schemas.microsoft.com/office/drawing/2014/main" id="{C696C436-2E5A-607B-384D-40A6EEE585B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1441" y="4582292"/>
                      <a:ext cx="575999" cy="256614"/>
                      <a:chOff x="1490740" y="4582302"/>
                      <a:chExt cx="573894" cy="306562"/>
                    </a:xfrm>
                    <a:grpFill/>
                  </p:grpSpPr>
                  <p:grpSp>
                    <p:nvGrpSpPr>
                      <p:cNvPr id="406" name="组合 330">
                        <a:extLst>
                          <a:ext uri="{FF2B5EF4-FFF2-40B4-BE49-F238E27FC236}">
                            <a16:creationId xmlns:a16="http://schemas.microsoft.com/office/drawing/2014/main" id="{43A246B1-4F71-E3D3-F018-8CC6328304B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90740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410" name="矩形 334">
                          <a:extLst>
                            <a:ext uri="{FF2B5EF4-FFF2-40B4-BE49-F238E27FC236}">
                              <a16:creationId xmlns:a16="http://schemas.microsoft.com/office/drawing/2014/main" id="{AEF4267F-2969-2DE1-5D12-D7728BF40E0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11" name="文本框 91">
                          <a:extLst>
                            <a:ext uri="{FF2B5EF4-FFF2-40B4-BE49-F238E27FC236}">
                              <a16:creationId xmlns:a16="http://schemas.microsoft.com/office/drawing/2014/main" id="{971D7F65-7D8C-429E-56CD-22598E9A85B2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407" name="组合 331">
                        <a:extLst>
                          <a:ext uri="{FF2B5EF4-FFF2-40B4-BE49-F238E27FC236}">
                            <a16:creationId xmlns:a16="http://schemas.microsoft.com/office/drawing/2014/main" id="{704C86E0-E19C-79E4-1D9B-5AB6D554C45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72975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408" name="矩形 332">
                          <a:extLst>
                            <a:ext uri="{FF2B5EF4-FFF2-40B4-BE49-F238E27FC236}">
                              <a16:creationId xmlns:a16="http://schemas.microsoft.com/office/drawing/2014/main" id="{DC303CF4-1375-CEB4-565C-000EF7C7953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9" name="文本框 89">
                          <a:extLst>
                            <a:ext uri="{FF2B5EF4-FFF2-40B4-BE49-F238E27FC236}">
                              <a16:creationId xmlns:a16="http://schemas.microsoft.com/office/drawing/2014/main" id="{3190AA1C-1917-6DE4-6AB7-9133E78FE399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  <p:grpSp>
                <p:nvGrpSpPr>
                  <p:cNvPr id="395" name="组合 319">
                    <a:extLst>
                      <a:ext uri="{FF2B5EF4-FFF2-40B4-BE49-F238E27FC236}">
                        <a16:creationId xmlns:a16="http://schemas.microsoft.com/office/drawing/2014/main" id="{A7AF2CED-4E31-30B5-C296-B086E59D981B}"/>
                      </a:ext>
                    </a:extLst>
                  </p:cNvPr>
                  <p:cNvGrpSpPr/>
                  <p:nvPr/>
                </p:nvGrpSpPr>
                <p:grpSpPr>
                  <a:xfrm>
                    <a:off x="1496153" y="5181399"/>
                    <a:ext cx="575999" cy="562730"/>
                    <a:chOff x="1491441" y="4582292"/>
                    <a:chExt cx="575999" cy="562730"/>
                  </a:xfrm>
                  <a:grpFill/>
                </p:grpSpPr>
                <p:sp>
                  <p:nvSpPr>
                    <p:cNvPr id="396" name="矩形 320">
                      <a:extLst>
                        <a:ext uri="{FF2B5EF4-FFF2-40B4-BE49-F238E27FC236}">
                          <a16:creationId xmlns:a16="http://schemas.microsoft.com/office/drawing/2014/main" id="{14411D6C-7B26-D7A8-B510-D3BF2BA588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93290" y="4824622"/>
                      <a:ext cx="572400" cy="320400"/>
                    </a:xfrm>
                    <a:prstGeom prst="rect">
                      <a:avLst/>
                    </a:prstGeom>
                    <a:grpFill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400" dirty="0">
                          <a:latin typeface="Trebuchet MS" panose="020B0703020202090204" pitchFamily="34" charset="0"/>
                        </a:rPr>
                        <a:t>FPU</a:t>
                      </a:r>
                      <a:endParaRPr lang="zh-CN" altLang="en-US" sz="1400" dirty="0">
                        <a:latin typeface="Trebuchet MS" panose="020B0703020202090204" pitchFamily="34" charset="0"/>
                      </a:endParaRPr>
                    </a:p>
                  </p:txBody>
                </p:sp>
                <p:grpSp>
                  <p:nvGrpSpPr>
                    <p:cNvPr id="397" name="组合 321">
                      <a:extLst>
                        <a:ext uri="{FF2B5EF4-FFF2-40B4-BE49-F238E27FC236}">
                          <a16:creationId xmlns:a16="http://schemas.microsoft.com/office/drawing/2014/main" id="{0FDF2BBB-3496-1997-9E21-7FB9285EE0E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491441" y="4582292"/>
                      <a:ext cx="575999" cy="256614"/>
                      <a:chOff x="1490740" y="4582302"/>
                      <a:chExt cx="573894" cy="306562"/>
                    </a:xfrm>
                    <a:grpFill/>
                  </p:grpSpPr>
                  <p:grpSp>
                    <p:nvGrpSpPr>
                      <p:cNvPr id="398" name="组合 322">
                        <a:extLst>
                          <a:ext uri="{FF2B5EF4-FFF2-40B4-BE49-F238E27FC236}">
                            <a16:creationId xmlns:a16="http://schemas.microsoft.com/office/drawing/2014/main" id="{9961D283-9057-D7A8-27E7-B53BE15323C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90740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402" name="矩形 326">
                          <a:extLst>
                            <a:ext uri="{FF2B5EF4-FFF2-40B4-BE49-F238E27FC236}">
                              <a16:creationId xmlns:a16="http://schemas.microsoft.com/office/drawing/2014/main" id="{C2870C83-0DFA-D566-B274-A1769959C5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3" name="文本框 83">
                          <a:extLst>
                            <a:ext uri="{FF2B5EF4-FFF2-40B4-BE49-F238E27FC236}">
                              <a16:creationId xmlns:a16="http://schemas.microsoft.com/office/drawing/2014/main" id="{D27339AF-7969-4F29-B585-809BA970764A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  <p:grpSp>
                    <p:nvGrpSpPr>
                      <p:cNvPr id="399" name="组合 323">
                        <a:extLst>
                          <a:ext uri="{FF2B5EF4-FFF2-40B4-BE49-F238E27FC236}">
                            <a16:creationId xmlns:a16="http://schemas.microsoft.com/office/drawing/2014/main" id="{7DD0523F-2BA8-BCED-282D-21CF4CA57F7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772975" y="4582302"/>
                        <a:ext cx="291659" cy="306562"/>
                        <a:chOff x="616043" y="4597398"/>
                        <a:chExt cx="291659" cy="306562"/>
                      </a:xfrm>
                      <a:grpFill/>
                    </p:grpSpPr>
                    <p:sp>
                      <p:nvSpPr>
                        <p:cNvPr id="400" name="矩形 324">
                          <a:extLst>
                            <a:ext uri="{FF2B5EF4-FFF2-40B4-BE49-F238E27FC236}">
                              <a16:creationId xmlns:a16="http://schemas.microsoft.com/office/drawing/2014/main" id="{E054F666-9946-E4D6-AD12-7EFB8B3B17B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617872" y="4597471"/>
                          <a:ext cx="288000" cy="288000"/>
                        </a:xfrm>
                        <a:prstGeom prst="rect">
                          <a:avLst/>
                        </a:prstGeom>
                        <a:grpFill/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lt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endParaRPr lang="zh-CN" altLang="en-US" sz="10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  <p:sp>
                      <p:nvSpPr>
                        <p:cNvPr id="401" name="文本框 81">
                          <a:extLst>
                            <a:ext uri="{FF2B5EF4-FFF2-40B4-BE49-F238E27FC236}">
                              <a16:creationId xmlns:a16="http://schemas.microsoft.com/office/drawing/2014/main" id="{3CB26556-A7B2-CA47-5DC1-8E0BA26605CE}"/>
                            </a:ext>
                          </a:extLst>
                        </p:cNvPr>
                        <p:cNvSpPr txBox="1"/>
                        <p:nvPr/>
                      </p:nvSpPr>
                      <p:spPr>
                        <a:xfrm>
                          <a:off x="616043" y="4597398"/>
                          <a:ext cx="291659" cy="306562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square" lIns="36000" tIns="36000" rIns="36000" bIns="36000" rtlCol="0">
                          <a:spAutoFit/>
                        </a:bodyPr>
                        <a:lstStyle>
                          <a:defPPr>
                            <a:defRPr lang="el-GR"/>
                          </a:defPPr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tx1"/>
                              </a:solidFill>
                              <a:latin typeface="+mn-lt"/>
                              <a:ea typeface="+mn-ea"/>
                              <a:cs typeface="+mn-cs"/>
                            </a:defRPr>
                          </a:lvl9pPr>
                        </a:lstStyle>
                        <a:p>
                          <a:pPr algn="ctr"/>
                          <a:r>
                            <a:rPr lang="en-US" altLang="zh-CN" sz="1200" dirty="0">
                              <a:latin typeface="Trebuchet MS" panose="020B0703020202090204" pitchFamily="34" charset="0"/>
                            </a:rPr>
                            <a:t>BK</a:t>
                          </a:r>
                          <a:endParaRPr lang="zh-CN" altLang="en-US" sz="1200" dirty="0">
                            <a:latin typeface="Trebuchet MS" panose="020B0703020202090204" pitchFamily="34" charset="0"/>
                          </a:endParaRPr>
                        </a:p>
                      </p:txBody>
                    </p:sp>
                  </p:grpSp>
                </p:grpSp>
              </p:grpSp>
            </p:grpSp>
          </p:grpSp>
          <p:sp>
            <p:nvSpPr>
              <p:cNvPr id="358" name="Rounded Rectangle 166">
                <a:extLst>
                  <a:ext uri="{FF2B5EF4-FFF2-40B4-BE49-F238E27FC236}">
                    <a16:creationId xmlns:a16="http://schemas.microsoft.com/office/drawing/2014/main" id="{BC63B8C3-7D6D-3DAA-D4F2-291E8E56AFED}"/>
                  </a:ext>
                </a:extLst>
              </p:cNvPr>
              <p:cNvSpPr/>
              <p:nvPr/>
            </p:nvSpPr>
            <p:spPr>
              <a:xfrm flipH="1">
                <a:off x="9276945" y="3620967"/>
                <a:ext cx="2340714" cy="2079592"/>
              </a:xfrm>
              <a:prstGeom prst="roundRect">
                <a:avLst>
                  <a:gd name="adj" fmla="val 8229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59" name="Rounded Rectangle 166">
                <a:extLst>
                  <a:ext uri="{FF2B5EF4-FFF2-40B4-BE49-F238E27FC236}">
                    <a16:creationId xmlns:a16="http://schemas.microsoft.com/office/drawing/2014/main" id="{C6112253-F38F-ECA6-34C8-3B04E6FFA24E}"/>
                  </a:ext>
                </a:extLst>
              </p:cNvPr>
              <p:cNvSpPr/>
              <p:nvPr/>
            </p:nvSpPr>
            <p:spPr>
              <a:xfrm flipH="1">
                <a:off x="9343811" y="3689349"/>
                <a:ext cx="2340713" cy="2079592"/>
              </a:xfrm>
              <a:prstGeom prst="roundRect">
                <a:avLst>
                  <a:gd name="adj" fmla="val 6640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60" name="Rounded Rectangle 166">
                <a:extLst>
                  <a:ext uri="{FF2B5EF4-FFF2-40B4-BE49-F238E27FC236}">
                    <a16:creationId xmlns:a16="http://schemas.microsoft.com/office/drawing/2014/main" id="{645223CE-697A-7FD9-BC6A-326065914A9D}"/>
                  </a:ext>
                </a:extLst>
              </p:cNvPr>
              <p:cNvSpPr/>
              <p:nvPr/>
            </p:nvSpPr>
            <p:spPr>
              <a:xfrm flipH="1">
                <a:off x="9422014" y="3758880"/>
                <a:ext cx="2340713" cy="2079592"/>
              </a:xfrm>
              <a:prstGeom prst="roundRect">
                <a:avLst>
                  <a:gd name="adj" fmla="val 6640"/>
                </a:avLst>
              </a:prstGeom>
              <a:solidFill>
                <a:schemeClr val="accent5">
                  <a:lumMod val="20000"/>
                  <a:lumOff val="8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sz="14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SK Hynix Aim</a:t>
                </a:r>
                <a:endParaRPr lang="en-GR" sz="16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sp>
            <p:nvSpPr>
              <p:cNvPr id="361" name="Rounded Rectangle 166">
                <a:extLst>
                  <a:ext uri="{FF2B5EF4-FFF2-40B4-BE49-F238E27FC236}">
                    <a16:creationId xmlns:a16="http://schemas.microsoft.com/office/drawing/2014/main" id="{2126DC00-F843-923E-295E-4EA0C3673DE9}"/>
                  </a:ext>
                </a:extLst>
              </p:cNvPr>
              <p:cNvSpPr/>
              <p:nvPr/>
            </p:nvSpPr>
            <p:spPr>
              <a:xfrm flipH="1">
                <a:off x="11479382" y="4046970"/>
                <a:ext cx="200387" cy="1727927"/>
              </a:xfrm>
              <a:prstGeom prst="roundRect">
                <a:avLst>
                  <a:gd name="adj" fmla="val 11408"/>
                </a:avLst>
              </a:prstGeom>
              <a:solidFill>
                <a:schemeClr val="accent5">
                  <a:lumMod val="40000"/>
                  <a:lumOff val="6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  <a:endPara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362" name="Group 361">
                <a:extLst>
                  <a:ext uri="{FF2B5EF4-FFF2-40B4-BE49-F238E27FC236}">
                    <a16:creationId xmlns:a16="http://schemas.microsoft.com/office/drawing/2014/main" id="{234955F8-3EAA-6B04-B567-62EE5B27FE93}"/>
                  </a:ext>
                </a:extLst>
              </p:cNvPr>
              <p:cNvGrpSpPr/>
              <p:nvPr/>
            </p:nvGrpSpPr>
            <p:grpSpPr>
              <a:xfrm>
                <a:off x="10472790" y="4046970"/>
                <a:ext cx="962471" cy="1727927"/>
                <a:chOff x="6919151" y="4129738"/>
                <a:chExt cx="1243829" cy="1727927"/>
              </a:xfrm>
            </p:grpSpPr>
            <p:sp>
              <p:nvSpPr>
                <p:cNvPr id="377" name="Rounded Rectangle 166">
                  <a:extLst>
                    <a:ext uri="{FF2B5EF4-FFF2-40B4-BE49-F238E27FC236}">
                      <a16:creationId xmlns:a16="http://schemas.microsoft.com/office/drawing/2014/main" id="{9059A030-8C17-D05C-E10D-74D356F822E0}"/>
                    </a:ext>
                  </a:extLst>
                </p:cNvPr>
                <p:cNvSpPr/>
                <p:nvPr/>
              </p:nvSpPr>
              <p:spPr>
                <a:xfrm flipH="1">
                  <a:off x="6919151" y="4129738"/>
                  <a:ext cx="1243829" cy="1727927"/>
                </a:xfrm>
                <a:prstGeom prst="roundRect">
                  <a:avLst>
                    <a:gd name="adj" fmla="val 11408"/>
                  </a:avLst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sz="1400" dirty="0" err="1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pCH</a:t>
                  </a:r>
                  <a:r>
                    <a:rPr lang="en-US" altLang="zh-CN" sz="14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 1</a:t>
                  </a:r>
                  <a:r>
                    <a:rPr lang="en-US" altLang="zh-CN" sz="1200" baseline="-250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 </a:t>
                  </a:r>
                  <a:endParaRPr lang="zh-CN" altLang="zh-CN" sz="1200" dirty="0">
                    <a:effectLst/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378" name="文本框 179">
                  <a:extLst>
                    <a:ext uri="{FF2B5EF4-FFF2-40B4-BE49-F238E27FC236}">
                      <a16:creationId xmlns:a16="http://schemas.microsoft.com/office/drawing/2014/main" id="{841D5918-7A55-5838-E677-37B8E338DA4C}"/>
                    </a:ext>
                  </a:extLst>
                </p:cNvPr>
                <p:cNvSpPr txBox="1"/>
                <p:nvPr/>
              </p:nvSpPr>
              <p:spPr>
                <a:xfrm>
                  <a:off x="7350947" y="5569392"/>
                  <a:ext cx="385734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2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</a:t>
                  </a:r>
                  <a:endParaRPr lang="en-GR" altLang="zh-CN" sz="14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379" name="组合 273">
                  <a:extLst>
                    <a:ext uri="{FF2B5EF4-FFF2-40B4-BE49-F238E27FC236}">
                      <a16:creationId xmlns:a16="http://schemas.microsoft.com/office/drawing/2014/main" id="{57676FF1-A3DE-A531-A612-9775A68ED689}"/>
                    </a:ext>
                  </a:extLst>
                </p:cNvPr>
                <p:cNvGrpSpPr/>
                <p:nvPr/>
              </p:nvGrpSpPr>
              <p:grpSpPr>
                <a:xfrm>
                  <a:off x="6985528" y="4468049"/>
                  <a:ext cx="1116566" cy="583027"/>
                  <a:chOff x="1400825" y="4561995"/>
                  <a:chExt cx="575999" cy="583027"/>
                </a:xfrm>
              </p:grpSpPr>
              <p:sp>
                <p:nvSpPr>
                  <p:cNvPr id="385" name="矩形 283">
                    <a:extLst>
                      <a:ext uri="{FF2B5EF4-FFF2-40B4-BE49-F238E27FC236}">
                        <a16:creationId xmlns:a16="http://schemas.microsoft.com/office/drawing/2014/main" id="{5B9F39E9-ED0B-6699-4980-E69C0C26DC09}"/>
                      </a:ext>
                    </a:extLst>
                  </p:cNvPr>
                  <p:cNvSpPr/>
                  <p:nvPr/>
                </p:nvSpPr>
                <p:spPr>
                  <a:xfrm>
                    <a:off x="1402676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MAC Units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386" name="组合 285">
                    <a:extLst>
                      <a:ext uri="{FF2B5EF4-FFF2-40B4-BE49-F238E27FC236}">
                        <a16:creationId xmlns:a16="http://schemas.microsoft.com/office/drawing/2014/main" id="{30F7E472-C7C8-C101-AC47-33F00BC62C39}"/>
                      </a:ext>
                    </a:extLst>
                  </p:cNvPr>
                  <p:cNvGrpSpPr/>
                  <p:nvPr/>
                </p:nvGrpSpPr>
                <p:grpSpPr>
                  <a:xfrm>
                    <a:off x="1400825" y="4561995"/>
                    <a:ext cx="575999" cy="261457"/>
                    <a:chOff x="525754" y="4573124"/>
                    <a:chExt cx="573894" cy="312346"/>
                  </a:xfrm>
                </p:grpSpPr>
                <p:sp>
                  <p:nvSpPr>
                    <p:cNvPr id="387" name="矩形 289">
                      <a:extLst>
                        <a:ext uri="{FF2B5EF4-FFF2-40B4-BE49-F238E27FC236}">
                          <a16:creationId xmlns:a16="http://schemas.microsoft.com/office/drawing/2014/main" id="{C8DDF07F-F1B7-CA58-0A7C-3396B384719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572" y="4597471"/>
                      <a:ext cx="570322" cy="287999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88" name="文本框 279">
                      <a:extLst>
                        <a:ext uri="{FF2B5EF4-FFF2-40B4-BE49-F238E27FC236}">
                          <a16:creationId xmlns:a16="http://schemas.microsoft.com/office/drawing/2014/main" id="{2D54ED77-67DE-629C-B22A-C4FA965DF8EA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5754" y="4573124"/>
                      <a:ext cx="573894" cy="28907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80" name="组合 425">
                  <a:extLst>
                    <a:ext uri="{FF2B5EF4-FFF2-40B4-BE49-F238E27FC236}">
                      <a16:creationId xmlns:a16="http://schemas.microsoft.com/office/drawing/2014/main" id="{5C47D442-DE7B-9D47-ECBD-FA3E7A825277}"/>
                    </a:ext>
                  </a:extLst>
                </p:cNvPr>
                <p:cNvGrpSpPr/>
                <p:nvPr/>
              </p:nvGrpSpPr>
              <p:grpSpPr>
                <a:xfrm>
                  <a:off x="6981027" y="5072794"/>
                  <a:ext cx="1116565" cy="583027"/>
                  <a:chOff x="1400825" y="4561995"/>
                  <a:chExt cx="575999" cy="583027"/>
                </a:xfrm>
              </p:grpSpPr>
              <p:sp>
                <p:nvSpPr>
                  <p:cNvPr id="381" name="矩形 426">
                    <a:extLst>
                      <a:ext uri="{FF2B5EF4-FFF2-40B4-BE49-F238E27FC236}">
                        <a16:creationId xmlns:a16="http://schemas.microsoft.com/office/drawing/2014/main" id="{ED302641-3797-F3A9-48B7-151C41ED7919}"/>
                      </a:ext>
                    </a:extLst>
                  </p:cNvPr>
                  <p:cNvSpPr/>
                  <p:nvPr/>
                </p:nvSpPr>
                <p:spPr>
                  <a:xfrm>
                    <a:off x="1402670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MAC Units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382" name="组合 427">
                    <a:extLst>
                      <a:ext uri="{FF2B5EF4-FFF2-40B4-BE49-F238E27FC236}">
                        <a16:creationId xmlns:a16="http://schemas.microsoft.com/office/drawing/2014/main" id="{DA734979-7C5E-39B8-49E4-4BB90899B4ED}"/>
                      </a:ext>
                    </a:extLst>
                  </p:cNvPr>
                  <p:cNvGrpSpPr/>
                  <p:nvPr/>
                </p:nvGrpSpPr>
                <p:grpSpPr>
                  <a:xfrm>
                    <a:off x="1400825" y="4561995"/>
                    <a:ext cx="575999" cy="261457"/>
                    <a:chOff x="525754" y="4573124"/>
                    <a:chExt cx="573894" cy="312346"/>
                  </a:xfrm>
                </p:grpSpPr>
                <p:sp>
                  <p:nvSpPr>
                    <p:cNvPr id="383" name="矩形 428">
                      <a:extLst>
                        <a:ext uri="{FF2B5EF4-FFF2-40B4-BE49-F238E27FC236}">
                          <a16:creationId xmlns:a16="http://schemas.microsoft.com/office/drawing/2014/main" id="{13684B03-97E6-FF09-0A39-81984C0C123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27574" y="4597471"/>
                      <a:ext cx="570322" cy="287999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84" name="文本框 279">
                      <a:extLst>
                        <a:ext uri="{FF2B5EF4-FFF2-40B4-BE49-F238E27FC236}">
                          <a16:creationId xmlns:a16="http://schemas.microsoft.com/office/drawing/2014/main" id="{C97C9625-5D13-E921-66B9-2C7A2762A8C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25754" y="4573124"/>
                      <a:ext cx="573894" cy="28907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  <p:grpSp>
            <p:nvGrpSpPr>
              <p:cNvPr id="363" name="Group 362">
                <a:extLst>
                  <a:ext uri="{FF2B5EF4-FFF2-40B4-BE49-F238E27FC236}">
                    <a16:creationId xmlns:a16="http://schemas.microsoft.com/office/drawing/2014/main" id="{0AE979B2-FEEE-7917-FC2D-C3A948BB8438}"/>
                  </a:ext>
                </a:extLst>
              </p:cNvPr>
              <p:cNvGrpSpPr/>
              <p:nvPr/>
            </p:nvGrpSpPr>
            <p:grpSpPr>
              <a:xfrm>
                <a:off x="9466199" y="4046970"/>
                <a:ext cx="962474" cy="1727927"/>
                <a:chOff x="5478510" y="4129738"/>
                <a:chExt cx="1243830" cy="1727927"/>
              </a:xfrm>
            </p:grpSpPr>
            <p:sp>
              <p:nvSpPr>
                <p:cNvPr id="364" name="Rounded Rectangle 166">
                  <a:extLst>
                    <a:ext uri="{FF2B5EF4-FFF2-40B4-BE49-F238E27FC236}">
                      <a16:creationId xmlns:a16="http://schemas.microsoft.com/office/drawing/2014/main" id="{67518D22-9CE9-CD87-E076-131B37D50046}"/>
                    </a:ext>
                  </a:extLst>
                </p:cNvPr>
                <p:cNvSpPr/>
                <p:nvPr/>
              </p:nvSpPr>
              <p:spPr>
                <a:xfrm flipH="1">
                  <a:off x="5478510" y="4129738"/>
                  <a:ext cx="1243830" cy="1727927"/>
                </a:xfrm>
                <a:prstGeom prst="roundRect">
                  <a:avLst>
                    <a:gd name="adj" fmla="val 11408"/>
                  </a:avLst>
                </a:prstGeom>
                <a:solidFill>
                  <a:schemeClr val="accent5">
                    <a:lumMod val="40000"/>
                    <a:lumOff val="60000"/>
                  </a:schemeClr>
                </a:solidFill>
                <a:ln w="12700">
                  <a:solidFill>
                    <a:schemeClr val="tx1">
                      <a:lumMod val="95000"/>
                      <a:lumOff val="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72000" rIns="0" bIns="0" rtlCol="0" anchor="t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lnSpc>
                      <a:spcPct val="74000"/>
                    </a:lnSpc>
                  </a:pPr>
                  <a:r>
                    <a:rPr lang="en-US" altLang="zh-CN" sz="1400" dirty="0" err="1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pCH</a:t>
                  </a:r>
                  <a:r>
                    <a:rPr lang="en-US" altLang="zh-CN" sz="14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 0</a:t>
                  </a:r>
                  <a:endParaRPr lang="en-GR" altLang="zh-CN" sz="1200" baseline="-250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sp>
              <p:nvSpPr>
                <p:cNvPr id="365" name="文本框 179">
                  <a:extLst>
                    <a:ext uri="{FF2B5EF4-FFF2-40B4-BE49-F238E27FC236}">
                      <a16:creationId xmlns:a16="http://schemas.microsoft.com/office/drawing/2014/main" id="{0087D0D9-AF5D-BA69-AFC7-EFC45BFC4505}"/>
                    </a:ext>
                  </a:extLst>
                </p:cNvPr>
                <p:cNvSpPr txBox="1"/>
                <p:nvPr/>
              </p:nvSpPr>
              <p:spPr>
                <a:xfrm>
                  <a:off x="5921311" y="5569392"/>
                  <a:ext cx="38573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200" dirty="0">
                      <a:solidFill>
                        <a:schemeClr val="tx1"/>
                      </a:solidFill>
                      <a:latin typeface="Trebuchet MS" panose="020B0703020202090204" pitchFamily="34" charset="0"/>
                    </a:rPr>
                    <a:t>…</a:t>
                  </a:r>
                  <a:endParaRPr lang="en-GR" altLang="zh-CN" sz="1400" dirty="0">
                    <a:solidFill>
                      <a:schemeClr val="tx1"/>
                    </a:solidFill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366" name="组合 434">
                  <a:extLst>
                    <a:ext uri="{FF2B5EF4-FFF2-40B4-BE49-F238E27FC236}">
                      <a16:creationId xmlns:a16="http://schemas.microsoft.com/office/drawing/2014/main" id="{31704F46-4243-5B1E-AF86-DF42C7C779A9}"/>
                    </a:ext>
                  </a:extLst>
                </p:cNvPr>
                <p:cNvGrpSpPr/>
                <p:nvPr/>
              </p:nvGrpSpPr>
              <p:grpSpPr>
                <a:xfrm>
                  <a:off x="5544877" y="4468056"/>
                  <a:ext cx="1116567" cy="583020"/>
                  <a:chOff x="1453678" y="4562002"/>
                  <a:chExt cx="575999" cy="583020"/>
                </a:xfrm>
              </p:grpSpPr>
              <p:sp>
                <p:nvSpPr>
                  <p:cNvPr id="372" name="矩形 440">
                    <a:extLst>
                      <a:ext uri="{FF2B5EF4-FFF2-40B4-BE49-F238E27FC236}">
                        <a16:creationId xmlns:a16="http://schemas.microsoft.com/office/drawing/2014/main" id="{C837466C-1310-36F1-F562-9B8B7315D094}"/>
                      </a:ext>
                    </a:extLst>
                  </p:cNvPr>
                  <p:cNvSpPr/>
                  <p:nvPr/>
                </p:nvSpPr>
                <p:spPr>
                  <a:xfrm>
                    <a:off x="1455527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MAC Units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373" name="组合 441">
                    <a:extLst>
                      <a:ext uri="{FF2B5EF4-FFF2-40B4-BE49-F238E27FC236}">
                        <a16:creationId xmlns:a16="http://schemas.microsoft.com/office/drawing/2014/main" id="{8BCCD978-C986-21E5-A280-5DC33DF29DCD}"/>
                      </a:ext>
                    </a:extLst>
                  </p:cNvPr>
                  <p:cNvGrpSpPr/>
                  <p:nvPr/>
                </p:nvGrpSpPr>
                <p:grpSpPr>
                  <a:xfrm>
                    <a:off x="1453678" y="4562002"/>
                    <a:ext cx="575999" cy="261488"/>
                    <a:chOff x="578417" y="4573087"/>
                    <a:chExt cx="573894" cy="312380"/>
                  </a:xfrm>
                </p:grpSpPr>
                <p:sp>
                  <p:nvSpPr>
                    <p:cNvPr id="374" name="矩形 442">
                      <a:extLst>
                        <a:ext uri="{FF2B5EF4-FFF2-40B4-BE49-F238E27FC236}">
                          <a16:creationId xmlns:a16="http://schemas.microsoft.com/office/drawing/2014/main" id="{8D26EE79-A8E5-AF51-B648-BECC85111A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0247" y="4597468"/>
                      <a:ext cx="570322" cy="287999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76" name="文本框 279">
                      <a:extLst>
                        <a:ext uri="{FF2B5EF4-FFF2-40B4-BE49-F238E27FC236}">
                          <a16:creationId xmlns:a16="http://schemas.microsoft.com/office/drawing/2014/main" id="{22517BF2-9846-E788-3F8F-23D48E6DF54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8417" y="4573087"/>
                      <a:ext cx="573894" cy="28907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  <p:grpSp>
              <p:nvGrpSpPr>
                <p:cNvPr id="367" name="组合 435">
                  <a:extLst>
                    <a:ext uri="{FF2B5EF4-FFF2-40B4-BE49-F238E27FC236}">
                      <a16:creationId xmlns:a16="http://schemas.microsoft.com/office/drawing/2014/main" id="{CD7416FC-DF8E-A0C9-B7A3-2CC4661423FB}"/>
                    </a:ext>
                  </a:extLst>
                </p:cNvPr>
                <p:cNvGrpSpPr/>
                <p:nvPr/>
              </p:nvGrpSpPr>
              <p:grpSpPr>
                <a:xfrm>
                  <a:off x="5540378" y="5072783"/>
                  <a:ext cx="1116567" cy="583038"/>
                  <a:chOff x="1453677" y="4561984"/>
                  <a:chExt cx="575999" cy="583038"/>
                </a:xfrm>
              </p:grpSpPr>
              <p:sp>
                <p:nvSpPr>
                  <p:cNvPr id="368" name="矩形 436">
                    <a:extLst>
                      <a:ext uri="{FF2B5EF4-FFF2-40B4-BE49-F238E27FC236}">
                        <a16:creationId xmlns:a16="http://schemas.microsoft.com/office/drawing/2014/main" id="{E85985B5-07EF-5742-1833-955ADF72860D}"/>
                      </a:ext>
                    </a:extLst>
                  </p:cNvPr>
                  <p:cNvSpPr/>
                  <p:nvPr/>
                </p:nvSpPr>
                <p:spPr>
                  <a:xfrm>
                    <a:off x="1455529" y="4824622"/>
                    <a:ext cx="572400" cy="320400"/>
                  </a:xfrm>
                  <a:prstGeom prst="rect">
                    <a:avLst/>
                  </a:prstGeom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lIns="36000" rIns="36000"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r>
                      <a:rPr lang="en-US" altLang="zh-CN" sz="1100" dirty="0">
                        <a:latin typeface="Trebuchet MS" panose="020B0703020202090204" pitchFamily="34" charset="0"/>
                      </a:rPr>
                      <a:t>MAC Units</a:t>
                    </a:r>
                    <a:endParaRPr lang="zh-CN" altLang="en-US" sz="1100" baseline="-25000" dirty="0">
                      <a:latin typeface="Trebuchet MS" panose="020B0703020202090204" pitchFamily="34" charset="0"/>
                    </a:endParaRPr>
                  </a:p>
                </p:txBody>
              </p:sp>
              <p:grpSp>
                <p:nvGrpSpPr>
                  <p:cNvPr id="369" name="组合 437">
                    <a:extLst>
                      <a:ext uri="{FF2B5EF4-FFF2-40B4-BE49-F238E27FC236}">
                        <a16:creationId xmlns:a16="http://schemas.microsoft.com/office/drawing/2014/main" id="{C352ECC8-E9CC-DD95-C4EF-082088207DC4}"/>
                      </a:ext>
                    </a:extLst>
                  </p:cNvPr>
                  <p:cNvGrpSpPr/>
                  <p:nvPr/>
                </p:nvGrpSpPr>
                <p:grpSpPr>
                  <a:xfrm>
                    <a:off x="1453677" y="4561984"/>
                    <a:ext cx="575999" cy="261483"/>
                    <a:chOff x="578416" y="4573094"/>
                    <a:chExt cx="573894" cy="312376"/>
                  </a:xfrm>
                </p:grpSpPr>
                <p:sp>
                  <p:nvSpPr>
                    <p:cNvPr id="370" name="矩形 438">
                      <a:extLst>
                        <a:ext uri="{FF2B5EF4-FFF2-40B4-BE49-F238E27FC236}">
                          <a16:creationId xmlns:a16="http://schemas.microsoft.com/office/drawing/2014/main" id="{18BF796F-EB94-D834-F074-261F64E9BF4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0248" y="4597470"/>
                      <a:ext cx="570322" cy="288000"/>
                    </a:xfrm>
                    <a:prstGeom prst="rect">
                      <a:avLst/>
                    </a:prstGeom>
                    <a:solidFill>
                      <a:schemeClr val="tx2">
                        <a:lumMod val="25000"/>
                        <a:lumOff val="75000"/>
                      </a:schemeClr>
                    </a:solidFill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zh-CN" altLang="en-US" sz="800" dirty="0">
                        <a:latin typeface="Trebuchet MS" panose="020B0703020202090204" pitchFamily="34" charset="0"/>
                      </a:endParaRPr>
                    </a:p>
                  </p:txBody>
                </p:sp>
                <p:sp>
                  <p:nvSpPr>
                    <p:cNvPr id="371" name="文本框 279">
                      <a:extLst>
                        <a:ext uri="{FF2B5EF4-FFF2-40B4-BE49-F238E27FC236}">
                          <a16:creationId xmlns:a16="http://schemas.microsoft.com/office/drawing/2014/main" id="{37FA168E-15EA-0924-3563-851C5FB2A1F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78416" y="4573094"/>
                      <a:ext cx="573894" cy="289077"/>
                    </a:xfrm>
                    <a:prstGeom prst="rect">
                      <a:avLst/>
                    </a:prstGeom>
                    <a:noFill/>
                  </p:spPr>
                  <p:txBody>
                    <a:bodyPr wrap="square" lIns="36000" tIns="36000" rIns="36000" bIns="36000" rtlCol="0">
                      <a:spAutoFit/>
                    </a:bodyPr>
                    <a:lstStyle>
                      <a:defPPr>
                        <a:defRPr lang="el-GR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r>
                        <a:rPr lang="en-US" altLang="zh-CN" sz="1050" dirty="0">
                          <a:latin typeface="Trebuchet MS" panose="020B0703020202090204" pitchFamily="34" charset="0"/>
                        </a:rPr>
                        <a:t>Mem. Bank</a:t>
                      </a:r>
                      <a:endParaRPr lang="zh-CN" altLang="en-US" sz="1050" dirty="0">
                        <a:latin typeface="Trebuchet MS" panose="020B0703020202090204" pitchFamily="34" charset="0"/>
                      </a:endParaRPr>
                    </a:p>
                  </p:txBody>
                </p:sp>
              </p:grpSp>
            </p:grpSp>
          </p:grpSp>
        </p:grpSp>
        <p:sp>
          <p:nvSpPr>
            <p:cNvPr id="419" name="文本框 832">
              <a:extLst>
                <a:ext uri="{FF2B5EF4-FFF2-40B4-BE49-F238E27FC236}">
                  <a16:creationId xmlns:a16="http://schemas.microsoft.com/office/drawing/2014/main" id="{6A1C46EF-FD1E-827E-198D-17774396ABE6}"/>
                </a:ext>
              </a:extLst>
            </p:cNvPr>
            <p:cNvSpPr txBox="1"/>
            <p:nvPr/>
          </p:nvSpPr>
          <p:spPr>
            <a:xfrm>
              <a:off x="5631344" y="6289286"/>
              <a:ext cx="1491177" cy="355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SK Hynix </a:t>
              </a:r>
              <a:r>
                <a:rPr lang="en-US" altLang="zh-CN" sz="1400" dirty="0" err="1">
                  <a:solidFill>
                    <a:schemeClr val="tx1"/>
                  </a:solidFill>
                  <a:latin typeface="Trebuchet MS" panose="020B0703020202090204" pitchFamily="34" charset="0"/>
                </a:rPr>
                <a:t>AiM</a:t>
              </a:r>
              <a:endParaRPr lang="zh-CN" altLang="en-US" sz="1400" dirty="0">
                <a:latin typeface="Trebuchet MS" panose="020B0703020202090204" pitchFamily="34" charset="0"/>
              </a:endParaRPr>
            </a:p>
          </p:txBody>
        </p:sp>
        <p:sp>
          <p:nvSpPr>
            <p:cNvPr id="420" name="文本框 832">
              <a:extLst>
                <a:ext uri="{FF2B5EF4-FFF2-40B4-BE49-F238E27FC236}">
                  <a16:creationId xmlns:a16="http://schemas.microsoft.com/office/drawing/2014/main" id="{4B9BA04A-FA12-B755-BB81-3027A86C0C2A}"/>
                </a:ext>
              </a:extLst>
            </p:cNvPr>
            <p:cNvSpPr txBox="1"/>
            <p:nvPr/>
          </p:nvSpPr>
          <p:spPr>
            <a:xfrm>
              <a:off x="3260699" y="6289286"/>
              <a:ext cx="1292341" cy="355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 err="1">
                  <a:solidFill>
                    <a:schemeClr val="tx1"/>
                  </a:solidFill>
                  <a:latin typeface="Trebuchet MS" panose="020B0703020202090204" pitchFamily="34" charset="0"/>
                </a:rPr>
                <a:t>AttAcc</a:t>
              </a:r>
              <a:r>
                <a:rPr lang="en-US" altLang="zh-CN" sz="14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 PIM</a:t>
              </a:r>
              <a:endParaRPr lang="zh-CN" altLang="en-US" sz="1400" dirty="0">
                <a:latin typeface="Trebuchet MS" panose="020B0703020202090204" pitchFamily="34" charset="0"/>
              </a:endParaRPr>
            </a:p>
          </p:txBody>
        </p:sp>
        <p:sp>
          <p:nvSpPr>
            <p:cNvPr id="421" name="文本框 832">
              <a:extLst>
                <a:ext uri="{FF2B5EF4-FFF2-40B4-BE49-F238E27FC236}">
                  <a16:creationId xmlns:a16="http://schemas.microsoft.com/office/drawing/2014/main" id="{68B02F29-A1BD-54C5-397E-41C786980EB9}"/>
                </a:ext>
              </a:extLst>
            </p:cNvPr>
            <p:cNvSpPr txBox="1"/>
            <p:nvPr/>
          </p:nvSpPr>
          <p:spPr>
            <a:xfrm>
              <a:off x="902044" y="6289286"/>
              <a:ext cx="1069524" cy="355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HBM-PIM</a:t>
              </a:r>
              <a:endParaRPr lang="zh-CN" altLang="en-US" sz="1400" dirty="0">
                <a:latin typeface="Trebuchet MS" panose="020B0703020202090204" pitchFamily="34" charset="0"/>
              </a:endParaRPr>
            </a:p>
          </p:txBody>
        </p:sp>
        <p:grpSp>
          <p:nvGrpSpPr>
            <p:cNvPr id="422" name="Group 421">
              <a:extLst>
                <a:ext uri="{FF2B5EF4-FFF2-40B4-BE49-F238E27FC236}">
                  <a16:creationId xmlns:a16="http://schemas.microsoft.com/office/drawing/2014/main" id="{839AC6C4-1FEF-E3D1-22B7-134A00B492C2}"/>
                </a:ext>
              </a:extLst>
            </p:cNvPr>
            <p:cNvGrpSpPr/>
            <p:nvPr/>
          </p:nvGrpSpPr>
          <p:grpSpPr>
            <a:xfrm>
              <a:off x="414432" y="4548455"/>
              <a:ext cx="936000" cy="1727927"/>
              <a:chOff x="2408915" y="4035953"/>
              <a:chExt cx="936000" cy="1727927"/>
            </a:xfrm>
          </p:grpSpPr>
          <p:sp>
            <p:nvSpPr>
              <p:cNvPr id="423" name="Rounded Rectangle 166">
                <a:extLst>
                  <a:ext uri="{FF2B5EF4-FFF2-40B4-BE49-F238E27FC236}">
                    <a16:creationId xmlns:a16="http://schemas.microsoft.com/office/drawing/2014/main" id="{AA24401A-6862-6DCB-3CF3-7727C9BEE9D0}"/>
                  </a:ext>
                </a:extLst>
              </p:cNvPr>
              <p:cNvSpPr/>
              <p:nvPr/>
            </p:nvSpPr>
            <p:spPr>
              <a:xfrm flipH="1">
                <a:off x="2408915" y="4035953"/>
                <a:ext cx="936000" cy="1727927"/>
              </a:xfrm>
              <a:prstGeom prst="roundRect">
                <a:avLst>
                  <a:gd name="adj" fmla="val 11408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7200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algn="ctr" rtl="0" eaLnBrk="1" latinLnBrk="0" hangingPunct="1">
                  <a:lnSpc>
                    <a:spcPct val="74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altLang="zh-CN" sz="1400" kern="1200" dirty="0">
                    <a:solidFill>
                      <a:srgbClr val="000000"/>
                    </a:solidFill>
                    <a:effectLst/>
                    <a:latin typeface="Trebuchet MS" panose="020B0703020202090204" pitchFamily="34" charset="0"/>
                    <a:ea typeface="等线" panose="02010600030101010101" pitchFamily="2" charset="-122"/>
                  </a:rPr>
                  <a:t>TG 0</a:t>
                </a:r>
                <a:endParaRPr lang="zh-CN" altLang="zh-CN" sz="1400" dirty="0">
                  <a:effectLst/>
                  <a:latin typeface="Trebuchet MS" panose="020B0703020202090204" pitchFamily="34" charset="0"/>
                </a:endParaRPr>
              </a:p>
            </p:txBody>
          </p:sp>
          <p:sp>
            <p:nvSpPr>
              <p:cNvPr id="424" name="文本框 179">
                <a:extLst>
                  <a:ext uri="{FF2B5EF4-FFF2-40B4-BE49-F238E27FC236}">
                    <a16:creationId xmlns:a16="http://schemas.microsoft.com/office/drawing/2014/main" id="{C27036FB-A4E9-2845-4B32-ABAC9579636A}"/>
                  </a:ext>
                </a:extLst>
              </p:cNvPr>
              <p:cNvSpPr txBox="1"/>
              <p:nvPr/>
            </p:nvSpPr>
            <p:spPr>
              <a:xfrm>
                <a:off x="2742129" y="5475607"/>
                <a:ext cx="29027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  <a:endParaRPr lang="en-GR" altLang="zh-CN" sz="1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425" name="Group 424">
                <a:extLst>
                  <a:ext uri="{FF2B5EF4-FFF2-40B4-BE49-F238E27FC236}">
                    <a16:creationId xmlns:a16="http://schemas.microsoft.com/office/drawing/2014/main" id="{07AEA062-9D32-3693-05A1-A46D31022CA9}"/>
                  </a:ext>
                </a:extLst>
              </p:cNvPr>
              <p:cNvGrpSpPr/>
              <p:nvPr/>
            </p:nvGrpSpPr>
            <p:grpSpPr>
              <a:xfrm>
                <a:off x="2459549" y="4345291"/>
                <a:ext cx="836989" cy="612000"/>
                <a:chOff x="2459549" y="4345291"/>
                <a:chExt cx="836989" cy="612000"/>
              </a:xfrm>
            </p:grpSpPr>
            <p:sp>
              <p:nvSpPr>
                <p:cNvPr id="434" name="矩形 440">
                  <a:extLst>
                    <a:ext uri="{FF2B5EF4-FFF2-40B4-BE49-F238E27FC236}">
                      <a16:creationId xmlns:a16="http://schemas.microsoft.com/office/drawing/2014/main" id="{EDCE32A4-3BFB-AF81-9661-43592846A366}"/>
                    </a:ext>
                  </a:extLst>
                </p:cNvPr>
                <p:cNvSpPr/>
                <p:nvPr/>
              </p:nvSpPr>
              <p:spPr>
                <a:xfrm>
                  <a:off x="2461555" y="4636891"/>
                  <a:ext cx="834983" cy="320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100" dirty="0">
                      <a:latin typeface="Trebuchet MS" panose="020B0703020202090204" pitchFamily="34" charset="0"/>
                    </a:rPr>
                    <a:t>FPU</a:t>
                  </a:r>
                  <a:endParaRPr lang="zh-CN" altLang="en-US" sz="1100" baseline="-250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435" name="组合 441">
                  <a:extLst>
                    <a:ext uri="{FF2B5EF4-FFF2-40B4-BE49-F238E27FC236}">
                      <a16:creationId xmlns:a16="http://schemas.microsoft.com/office/drawing/2014/main" id="{06425558-C4E6-5AFF-A0A0-DEDBA4AAAFA6}"/>
                    </a:ext>
                  </a:extLst>
                </p:cNvPr>
                <p:cNvGrpSpPr/>
                <p:nvPr/>
              </p:nvGrpSpPr>
              <p:grpSpPr>
                <a:xfrm>
                  <a:off x="2459549" y="4345303"/>
                  <a:ext cx="417600" cy="318924"/>
                  <a:chOff x="580247" y="4526628"/>
                  <a:chExt cx="285228" cy="380994"/>
                </a:xfrm>
              </p:grpSpPr>
              <p:sp>
                <p:nvSpPr>
                  <p:cNvPr id="439" name="矩形 442">
                    <a:extLst>
                      <a:ext uri="{FF2B5EF4-FFF2-40B4-BE49-F238E27FC236}">
                        <a16:creationId xmlns:a16="http://schemas.microsoft.com/office/drawing/2014/main" id="{9A8F6022-F5FA-AE67-0CF3-91789DE232D7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40" name="文本框 279">
                    <a:extLst>
                      <a:ext uri="{FF2B5EF4-FFF2-40B4-BE49-F238E27FC236}">
                        <a16:creationId xmlns:a16="http://schemas.microsoft.com/office/drawing/2014/main" id="{D089D9C1-CE14-0714-134C-9CDCDC9A22C6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26628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36" name="组合 441">
                  <a:extLst>
                    <a:ext uri="{FF2B5EF4-FFF2-40B4-BE49-F238E27FC236}">
                      <a16:creationId xmlns:a16="http://schemas.microsoft.com/office/drawing/2014/main" id="{AC1C4AD7-0E6B-6D86-D7F9-386169C34E3C}"/>
                    </a:ext>
                  </a:extLst>
                </p:cNvPr>
                <p:cNvGrpSpPr/>
                <p:nvPr/>
              </p:nvGrpSpPr>
              <p:grpSpPr>
                <a:xfrm>
                  <a:off x="2875588" y="4345291"/>
                  <a:ext cx="417600" cy="318923"/>
                  <a:chOff x="580247" y="4526627"/>
                  <a:chExt cx="285228" cy="380994"/>
                </a:xfrm>
              </p:grpSpPr>
              <p:sp>
                <p:nvSpPr>
                  <p:cNvPr id="437" name="矩形 442">
                    <a:extLst>
                      <a:ext uri="{FF2B5EF4-FFF2-40B4-BE49-F238E27FC236}">
                        <a16:creationId xmlns:a16="http://schemas.microsoft.com/office/drawing/2014/main" id="{1EC315E0-0264-B3B9-D7B5-368B10524060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8" name="文本框 279">
                    <a:extLst>
                      <a:ext uri="{FF2B5EF4-FFF2-40B4-BE49-F238E27FC236}">
                        <a16:creationId xmlns:a16="http://schemas.microsoft.com/office/drawing/2014/main" id="{5E26B0F8-184C-F2C8-4450-A28D00AFCC59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26627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426" name="Group 425">
                <a:extLst>
                  <a:ext uri="{FF2B5EF4-FFF2-40B4-BE49-F238E27FC236}">
                    <a16:creationId xmlns:a16="http://schemas.microsoft.com/office/drawing/2014/main" id="{5808475B-29C4-A514-EFFC-2797AB2C39F9}"/>
                  </a:ext>
                </a:extLst>
              </p:cNvPr>
              <p:cNvGrpSpPr/>
              <p:nvPr/>
            </p:nvGrpSpPr>
            <p:grpSpPr>
              <a:xfrm>
                <a:off x="2467882" y="4969453"/>
                <a:ext cx="836989" cy="625041"/>
                <a:chOff x="2459549" y="4332250"/>
                <a:chExt cx="836989" cy="625041"/>
              </a:xfrm>
            </p:grpSpPr>
            <p:sp>
              <p:nvSpPr>
                <p:cNvPr id="427" name="矩形 440">
                  <a:extLst>
                    <a:ext uri="{FF2B5EF4-FFF2-40B4-BE49-F238E27FC236}">
                      <a16:creationId xmlns:a16="http://schemas.microsoft.com/office/drawing/2014/main" id="{A2946A3C-D6CB-AE1D-2202-27031C479416}"/>
                    </a:ext>
                  </a:extLst>
                </p:cNvPr>
                <p:cNvSpPr/>
                <p:nvPr/>
              </p:nvSpPr>
              <p:spPr>
                <a:xfrm>
                  <a:off x="2461555" y="4636891"/>
                  <a:ext cx="834983" cy="320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100" dirty="0">
                      <a:latin typeface="Trebuchet MS" panose="020B0703020202090204" pitchFamily="34" charset="0"/>
                    </a:rPr>
                    <a:t>FPU</a:t>
                  </a:r>
                  <a:endParaRPr lang="zh-CN" altLang="en-US" sz="1100" baseline="-250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428" name="组合 441">
                  <a:extLst>
                    <a:ext uri="{FF2B5EF4-FFF2-40B4-BE49-F238E27FC236}">
                      <a16:creationId xmlns:a16="http://schemas.microsoft.com/office/drawing/2014/main" id="{0631D79F-2F5F-A2B3-217A-50755AB0F2C7}"/>
                    </a:ext>
                  </a:extLst>
                </p:cNvPr>
                <p:cNvGrpSpPr/>
                <p:nvPr/>
              </p:nvGrpSpPr>
              <p:grpSpPr>
                <a:xfrm>
                  <a:off x="2459549" y="4332250"/>
                  <a:ext cx="417600" cy="318924"/>
                  <a:chOff x="580247" y="4511035"/>
                  <a:chExt cx="285228" cy="380994"/>
                </a:xfrm>
              </p:grpSpPr>
              <p:sp>
                <p:nvSpPr>
                  <p:cNvPr id="432" name="矩形 442">
                    <a:extLst>
                      <a:ext uri="{FF2B5EF4-FFF2-40B4-BE49-F238E27FC236}">
                        <a16:creationId xmlns:a16="http://schemas.microsoft.com/office/drawing/2014/main" id="{3E4A21F4-72D8-D288-8EBC-5FD99B7C2476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3" name="文本框 279">
                    <a:extLst>
                      <a:ext uri="{FF2B5EF4-FFF2-40B4-BE49-F238E27FC236}">
                        <a16:creationId xmlns:a16="http://schemas.microsoft.com/office/drawing/2014/main" id="{CB9EA923-9920-1026-D93A-782C7CC8C633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11035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29" name="组合 441">
                  <a:extLst>
                    <a:ext uri="{FF2B5EF4-FFF2-40B4-BE49-F238E27FC236}">
                      <a16:creationId xmlns:a16="http://schemas.microsoft.com/office/drawing/2014/main" id="{D80E8368-1050-9F52-B69F-857076D8C640}"/>
                    </a:ext>
                  </a:extLst>
                </p:cNvPr>
                <p:cNvGrpSpPr/>
                <p:nvPr/>
              </p:nvGrpSpPr>
              <p:grpSpPr>
                <a:xfrm>
                  <a:off x="2875588" y="4332250"/>
                  <a:ext cx="417600" cy="318924"/>
                  <a:chOff x="580247" y="4511035"/>
                  <a:chExt cx="285228" cy="380994"/>
                </a:xfrm>
              </p:grpSpPr>
              <p:sp>
                <p:nvSpPr>
                  <p:cNvPr id="430" name="矩形 442">
                    <a:extLst>
                      <a:ext uri="{FF2B5EF4-FFF2-40B4-BE49-F238E27FC236}">
                        <a16:creationId xmlns:a16="http://schemas.microsoft.com/office/drawing/2014/main" id="{F54598B7-C726-7145-0896-14A98B6C6F7B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31" name="文本框 279">
                    <a:extLst>
                      <a:ext uri="{FF2B5EF4-FFF2-40B4-BE49-F238E27FC236}">
                        <a16:creationId xmlns:a16="http://schemas.microsoft.com/office/drawing/2014/main" id="{8DD47CB9-278F-BABC-5A34-363FC72D3A45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11035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  <p:grpSp>
          <p:nvGrpSpPr>
            <p:cNvPr id="441" name="Group 440">
              <a:extLst>
                <a:ext uri="{FF2B5EF4-FFF2-40B4-BE49-F238E27FC236}">
                  <a16:creationId xmlns:a16="http://schemas.microsoft.com/office/drawing/2014/main" id="{D15EAB12-BBEB-A70C-C73E-466B22C6148C}"/>
                </a:ext>
              </a:extLst>
            </p:cNvPr>
            <p:cNvGrpSpPr/>
            <p:nvPr/>
          </p:nvGrpSpPr>
          <p:grpSpPr>
            <a:xfrm>
              <a:off x="1393336" y="4548455"/>
              <a:ext cx="935997" cy="1727927"/>
              <a:chOff x="3387819" y="4035953"/>
              <a:chExt cx="935997" cy="1727927"/>
            </a:xfrm>
          </p:grpSpPr>
          <p:sp>
            <p:nvSpPr>
              <p:cNvPr id="442" name="Rounded Rectangle 166">
                <a:extLst>
                  <a:ext uri="{FF2B5EF4-FFF2-40B4-BE49-F238E27FC236}">
                    <a16:creationId xmlns:a16="http://schemas.microsoft.com/office/drawing/2014/main" id="{C425BE4F-50D7-BC93-BD6A-5C76AFBBF09A}"/>
                  </a:ext>
                </a:extLst>
              </p:cNvPr>
              <p:cNvSpPr/>
              <p:nvPr/>
            </p:nvSpPr>
            <p:spPr>
              <a:xfrm flipH="1">
                <a:off x="3387819" y="4035953"/>
                <a:ext cx="935997" cy="1727927"/>
              </a:xfrm>
              <a:prstGeom prst="roundRect">
                <a:avLst>
                  <a:gd name="adj" fmla="val 11408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 w="1270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72000" rIns="0" bIns="0" rtlCol="0" anchor="t"/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74000"/>
                  </a:lnSpc>
                </a:pPr>
                <a:r>
                  <a:rPr lang="en-US" altLang="zh-CN" sz="1400" dirty="0">
                    <a:solidFill>
                      <a:srgbClr val="000000"/>
                    </a:solidFill>
                    <a:latin typeface="Trebuchet MS" panose="020B0703020202090204" pitchFamily="34" charset="0"/>
                  </a:rPr>
                  <a:t>TG 1</a:t>
                </a:r>
                <a:endParaRPr lang="zh-CN" altLang="zh-CN" sz="14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443" name="文本框 179">
                <a:extLst>
                  <a:ext uri="{FF2B5EF4-FFF2-40B4-BE49-F238E27FC236}">
                    <a16:creationId xmlns:a16="http://schemas.microsoft.com/office/drawing/2014/main" id="{4BAA99BE-4A53-9311-69A6-D94725618EA7}"/>
                  </a:ext>
                </a:extLst>
              </p:cNvPr>
              <p:cNvSpPr txBox="1"/>
              <p:nvPr/>
            </p:nvSpPr>
            <p:spPr>
              <a:xfrm>
                <a:off x="3712751" y="5475607"/>
                <a:ext cx="29027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el-GR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200" dirty="0">
                    <a:solidFill>
                      <a:schemeClr val="tx1"/>
                    </a:solidFill>
                    <a:latin typeface="Trebuchet MS" panose="020B0703020202090204" pitchFamily="34" charset="0"/>
                  </a:rPr>
                  <a:t>…</a:t>
                </a:r>
                <a:endParaRPr lang="en-GR" altLang="zh-CN" sz="1400" dirty="0">
                  <a:solidFill>
                    <a:schemeClr val="tx1"/>
                  </a:solidFill>
                  <a:latin typeface="Trebuchet MS" panose="020B0703020202090204" pitchFamily="34" charset="0"/>
                </a:endParaRPr>
              </a:p>
            </p:txBody>
          </p:sp>
          <p:grpSp>
            <p:nvGrpSpPr>
              <p:cNvPr id="444" name="Group 443">
                <a:extLst>
                  <a:ext uri="{FF2B5EF4-FFF2-40B4-BE49-F238E27FC236}">
                    <a16:creationId xmlns:a16="http://schemas.microsoft.com/office/drawing/2014/main" id="{0EDA68A2-7582-7392-77E0-C830AC92A04E}"/>
                  </a:ext>
                </a:extLst>
              </p:cNvPr>
              <p:cNvGrpSpPr/>
              <p:nvPr/>
            </p:nvGrpSpPr>
            <p:grpSpPr>
              <a:xfrm>
                <a:off x="3428902" y="4345291"/>
                <a:ext cx="836989" cy="612000"/>
                <a:chOff x="2459549" y="4345291"/>
                <a:chExt cx="836989" cy="612000"/>
              </a:xfrm>
            </p:grpSpPr>
            <p:sp>
              <p:nvSpPr>
                <p:cNvPr id="453" name="矩形 440">
                  <a:extLst>
                    <a:ext uri="{FF2B5EF4-FFF2-40B4-BE49-F238E27FC236}">
                      <a16:creationId xmlns:a16="http://schemas.microsoft.com/office/drawing/2014/main" id="{55BEC5D7-A31E-5273-A159-6388381940D6}"/>
                    </a:ext>
                  </a:extLst>
                </p:cNvPr>
                <p:cNvSpPr/>
                <p:nvPr/>
              </p:nvSpPr>
              <p:spPr>
                <a:xfrm>
                  <a:off x="2461555" y="4636891"/>
                  <a:ext cx="834983" cy="320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100" dirty="0">
                      <a:latin typeface="Trebuchet MS" panose="020B0703020202090204" pitchFamily="34" charset="0"/>
                    </a:rPr>
                    <a:t>FPU</a:t>
                  </a:r>
                  <a:endParaRPr lang="zh-CN" altLang="en-US" sz="1100" baseline="-250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454" name="组合 441">
                  <a:extLst>
                    <a:ext uri="{FF2B5EF4-FFF2-40B4-BE49-F238E27FC236}">
                      <a16:creationId xmlns:a16="http://schemas.microsoft.com/office/drawing/2014/main" id="{D43A28C4-36A7-6915-91E8-3E2CC502EB9B}"/>
                    </a:ext>
                  </a:extLst>
                </p:cNvPr>
                <p:cNvGrpSpPr/>
                <p:nvPr/>
              </p:nvGrpSpPr>
              <p:grpSpPr>
                <a:xfrm>
                  <a:off x="2459549" y="4345303"/>
                  <a:ext cx="417600" cy="318924"/>
                  <a:chOff x="580247" y="4526628"/>
                  <a:chExt cx="285228" cy="380994"/>
                </a:xfrm>
              </p:grpSpPr>
              <p:sp>
                <p:nvSpPr>
                  <p:cNvPr id="458" name="矩形 442">
                    <a:extLst>
                      <a:ext uri="{FF2B5EF4-FFF2-40B4-BE49-F238E27FC236}">
                        <a16:creationId xmlns:a16="http://schemas.microsoft.com/office/drawing/2014/main" id="{78A7E001-293E-6821-DB4B-5A91C92D4DE3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59" name="文本框 279">
                    <a:extLst>
                      <a:ext uri="{FF2B5EF4-FFF2-40B4-BE49-F238E27FC236}">
                        <a16:creationId xmlns:a16="http://schemas.microsoft.com/office/drawing/2014/main" id="{BFE7B370-85F9-8E48-78C3-51C261C18894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26628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55" name="组合 441">
                  <a:extLst>
                    <a:ext uri="{FF2B5EF4-FFF2-40B4-BE49-F238E27FC236}">
                      <a16:creationId xmlns:a16="http://schemas.microsoft.com/office/drawing/2014/main" id="{75921CCC-7CCD-37CF-BB60-6C3172380E12}"/>
                    </a:ext>
                  </a:extLst>
                </p:cNvPr>
                <p:cNvGrpSpPr/>
                <p:nvPr/>
              </p:nvGrpSpPr>
              <p:grpSpPr>
                <a:xfrm>
                  <a:off x="2875588" y="4345291"/>
                  <a:ext cx="417600" cy="318923"/>
                  <a:chOff x="580247" y="4526627"/>
                  <a:chExt cx="285228" cy="380994"/>
                </a:xfrm>
              </p:grpSpPr>
              <p:sp>
                <p:nvSpPr>
                  <p:cNvPr id="456" name="矩形 442">
                    <a:extLst>
                      <a:ext uri="{FF2B5EF4-FFF2-40B4-BE49-F238E27FC236}">
                        <a16:creationId xmlns:a16="http://schemas.microsoft.com/office/drawing/2014/main" id="{D7BD8BFA-1C56-119A-FB96-8AAECA4A309B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57" name="文本框 279">
                    <a:extLst>
                      <a:ext uri="{FF2B5EF4-FFF2-40B4-BE49-F238E27FC236}">
                        <a16:creationId xmlns:a16="http://schemas.microsoft.com/office/drawing/2014/main" id="{28EABADB-B24A-9AF8-3383-5C56E7464FA5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26627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  <p:grpSp>
            <p:nvGrpSpPr>
              <p:cNvPr id="445" name="Group 444">
                <a:extLst>
                  <a:ext uri="{FF2B5EF4-FFF2-40B4-BE49-F238E27FC236}">
                    <a16:creationId xmlns:a16="http://schemas.microsoft.com/office/drawing/2014/main" id="{2FBAE7F1-5E4A-C6F0-8870-977F2F0AA6B0}"/>
                  </a:ext>
                </a:extLst>
              </p:cNvPr>
              <p:cNvGrpSpPr/>
              <p:nvPr/>
            </p:nvGrpSpPr>
            <p:grpSpPr>
              <a:xfrm>
                <a:off x="3437235" y="4969453"/>
                <a:ext cx="836989" cy="625041"/>
                <a:chOff x="2459549" y="4332250"/>
                <a:chExt cx="836989" cy="625041"/>
              </a:xfrm>
            </p:grpSpPr>
            <p:sp>
              <p:nvSpPr>
                <p:cNvPr id="446" name="矩形 440">
                  <a:extLst>
                    <a:ext uri="{FF2B5EF4-FFF2-40B4-BE49-F238E27FC236}">
                      <a16:creationId xmlns:a16="http://schemas.microsoft.com/office/drawing/2014/main" id="{6FCCBB95-639A-4839-9405-6400FE89B327}"/>
                    </a:ext>
                  </a:extLst>
                </p:cNvPr>
                <p:cNvSpPr/>
                <p:nvPr/>
              </p:nvSpPr>
              <p:spPr>
                <a:xfrm>
                  <a:off x="2461555" y="4636891"/>
                  <a:ext cx="834983" cy="320400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36000" rIns="36000" rtlCol="0" anchor="ctr"/>
                <a:lstStyle>
                  <a:defPPr>
                    <a:defRPr lang="el-GR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r>
                    <a:rPr lang="en-US" altLang="zh-CN" sz="1100" dirty="0">
                      <a:latin typeface="Trebuchet MS" panose="020B0703020202090204" pitchFamily="34" charset="0"/>
                    </a:rPr>
                    <a:t>FPU</a:t>
                  </a:r>
                  <a:endParaRPr lang="zh-CN" altLang="en-US" sz="1100" baseline="-25000" dirty="0">
                    <a:latin typeface="Trebuchet MS" panose="020B0703020202090204" pitchFamily="34" charset="0"/>
                  </a:endParaRPr>
                </a:p>
              </p:txBody>
            </p:sp>
            <p:grpSp>
              <p:nvGrpSpPr>
                <p:cNvPr id="447" name="组合 441">
                  <a:extLst>
                    <a:ext uri="{FF2B5EF4-FFF2-40B4-BE49-F238E27FC236}">
                      <a16:creationId xmlns:a16="http://schemas.microsoft.com/office/drawing/2014/main" id="{43C2946A-9924-4005-A329-6763E89975BD}"/>
                    </a:ext>
                  </a:extLst>
                </p:cNvPr>
                <p:cNvGrpSpPr/>
                <p:nvPr/>
              </p:nvGrpSpPr>
              <p:grpSpPr>
                <a:xfrm>
                  <a:off x="2459549" y="4332250"/>
                  <a:ext cx="417600" cy="318924"/>
                  <a:chOff x="580247" y="4511035"/>
                  <a:chExt cx="285228" cy="380994"/>
                </a:xfrm>
              </p:grpSpPr>
              <p:sp>
                <p:nvSpPr>
                  <p:cNvPr id="451" name="矩形 442">
                    <a:extLst>
                      <a:ext uri="{FF2B5EF4-FFF2-40B4-BE49-F238E27FC236}">
                        <a16:creationId xmlns:a16="http://schemas.microsoft.com/office/drawing/2014/main" id="{08319273-3751-142E-5F3C-3684E99BDE7C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52" name="文本框 279">
                    <a:extLst>
                      <a:ext uri="{FF2B5EF4-FFF2-40B4-BE49-F238E27FC236}">
                        <a16:creationId xmlns:a16="http://schemas.microsoft.com/office/drawing/2014/main" id="{698544DB-2BB5-B7B5-6B3D-9442847780A7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11035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  <p:grpSp>
              <p:nvGrpSpPr>
                <p:cNvPr id="448" name="组合 441">
                  <a:extLst>
                    <a:ext uri="{FF2B5EF4-FFF2-40B4-BE49-F238E27FC236}">
                      <a16:creationId xmlns:a16="http://schemas.microsoft.com/office/drawing/2014/main" id="{C9CD9377-A77F-182C-8003-AAF6C6A04E5E}"/>
                    </a:ext>
                  </a:extLst>
                </p:cNvPr>
                <p:cNvGrpSpPr/>
                <p:nvPr/>
              </p:nvGrpSpPr>
              <p:grpSpPr>
                <a:xfrm>
                  <a:off x="2875588" y="4332250"/>
                  <a:ext cx="417600" cy="318924"/>
                  <a:chOff x="580247" y="4511035"/>
                  <a:chExt cx="285228" cy="380994"/>
                </a:xfrm>
              </p:grpSpPr>
              <p:sp>
                <p:nvSpPr>
                  <p:cNvPr id="449" name="矩形 442">
                    <a:extLst>
                      <a:ext uri="{FF2B5EF4-FFF2-40B4-BE49-F238E27FC236}">
                        <a16:creationId xmlns:a16="http://schemas.microsoft.com/office/drawing/2014/main" id="{700BE567-6004-2973-262A-87CAE78D9F26}"/>
                      </a:ext>
                    </a:extLst>
                  </p:cNvPr>
                  <p:cNvSpPr/>
                  <p:nvPr/>
                </p:nvSpPr>
                <p:spPr>
                  <a:xfrm>
                    <a:off x="580247" y="4554560"/>
                    <a:ext cx="285228" cy="330908"/>
                  </a:xfrm>
                  <a:prstGeom prst="rect">
                    <a:avLst/>
                  </a:prstGeom>
                  <a:solidFill>
                    <a:schemeClr val="tx2">
                      <a:lumMod val="25000"/>
                      <a:lumOff val="75000"/>
                    </a:schemeClr>
                  </a:solidFill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zh-CN" altLang="en-US" sz="800" dirty="0">
                      <a:latin typeface="Trebuchet MS" panose="020B0703020202090204" pitchFamily="34" charset="0"/>
                    </a:endParaRPr>
                  </a:p>
                </p:txBody>
              </p:sp>
              <p:sp>
                <p:nvSpPr>
                  <p:cNvPr id="450" name="文本框 279">
                    <a:extLst>
                      <a:ext uri="{FF2B5EF4-FFF2-40B4-BE49-F238E27FC236}">
                        <a16:creationId xmlns:a16="http://schemas.microsoft.com/office/drawing/2014/main" id="{C7484543-6C30-9E2D-B372-F2B2CD6490DF}"/>
                      </a:ext>
                    </a:extLst>
                  </p:cNvPr>
                  <p:cNvSpPr txBox="1"/>
                  <p:nvPr/>
                </p:nvSpPr>
                <p:spPr>
                  <a:xfrm>
                    <a:off x="592805" y="4511035"/>
                    <a:ext cx="272473" cy="380994"/>
                  </a:xfrm>
                  <a:prstGeom prst="rect">
                    <a:avLst/>
                  </a:prstGeom>
                  <a:noFill/>
                </p:spPr>
                <p:txBody>
                  <a:bodyPr wrap="square" lIns="36000" tIns="36000" rIns="36000" bIns="36000" rtlCol="0">
                    <a:spAutoFit/>
                  </a:bodyPr>
                  <a:lstStyle>
                    <a:defPPr>
                      <a:defRPr lang="el-GR"/>
                    </a:defPPr>
                    <a:lvl1pPr marL="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9144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>
                      <a:lnSpc>
                        <a:spcPct val="80000"/>
                      </a:lnSpc>
                    </a:pP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Mem. </a:t>
                    </a:r>
                    <a:br>
                      <a:rPr lang="en-US" altLang="zh-CN" sz="1000" dirty="0">
                        <a:latin typeface="Trebuchet MS" panose="020B0703020202090204" pitchFamily="34" charset="0"/>
                      </a:rPr>
                    </a:br>
                    <a:r>
                      <a:rPr lang="en-US" altLang="zh-CN" sz="1000" dirty="0">
                        <a:latin typeface="Trebuchet MS" panose="020B0703020202090204" pitchFamily="34" charset="0"/>
                      </a:rPr>
                      <a:t>Bank</a:t>
                    </a:r>
                    <a:endParaRPr lang="zh-CN" altLang="en-US" sz="1000" dirty="0">
                      <a:latin typeface="Trebuchet MS" panose="020B0703020202090204" pitchFamily="34" charset="0"/>
                    </a:endParaRPr>
                  </a:p>
                </p:txBody>
              </p:sp>
            </p:grpSp>
          </p:grpSp>
        </p:grpSp>
      </p:grpSp>
      <p:sp>
        <p:nvSpPr>
          <p:cNvPr id="463" name="Plus 462">
            <a:extLst>
              <a:ext uri="{FF2B5EF4-FFF2-40B4-BE49-F238E27FC236}">
                <a16:creationId xmlns:a16="http://schemas.microsoft.com/office/drawing/2014/main" id="{9461FFF5-F2E5-1AAB-4CE3-031BEB4FFB48}"/>
              </a:ext>
            </a:extLst>
          </p:cNvPr>
          <p:cNvSpPr/>
          <p:nvPr/>
        </p:nvSpPr>
        <p:spPr>
          <a:xfrm>
            <a:off x="8453159" y="2127639"/>
            <a:ext cx="191911" cy="160060"/>
          </a:xfrm>
          <a:prstGeom prst="mathPlus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464" name="Plus 463">
            <a:extLst>
              <a:ext uri="{FF2B5EF4-FFF2-40B4-BE49-F238E27FC236}">
                <a16:creationId xmlns:a16="http://schemas.microsoft.com/office/drawing/2014/main" id="{592F1C9A-163C-562F-098E-AD532C3A5888}"/>
              </a:ext>
            </a:extLst>
          </p:cNvPr>
          <p:cNvSpPr/>
          <p:nvPr/>
        </p:nvSpPr>
        <p:spPr>
          <a:xfrm>
            <a:off x="8453159" y="2372548"/>
            <a:ext cx="191911" cy="160060"/>
          </a:xfrm>
          <a:prstGeom prst="mathPlus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  <p:sp>
        <p:nvSpPr>
          <p:cNvPr id="465" name="Plus 464">
            <a:extLst>
              <a:ext uri="{FF2B5EF4-FFF2-40B4-BE49-F238E27FC236}">
                <a16:creationId xmlns:a16="http://schemas.microsoft.com/office/drawing/2014/main" id="{48A8F68C-846F-C078-9D35-BF4A99CCC7A2}"/>
              </a:ext>
            </a:extLst>
          </p:cNvPr>
          <p:cNvSpPr/>
          <p:nvPr/>
        </p:nvSpPr>
        <p:spPr>
          <a:xfrm>
            <a:off x="8453159" y="2607224"/>
            <a:ext cx="191911" cy="160060"/>
          </a:xfrm>
          <a:prstGeom prst="mathPlus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466" name="Snip Single Corner of Rectangle 465">
            <a:extLst>
              <a:ext uri="{FF2B5EF4-FFF2-40B4-BE49-F238E27FC236}">
                <a16:creationId xmlns:a16="http://schemas.microsoft.com/office/drawing/2014/main" id="{4EE96E15-CFA8-3670-C390-241B5A733A60}"/>
              </a:ext>
            </a:extLst>
          </p:cNvPr>
          <p:cNvSpPr/>
          <p:nvPr/>
        </p:nvSpPr>
        <p:spPr>
          <a:xfrm>
            <a:off x="8666380" y="2111526"/>
            <a:ext cx="1116916" cy="192286"/>
          </a:xfrm>
          <a:prstGeom prst="snip1Rect">
            <a:avLst>
              <a:gd name="adj" fmla="val 22917"/>
            </a:avLst>
          </a:prstGeom>
          <a:solidFill>
            <a:schemeClr val="accent4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36000" rtlCol="0" anchor="ctr"/>
          <a:lstStyle/>
          <a:p>
            <a:r>
              <a:rPr lang="en-US" sz="1600" dirty="0">
                <a:solidFill>
                  <a:schemeClr val="bg1"/>
                </a:solidFill>
              </a:rPr>
              <a:t>opt. strategy</a:t>
            </a:r>
          </a:p>
        </p:txBody>
      </p:sp>
      <p:sp>
        <p:nvSpPr>
          <p:cNvPr id="467" name="Snip Single Corner of Rectangle 466">
            <a:extLst>
              <a:ext uri="{FF2B5EF4-FFF2-40B4-BE49-F238E27FC236}">
                <a16:creationId xmlns:a16="http://schemas.microsoft.com/office/drawing/2014/main" id="{47C475E2-6AC2-8B01-5C95-26ED69646F60}"/>
              </a:ext>
            </a:extLst>
          </p:cNvPr>
          <p:cNvSpPr/>
          <p:nvPr/>
        </p:nvSpPr>
        <p:spPr>
          <a:xfrm>
            <a:off x="8666380" y="2356435"/>
            <a:ext cx="1116916" cy="192286"/>
          </a:xfrm>
          <a:prstGeom prst="snip1Rect">
            <a:avLst>
              <a:gd name="adj" fmla="val 22917"/>
            </a:avLst>
          </a:prstGeom>
          <a:solidFill>
            <a:schemeClr val="accent4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36000" rtlCol="0" anchor="ctr"/>
          <a:lstStyle/>
          <a:p>
            <a:r>
              <a:rPr lang="en-US" sz="1600" dirty="0">
                <a:solidFill>
                  <a:schemeClr val="bg1"/>
                </a:solidFill>
              </a:rPr>
              <a:t>opt. strategy</a:t>
            </a:r>
          </a:p>
        </p:txBody>
      </p:sp>
      <p:sp>
        <p:nvSpPr>
          <p:cNvPr id="468" name="Snip Single Corner of Rectangle 467">
            <a:extLst>
              <a:ext uri="{FF2B5EF4-FFF2-40B4-BE49-F238E27FC236}">
                <a16:creationId xmlns:a16="http://schemas.microsoft.com/office/drawing/2014/main" id="{90524417-D90B-5ACE-D248-C1BB5E3C4AE7}"/>
              </a:ext>
            </a:extLst>
          </p:cNvPr>
          <p:cNvSpPr/>
          <p:nvPr/>
        </p:nvSpPr>
        <p:spPr>
          <a:xfrm>
            <a:off x="8666380" y="2591111"/>
            <a:ext cx="1116916" cy="192286"/>
          </a:xfrm>
          <a:prstGeom prst="snip1Rect">
            <a:avLst>
              <a:gd name="adj" fmla="val 22917"/>
            </a:avLst>
          </a:prstGeom>
          <a:solidFill>
            <a:schemeClr val="accent4"/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36000" rtlCol="0" anchor="ctr"/>
          <a:lstStyle/>
          <a:p>
            <a:r>
              <a:rPr lang="en-US" sz="1600" dirty="0">
                <a:solidFill>
                  <a:schemeClr val="bg1"/>
                </a:solidFill>
              </a:rPr>
              <a:t>opt. strategy</a:t>
            </a:r>
          </a:p>
        </p:txBody>
      </p:sp>
      <p:cxnSp>
        <p:nvCxnSpPr>
          <p:cNvPr id="470" name="Elbow Connector 469">
            <a:extLst>
              <a:ext uri="{FF2B5EF4-FFF2-40B4-BE49-F238E27FC236}">
                <a16:creationId xmlns:a16="http://schemas.microsoft.com/office/drawing/2014/main" id="{2678FE5A-ACFC-E069-6B98-71DDA5F814FC}"/>
              </a:ext>
            </a:extLst>
          </p:cNvPr>
          <p:cNvCxnSpPr>
            <a:cxnSpLocks/>
            <a:stCxn id="42" idx="1"/>
            <a:endCxn id="54" idx="0"/>
          </p:cNvCxnSpPr>
          <p:nvPr/>
        </p:nvCxnSpPr>
        <p:spPr>
          <a:xfrm rot="16200000" flipH="1">
            <a:off x="5746766" y="2316807"/>
            <a:ext cx="249159" cy="1677715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9" name="Elbow Connector 478">
            <a:extLst>
              <a:ext uri="{FF2B5EF4-FFF2-40B4-BE49-F238E27FC236}">
                <a16:creationId xmlns:a16="http://schemas.microsoft.com/office/drawing/2014/main" id="{0E91ED86-32AC-ED0B-6B6C-8E4D147E1C0C}"/>
              </a:ext>
            </a:extLst>
          </p:cNvPr>
          <p:cNvCxnSpPr>
            <a:cxnSpLocks/>
            <a:stCxn id="55" idx="0"/>
            <a:endCxn id="54" idx="3"/>
          </p:cNvCxnSpPr>
          <p:nvPr/>
        </p:nvCxnSpPr>
        <p:spPr>
          <a:xfrm rot="5400000" flipH="1" flipV="1">
            <a:off x="3647585" y="3380285"/>
            <a:ext cx="1021817" cy="1191071"/>
          </a:xfrm>
          <a:prstGeom prst="bentConnector2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2" name="文本框 459">
            <a:extLst>
              <a:ext uri="{FF2B5EF4-FFF2-40B4-BE49-F238E27FC236}">
                <a16:creationId xmlns:a16="http://schemas.microsoft.com/office/drawing/2014/main" id="{45292BA6-F14B-8D48-715A-67FB40FAC54D}"/>
              </a:ext>
            </a:extLst>
          </p:cNvPr>
          <p:cNvSpPr txBox="1"/>
          <p:nvPr/>
        </p:nvSpPr>
        <p:spPr>
          <a:xfrm>
            <a:off x="2087812" y="3117092"/>
            <a:ext cx="27875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solidFill>
                  <a:schemeClr val="accent5"/>
                </a:solidFill>
                <a:latin typeface="Trebuchet MS" panose="020B0703020202090204" pitchFamily="34" charset="0"/>
              </a:rPr>
              <a:t>PIM backend information</a:t>
            </a:r>
            <a:endParaRPr lang="zh-CN" altLang="en-US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483" name="矩形: 圆角 24">
            <a:extLst>
              <a:ext uri="{FF2B5EF4-FFF2-40B4-BE49-F238E27FC236}">
                <a16:creationId xmlns:a16="http://schemas.microsoft.com/office/drawing/2014/main" id="{1D792B55-DEDF-D1FF-C23E-0AFB9403F5DD}"/>
              </a:ext>
            </a:extLst>
          </p:cNvPr>
          <p:cNvSpPr/>
          <p:nvPr/>
        </p:nvSpPr>
        <p:spPr>
          <a:xfrm>
            <a:off x="10062516" y="2081247"/>
            <a:ext cx="1926000" cy="216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bIns="72000" rtlCol="0" anchor="ctr"/>
          <a:lstStyle/>
          <a:p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pred. time: 10ms</a:t>
            </a:r>
            <a:endParaRPr lang="zh-CN" altLang="en-US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86" name="矩形: 圆角 24">
            <a:extLst>
              <a:ext uri="{FF2B5EF4-FFF2-40B4-BE49-F238E27FC236}">
                <a16:creationId xmlns:a16="http://schemas.microsoft.com/office/drawing/2014/main" id="{DA2F7CA2-3B4B-1870-2E01-408E9EC8AB06}"/>
              </a:ext>
            </a:extLst>
          </p:cNvPr>
          <p:cNvSpPr/>
          <p:nvPr/>
        </p:nvSpPr>
        <p:spPr>
          <a:xfrm>
            <a:off x="10062516" y="2336179"/>
            <a:ext cx="1926000" cy="21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bIns="72000" rtlCol="0" anchor="ctr"/>
          <a:lstStyle/>
          <a:p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pred. time: 60ms</a:t>
            </a:r>
            <a:endParaRPr lang="zh-CN" altLang="en-US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87" name="矩形: 圆角 24">
            <a:extLst>
              <a:ext uri="{FF2B5EF4-FFF2-40B4-BE49-F238E27FC236}">
                <a16:creationId xmlns:a16="http://schemas.microsoft.com/office/drawing/2014/main" id="{6599D151-9FF9-6FA6-DC9F-06FED5D337FE}"/>
              </a:ext>
            </a:extLst>
          </p:cNvPr>
          <p:cNvSpPr/>
          <p:nvPr/>
        </p:nvSpPr>
        <p:spPr>
          <a:xfrm>
            <a:off x="10062516" y="2591111"/>
            <a:ext cx="1926000" cy="216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0" bIns="72000" rtlCol="0" anchor="ctr"/>
          <a:lstStyle/>
          <a:p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pred. time: 20ms</a:t>
            </a:r>
            <a:endParaRPr lang="zh-CN" altLang="en-US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488" name="Elbow Connector 487">
            <a:extLst>
              <a:ext uri="{FF2B5EF4-FFF2-40B4-BE49-F238E27FC236}">
                <a16:creationId xmlns:a16="http://schemas.microsoft.com/office/drawing/2014/main" id="{9B127920-3E5C-3557-4FC4-9DE29672B4DF}"/>
              </a:ext>
            </a:extLst>
          </p:cNvPr>
          <p:cNvCxnSpPr>
            <a:cxnSpLocks/>
            <a:stCxn id="54" idx="1"/>
            <a:endCxn id="487" idx="2"/>
          </p:cNvCxnSpPr>
          <p:nvPr/>
        </p:nvCxnSpPr>
        <p:spPr>
          <a:xfrm flipV="1">
            <a:off x="8666378" y="2807111"/>
            <a:ext cx="2359138" cy="657800"/>
          </a:xfrm>
          <a:prstGeom prst="bentConnector2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" name="TextBox 490">
            <a:extLst>
              <a:ext uri="{FF2B5EF4-FFF2-40B4-BE49-F238E27FC236}">
                <a16:creationId xmlns:a16="http://schemas.microsoft.com/office/drawing/2014/main" id="{99843620-FDED-0511-5207-9E9637A5F9B6}"/>
              </a:ext>
            </a:extLst>
          </p:cNvPr>
          <p:cNvSpPr txBox="1"/>
          <p:nvPr/>
        </p:nvSpPr>
        <p:spPr>
          <a:xfrm>
            <a:off x="10001168" y="1717611"/>
            <a:ext cx="19102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5"/>
                </a:solidFill>
                <a:latin typeface="Trebuchet MS" panose="020B0703020202090204" pitchFamily="34" charset="0"/>
              </a:rPr>
              <a:t>predicted time</a:t>
            </a:r>
            <a:endParaRPr lang="en-DE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492" name="Elbow Connector 491">
            <a:extLst>
              <a:ext uri="{FF2B5EF4-FFF2-40B4-BE49-F238E27FC236}">
                <a16:creationId xmlns:a16="http://schemas.microsoft.com/office/drawing/2014/main" id="{0637C3CF-C349-E805-8D7C-96953241B482}"/>
              </a:ext>
            </a:extLst>
          </p:cNvPr>
          <p:cNvCxnSpPr>
            <a:cxnSpLocks/>
            <a:stCxn id="54" idx="1"/>
          </p:cNvCxnSpPr>
          <p:nvPr/>
        </p:nvCxnSpPr>
        <p:spPr>
          <a:xfrm>
            <a:off x="8666378" y="3464911"/>
            <a:ext cx="1124721" cy="347819"/>
          </a:xfrm>
          <a:prstGeom prst="bentConnector3">
            <a:avLst>
              <a:gd name="adj1" fmla="val 100185"/>
            </a:avLst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5" name="TextBox 494">
            <a:extLst>
              <a:ext uri="{FF2B5EF4-FFF2-40B4-BE49-F238E27FC236}">
                <a16:creationId xmlns:a16="http://schemas.microsoft.com/office/drawing/2014/main" id="{76FF586A-4BB0-C8B9-7E7C-B62C8B41D4CE}"/>
              </a:ext>
            </a:extLst>
          </p:cNvPr>
          <p:cNvSpPr txBox="1"/>
          <p:nvPr/>
        </p:nvSpPr>
        <p:spPr>
          <a:xfrm>
            <a:off x="8158637" y="4320371"/>
            <a:ext cx="3970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4"/>
                </a:solidFill>
                <a:latin typeface="Trebuchet MS" panose="020B0703020202090204" pitchFamily="34" charset="0"/>
              </a:rPr>
              <a:t>final best-performing configuration </a:t>
            </a:r>
            <a:endParaRPr lang="en-DE" i="1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496" name="Group 495">
            <a:extLst>
              <a:ext uri="{FF2B5EF4-FFF2-40B4-BE49-F238E27FC236}">
                <a16:creationId xmlns:a16="http://schemas.microsoft.com/office/drawing/2014/main" id="{1B6D64A5-26FE-E07A-5779-5C9DC415F4E6}"/>
              </a:ext>
            </a:extLst>
          </p:cNvPr>
          <p:cNvGrpSpPr/>
          <p:nvPr/>
        </p:nvGrpSpPr>
        <p:grpSpPr>
          <a:xfrm>
            <a:off x="2811952" y="3820555"/>
            <a:ext cx="9256424" cy="487493"/>
            <a:chOff x="2789033" y="3945005"/>
            <a:chExt cx="9256424" cy="48749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7" name="Snip Single Corner of Rectangle 496">
                  <a:extLst>
                    <a:ext uri="{FF2B5EF4-FFF2-40B4-BE49-F238E27FC236}">
                      <a16:creationId xmlns:a16="http://schemas.microsoft.com/office/drawing/2014/main" id="{31EDE0E8-3EEB-8644-7020-7F0FA1E4AF11}"/>
                    </a:ext>
                  </a:extLst>
                </p:cNvPr>
                <p:cNvSpPr/>
                <p:nvPr/>
              </p:nvSpPr>
              <p:spPr>
                <a:xfrm>
                  <a:off x="2789033" y="3945005"/>
                  <a:ext cx="9256424" cy="487493"/>
                </a:xfrm>
                <a:prstGeom prst="snip1Rect">
                  <a:avLst>
                    <a:gd name="adj" fmla="val 22917"/>
                  </a:avLst>
                </a:prstGeom>
                <a:solidFill>
                  <a:schemeClr val="tx2">
                    <a:lumMod val="10000"/>
                    <a:lumOff val="90000"/>
                  </a:schemeClr>
                </a:solidFill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108000" tIns="0" rIns="0" bIns="36000" rtlCol="0" anchor="ctr"/>
                <a:lstStyle/>
                <a:p>
                  <a:pPr marL="285750" indent="-285750">
                    <a:buFont typeface="System Font Regular"/>
                    <a:buChar char="✅"/>
                  </a:pPr>
                  <a:r>
                    <a:rPr lang="en-US" altLang="zh-CN" sz="1600" dirty="0">
                      <a:solidFill>
                        <a:schemeClr val="accent5"/>
                      </a:solidFill>
                    </a:rPr>
                    <a:t>Draft 0. </a:t>
                  </a:r>
                  <a:r>
                    <a:rPr lang="en-US" altLang="zh-CN" sz="1600" dirty="0">
                      <a:solidFill>
                        <a:schemeClr val="tx1"/>
                      </a:solidFill>
                    </a:rPr>
                    <a:t>PIM Core 0: [</a:t>
                  </a:r>
                  <a:r>
                    <a:rPr lang="en-US" altLang="zh-CN" sz="1600" dirty="0">
                      <a:solidFill>
                        <a:schemeClr val="accent4">
                          <a:lumMod val="75000"/>
                        </a:schemeClr>
                      </a:solidFill>
                    </a:rPr>
                    <a:t>(A[0:3][0:2], B[0:1][0:4] ...)</a:t>
                  </a:r>
                  <a:r>
                    <a:rPr lang="en-US" altLang="zh-CN" sz="1600" dirty="0">
                      <a:solidFill>
                        <a:schemeClr val="tx1"/>
                      </a:solidFill>
                    </a:rPr>
                    <a:t>, </a:t>
                  </a:r>
                  <a:r>
                    <a:rPr lang="en-US" altLang="zh-CN" sz="1600" dirty="0">
                      <a:solidFill>
                        <a:srgbClr val="996600"/>
                      </a:solidFill>
                    </a:rPr>
                    <a:t>(</a:t>
                  </a:r>
                  <a:r>
                    <a:rPr lang="en-US" altLang="zh-CN" sz="1600" dirty="0" err="1">
                      <a:solidFill>
                        <a:srgbClr val="996600"/>
                      </a:solidFill>
                    </a:rPr>
                    <a:t>i</a:t>
                  </a:r>
                  <a:r>
                    <a:rPr lang="en-US" altLang="zh-CN" sz="1600" dirty="0">
                      <a:solidFill>
                        <a:srgbClr val="996600"/>
                      </a:solidFill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altLang="zh-CN" sz="1600" i="1">
                          <a:solidFill>
                            <a:srgbClr val="996600"/>
                          </a:solidFill>
                          <a:latin typeface="Cambria Math" panose="02040503050406030204" pitchFamily="18" charset="0"/>
                        </a:rPr>
                        <m:t>∈{0,1,2}</m:t>
                      </m:r>
                    </m:oMath>
                  </a14:m>
                  <a:r>
                    <a:rPr lang="en-US" altLang="zh-CN" sz="1600" dirty="0">
                      <a:solidFill>
                        <a:srgbClr val="996600"/>
                      </a:solidFill>
                    </a:rPr>
                    <a:t>), (j </a:t>
                  </a:r>
                  <a14:m>
                    <m:oMath xmlns:m="http://schemas.openxmlformats.org/officeDocument/2006/math">
                      <m:r>
                        <a:rPr lang="en-US" altLang="zh-CN" sz="1600" i="1">
                          <a:solidFill>
                            <a:srgbClr val="996600"/>
                          </a:solidFill>
                          <a:latin typeface="Cambria Math" panose="02040503050406030204" pitchFamily="18" charset="0"/>
                        </a:rPr>
                        <m:t>∈{0}</m:t>
                      </m:r>
                    </m:oMath>
                  </a14:m>
                  <a:r>
                    <a:rPr lang="en-US" altLang="zh-CN" sz="1600" dirty="0">
                      <a:solidFill>
                        <a:srgbClr val="996600"/>
                      </a:solidFill>
                    </a:rPr>
                    <a:t>), (k </a:t>
                  </a:r>
                  <a14:m>
                    <m:oMath xmlns:m="http://schemas.openxmlformats.org/officeDocument/2006/math">
                      <m:r>
                        <a:rPr lang="en-US" altLang="zh-CN" sz="1600" i="1">
                          <a:solidFill>
                            <a:srgbClr val="996600"/>
                          </a:solidFill>
                          <a:latin typeface="Cambria Math" panose="02040503050406030204" pitchFamily="18" charset="0"/>
                        </a:rPr>
                        <m:t>∈{0,1,2,3}</m:t>
                      </m:r>
                    </m:oMath>
                  </a14:m>
                  <a:r>
                    <a:rPr lang="en-US" altLang="zh-CN" sz="1600" dirty="0">
                      <a:solidFill>
                        <a:srgbClr val="996600"/>
                      </a:solidFill>
                    </a:rPr>
                    <a:t>)</a:t>
                  </a:r>
                  <a:r>
                    <a:rPr lang="en-US" altLang="zh-CN" sz="1600" dirty="0">
                      <a:solidFill>
                        <a:schemeClr val="tx1"/>
                      </a:solidFill>
                    </a:rPr>
                    <a:t>], …</a:t>
                  </a:r>
                  <a:endParaRPr lang="en-US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497" name="Snip Single Corner of Rectangle 496">
                  <a:extLst>
                    <a:ext uri="{FF2B5EF4-FFF2-40B4-BE49-F238E27FC236}">
                      <a16:creationId xmlns:a16="http://schemas.microsoft.com/office/drawing/2014/main" id="{31EDE0E8-3EEB-8644-7020-7F0FA1E4AF1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89033" y="3945005"/>
                  <a:ext cx="9256424" cy="487493"/>
                </a:xfrm>
                <a:prstGeom prst="snip1Rect">
                  <a:avLst>
                    <a:gd name="adj" fmla="val 22917"/>
                  </a:avLst>
                </a:prstGeom>
                <a:blipFill>
                  <a:blip r:embed="rId4"/>
                  <a:stretch>
                    <a:fillRect l="-263" b="-1205"/>
                  </a:stretch>
                </a:blipFill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98" name="Plus 497">
              <a:extLst>
                <a:ext uri="{FF2B5EF4-FFF2-40B4-BE49-F238E27FC236}">
                  <a16:creationId xmlns:a16="http://schemas.microsoft.com/office/drawing/2014/main" id="{0F3751E0-5770-B352-7B85-8B3BF2471436}"/>
                </a:ext>
              </a:extLst>
            </p:cNvPr>
            <p:cNvSpPr/>
            <p:nvPr/>
          </p:nvSpPr>
          <p:spPr>
            <a:xfrm>
              <a:off x="10519249" y="4120417"/>
              <a:ext cx="191911" cy="160060"/>
            </a:xfrm>
            <a:prstGeom prst="mathPlus">
              <a:avLst/>
            </a:prstGeom>
            <a:solidFill>
              <a:schemeClr val="accent4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499" name="Snip Single Corner of Rectangle 498">
              <a:extLst>
                <a:ext uri="{FF2B5EF4-FFF2-40B4-BE49-F238E27FC236}">
                  <a16:creationId xmlns:a16="http://schemas.microsoft.com/office/drawing/2014/main" id="{5E307F01-214F-ACD7-ABFD-C7E0945FE74E}"/>
                </a:ext>
              </a:extLst>
            </p:cNvPr>
            <p:cNvSpPr/>
            <p:nvPr/>
          </p:nvSpPr>
          <p:spPr>
            <a:xfrm>
              <a:off x="10732470" y="4104304"/>
              <a:ext cx="1116916" cy="192286"/>
            </a:xfrm>
            <a:prstGeom prst="snip1Rect">
              <a:avLst>
                <a:gd name="adj" fmla="val 22917"/>
              </a:avLst>
            </a:prstGeom>
            <a:solidFill>
              <a:schemeClr val="accent4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tIns="0" rIns="0" bIns="36000" rtlCol="0" anchor="ctr"/>
            <a:lstStyle/>
            <a:p>
              <a:r>
                <a:rPr lang="en-US" sz="1600" dirty="0">
                  <a:solidFill>
                    <a:schemeClr val="bg1"/>
                  </a:solidFill>
                </a:rPr>
                <a:t>opt. strategy</a:t>
              </a:r>
            </a:p>
          </p:txBody>
        </p:sp>
      </p:grpSp>
      <p:sp>
        <p:nvSpPr>
          <p:cNvPr id="509" name="Rounded Rectangle 508">
            <a:extLst>
              <a:ext uri="{FF2B5EF4-FFF2-40B4-BE49-F238E27FC236}">
                <a16:creationId xmlns:a16="http://schemas.microsoft.com/office/drawing/2014/main" id="{C54484FE-BDD9-3F24-EE0A-2B1F70A1FB5B}"/>
              </a:ext>
            </a:extLst>
          </p:cNvPr>
          <p:cNvSpPr/>
          <p:nvPr/>
        </p:nvSpPr>
        <p:spPr>
          <a:xfrm>
            <a:off x="185353" y="4362016"/>
            <a:ext cx="6904069" cy="2495984"/>
          </a:xfrm>
          <a:prstGeom prst="roundRect">
            <a:avLst>
              <a:gd name="adj" fmla="val 4908"/>
            </a:avLst>
          </a:prstGeom>
          <a:solidFill>
            <a:schemeClr val="bg1"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693198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2" grpId="0"/>
      <p:bldP spid="483" grpId="0" animBg="1"/>
      <p:bldP spid="486" grpId="0" animBg="1"/>
      <p:bldP spid="487" grpId="0" animBg="1"/>
      <p:bldP spid="491" grpId="0"/>
      <p:bldP spid="495" grpId="0"/>
      <p:bldP spid="50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E8BE05-4BBD-EABA-21B9-C6D5086DC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2BFC276-8F98-9EDC-073B-E1775E8F3840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 Overview &amp; </a:t>
            </a:r>
            <a:r>
              <a:rPr lang="en-GB" sz="36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5 </a:t>
            </a:r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Key Components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B17D296-7284-86CE-302D-D11141D153DE}"/>
              </a:ext>
            </a:extLst>
          </p:cNvPr>
          <p:cNvCxnSpPr>
            <a:cxnSpLocks/>
            <a:endCxn id="51" idx="0"/>
          </p:cNvCxnSpPr>
          <p:nvPr/>
        </p:nvCxnSpPr>
        <p:spPr>
          <a:xfrm>
            <a:off x="1266840" y="1361900"/>
            <a:ext cx="0" cy="257927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50">
            <a:extLst>
              <a:ext uri="{FF2B5EF4-FFF2-40B4-BE49-F238E27FC236}">
                <a16:creationId xmlns:a16="http://schemas.microsoft.com/office/drawing/2014/main" id="{8CC6E919-9465-6857-EF8D-0EA74C6FA02E}"/>
              </a:ext>
            </a:extLst>
          </p:cNvPr>
          <p:cNvSpPr/>
          <p:nvPr/>
        </p:nvSpPr>
        <p:spPr>
          <a:xfrm>
            <a:off x="632789" y="1619827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QKV</a:t>
            </a:r>
            <a:b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Generation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FDBCDB13-ECF8-FDC6-5CD3-5D1CAB28FD4D}"/>
              </a:ext>
            </a:extLst>
          </p:cNvPr>
          <p:cNvSpPr/>
          <p:nvPr/>
        </p:nvSpPr>
        <p:spPr>
          <a:xfrm>
            <a:off x="632789" y="2142623"/>
            <a:ext cx="1268101" cy="414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Attention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9AA4ED0B-9D45-1433-3406-1EEECA196543}"/>
              </a:ext>
            </a:extLst>
          </p:cNvPr>
          <p:cNvSpPr/>
          <p:nvPr/>
        </p:nvSpPr>
        <p:spPr>
          <a:xfrm>
            <a:off x="632789" y="2665463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Projection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CCC9887E-12F5-F6CE-DC6C-56B3162E0CD6}"/>
              </a:ext>
            </a:extLst>
          </p:cNvPr>
          <p:cNvSpPr/>
          <p:nvPr/>
        </p:nvSpPr>
        <p:spPr>
          <a:xfrm>
            <a:off x="632789" y="3188303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Feed-Forward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95011CE3-2FA5-8E79-C20B-CD42C54F33B9}"/>
              </a:ext>
            </a:extLst>
          </p:cNvPr>
          <p:cNvCxnSpPr>
            <a:cxnSpLocks/>
            <a:stCxn id="51" idx="2"/>
            <a:endCxn id="57" idx="0"/>
          </p:cNvCxnSpPr>
          <p:nvPr/>
        </p:nvCxnSpPr>
        <p:spPr>
          <a:xfrm>
            <a:off x="1266840" y="2033827"/>
            <a:ext cx="0" cy="10879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0D48DDEC-B047-12DC-2DA7-98599F3C663A}"/>
              </a:ext>
            </a:extLst>
          </p:cNvPr>
          <p:cNvCxnSpPr>
            <a:cxnSpLocks/>
            <a:stCxn id="57" idx="2"/>
            <a:endCxn id="68" idx="0"/>
          </p:cNvCxnSpPr>
          <p:nvPr/>
        </p:nvCxnSpPr>
        <p:spPr>
          <a:xfrm>
            <a:off x="1266840" y="2556623"/>
            <a:ext cx="0" cy="1088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FEED6FD2-11B4-CC33-2F0A-9FB90574703C}"/>
              </a:ext>
            </a:extLst>
          </p:cNvPr>
          <p:cNvCxnSpPr>
            <a:cxnSpLocks/>
            <a:stCxn id="68" idx="2"/>
            <a:endCxn id="70" idx="0"/>
          </p:cNvCxnSpPr>
          <p:nvPr/>
        </p:nvCxnSpPr>
        <p:spPr>
          <a:xfrm>
            <a:off x="1266840" y="3079463"/>
            <a:ext cx="0" cy="108840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Rectangle 78">
            <a:extLst>
              <a:ext uri="{FF2B5EF4-FFF2-40B4-BE49-F238E27FC236}">
                <a16:creationId xmlns:a16="http://schemas.microsoft.com/office/drawing/2014/main" id="{2AEAC54B-BDD0-23EF-80BE-533E71D3234A}"/>
              </a:ext>
            </a:extLst>
          </p:cNvPr>
          <p:cNvSpPr/>
          <p:nvPr/>
        </p:nvSpPr>
        <p:spPr>
          <a:xfrm>
            <a:off x="632789" y="3791938"/>
            <a:ext cx="1268101" cy="4140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36000" bIns="0" rtlCol="0" anchor="ctr"/>
          <a:lstStyle/>
          <a:p>
            <a:pPr algn="ctr">
              <a:lnSpc>
                <a:spcPct val="74000"/>
              </a:lnSpc>
            </a:pPr>
            <a:r>
              <a:rPr lang="en-GR" sz="1600" b="1" dirty="0">
                <a:solidFill>
                  <a:schemeClr val="tx1"/>
                </a:solidFill>
                <a:latin typeface="Trebuchet MS" panose="020B0703020202090204" pitchFamily="34" charset="0"/>
              </a:rPr>
              <a:t>…</a:t>
            </a: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0E7D0137-C4F0-CB0A-6775-307E9D41F5B3}"/>
              </a:ext>
            </a:extLst>
          </p:cNvPr>
          <p:cNvCxnSpPr>
            <a:cxnSpLocks/>
            <a:stCxn id="70" idx="2"/>
            <a:endCxn id="79" idx="0"/>
          </p:cNvCxnSpPr>
          <p:nvPr/>
        </p:nvCxnSpPr>
        <p:spPr>
          <a:xfrm>
            <a:off x="1266840" y="3602303"/>
            <a:ext cx="0" cy="189635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ight Brace 113">
            <a:extLst>
              <a:ext uri="{FF2B5EF4-FFF2-40B4-BE49-F238E27FC236}">
                <a16:creationId xmlns:a16="http://schemas.microsoft.com/office/drawing/2014/main" id="{BA522BF4-68B4-2D32-E7BF-11CAB1E693AC}"/>
              </a:ext>
            </a:extLst>
          </p:cNvPr>
          <p:cNvSpPr/>
          <p:nvPr/>
        </p:nvSpPr>
        <p:spPr>
          <a:xfrm flipH="1">
            <a:off x="327249" y="1584410"/>
            <a:ext cx="299135" cy="2053266"/>
          </a:xfrm>
          <a:prstGeom prst="rightBrace">
            <a:avLst>
              <a:gd name="adj1" fmla="val 77444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R" b="1">
              <a:latin typeface="Trebuchet MS" panose="020B0703020202090204" pitchFamily="34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D8FF38F-F78C-4C70-F860-036B997B86AD}"/>
              </a:ext>
            </a:extLst>
          </p:cNvPr>
          <p:cNvSpPr txBox="1"/>
          <p:nvPr/>
        </p:nvSpPr>
        <p:spPr>
          <a:xfrm rot="16200000">
            <a:off x="-230759" y="2490282"/>
            <a:ext cx="882914" cy="369332"/>
          </a:xfrm>
          <a:prstGeom prst="rect">
            <a:avLst/>
          </a:prstGeom>
          <a:noFill/>
        </p:spPr>
        <p:txBody>
          <a:bodyPr wrap="square" lIns="36000" rIns="0" rtlCol="0">
            <a:spAutoFit/>
          </a:bodyPr>
          <a:lstStyle/>
          <a:p>
            <a:pPr algn="ctr"/>
            <a:r>
              <a:rPr lang="en-US" dirty="0">
                <a:latin typeface="Trebuchet MS" panose="020B0703020202090204" pitchFamily="34" charset="0"/>
              </a:rPr>
              <a:t>Layer 1</a:t>
            </a:r>
            <a:endParaRPr lang="en-GR" dirty="0">
              <a:solidFill>
                <a:schemeClr val="accent4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9DAA566-3676-BB9D-05E8-035D705CB92B}"/>
              </a:ext>
            </a:extLst>
          </p:cNvPr>
          <p:cNvSpPr txBox="1"/>
          <p:nvPr/>
        </p:nvSpPr>
        <p:spPr>
          <a:xfrm>
            <a:off x="709660" y="4251845"/>
            <a:ext cx="1114358" cy="549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4000"/>
              </a:lnSpc>
            </a:pPr>
            <a:r>
              <a:rPr lang="en-GB" sz="2000" dirty="0">
                <a:latin typeface="Trebuchet MS" panose="020B0703020202090204" pitchFamily="34" charset="0"/>
              </a:rPr>
              <a:t>ML Model</a:t>
            </a:r>
            <a:endParaRPr lang="en-GR" sz="1600" dirty="0">
              <a:latin typeface="Trebuchet MS" panose="020B0703020202090204" pitchFamily="34" charset="0"/>
            </a:endParaRPr>
          </a:p>
        </p:txBody>
      </p:sp>
      <p:sp>
        <p:nvSpPr>
          <p:cNvPr id="117" name="Rounded Rectangle 116">
            <a:extLst>
              <a:ext uri="{FF2B5EF4-FFF2-40B4-BE49-F238E27FC236}">
                <a16:creationId xmlns:a16="http://schemas.microsoft.com/office/drawing/2014/main" id="{9DE008B4-70B8-A90F-829F-3DBBBB571315}"/>
              </a:ext>
            </a:extLst>
          </p:cNvPr>
          <p:cNvSpPr/>
          <p:nvPr/>
        </p:nvSpPr>
        <p:spPr>
          <a:xfrm flipH="1">
            <a:off x="2183291" y="1436507"/>
            <a:ext cx="5982516" cy="4138724"/>
          </a:xfrm>
          <a:prstGeom prst="roundRect">
            <a:avLst>
              <a:gd name="adj" fmla="val 2645"/>
            </a:avLst>
          </a:prstGeom>
          <a:solidFill>
            <a:srgbClr val="FDE5CD">
              <a:alpha val="56078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ctr">
              <a:lnSpc>
                <a:spcPct val="74000"/>
              </a:lnSpc>
            </a:pPr>
            <a:r>
              <a:rPr lang="en-GR" sz="2800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DCC</a:t>
            </a:r>
          </a:p>
        </p:txBody>
      </p:sp>
      <p:grpSp>
        <p:nvGrpSpPr>
          <p:cNvPr id="119" name="Group 118">
            <a:extLst>
              <a:ext uri="{FF2B5EF4-FFF2-40B4-BE49-F238E27FC236}">
                <a16:creationId xmlns:a16="http://schemas.microsoft.com/office/drawing/2014/main" id="{AFCF5AB1-1577-0F36-F3D0-A7C1F381FF66}"/>
              </a:ext>
            </a:extLst>
          </p:cNvPr>
          <p:cNvGrpSpPr/>
          <p:nvPr/>
        </p:nvGrpSpPr>
        <p:grpSpPr>
          <a:xfrm>
            <a:off x="2219980" y="5596473"/>
            <a:ext cx="5945825" cy="725636"/>
            <a:chOff x="856526" y="5361286"/>
            <a:chExt cx="5945825" cy="725636"/>
          </a:xfrm>
        </p:grpSpPr>
        <p:sp>
          <p:nvSpPr>
            <p:cNvPr id="120" name="Rounded Rectangle 119">
              <a:extLst>
                <a:ext uri="{FF2B5EF4-FFF2-40B4-BE49-F238E27FC236}">
                  <a16:creationId xmlns:a16="http://schemas.microsoft.com/office/drawing/2014/main" id="{268ABDD0-8DA2-4DB8-6EF0-E61A2EAADD30}"/>
                </a:ext>
              </a:extLst>
            </p:cNvPr>
            <p:cNvSpPr/>
            <p:nvPr/>
          </p:nvSpPr>
          <p:spPr>
            <a:xfrm flipH="1">
              <a:off x="964509" y="5442858"/>
              <a:ext cx="1190243" cy="576000"/>
            </a:xfrm>
            <a:prstGeom prst="roundRect">
              <a:avLst>
                <a:gd name="adj" fmla="val 11408"/>
              </a:avLst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HBM-PIM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1" name="Rounded Rectangle 120">
              <a:extLst>
                <a:ext uri="{FF2B5EF4-FFF2-40B4-BE49-F238E27FC236}">
                  <a16:creationId xmlns:a16="http://schemas.microsoft.com/office/drawing/2014/main" id="{929D4772-C92C-936A-C089-282026AD19BF}"/>
                </a:ext>
              </a:extLst>
            </p:cNvPr>
            <p:cNvSpPr/>
            <p:nvPr/>
          </p:nvSpPr>
          <p:spPr>
            <a:xfrm flipH="1">
              <a:off x="2410329" y="5442858"/>
              <a:ext cx="1188000" cy="576000"/>
            </a:xfrm>
            <a:prstGeom prst="roundRect">
              <a:avLst>
                <a:gd name="adj" fmla="val 11408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SK Hynix AiM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2" name="Rounded Rectangle 121">
              <a:extLst>
                <a:ext uri="{FF2B5EF4-FFF2-40B4-BE49-F238E27FC236}">
                  <a16:creationId xmlns:a16="http://schemas.microsoft.com/office/drawing/2014/main" id="{3BC77586-92DC-5E05-DFED-9B1A5378B2FE}"/>
                </a:ext>
              </a:extLst>
            </p:cNvPr>
            <p:cNvSpPr/>
            <p:nvPr/>
          </p:nvSpPr>
          <p:spPr>
            <a:xfrm flipH="1">
              <a:off x="3853906" y="5442858"/>
              <a:ext cx="1188000" cy="576000"/>
            </a:xfrm>
            <a:prstGeom prst="roundRect">
              <a:avLst>
                <a:gd name="adj" fmla="val 11408"/>
              </a:avLst>
            </a:prstGeom>
            <a:solidFill>
              <a:schemeClr val="accent4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AttAcc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3" name="Rounded Rectangle 122">
              <a:extLst>
                <a:ext uri="{FF2B5EF4-FFF2-40B4-BE49-F238E27FC236}">
                  <a16:creationId xmlns:a16="http://schemas.microsoft.com/office/drawing/2014/main" id="{F59B2B3F-1D04-1DA3-9B9C-EC3D746C7563}"/>
                </a:ext>
              </a:extLst>
            </p:cNvPr>
            <p:cNvSpPr/>
            <p:nvPr/>
          </p:nvSpPr>
          <p:spPr>
            <a:xfrm flipH="1">
              <a:off x="5297484" y="5442858"/>
              <a:ext cx="1372415" cy="576000"/>
            </a:xfrm>
            <a:prstGeom prst="roundRect">
              <a:avLst>
                <a:gd name="adj" fmla="val 11408"/>
              </a:avLst>
            </a:prstGeom>
            <a:solidFill>
              <a:schemeClr val="bg2"/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72000" rIns="0" bIns="0" rtlCol="0" anchor="ctr"/>
            <a:lstStyle/>
            <a:p>
              <a:pPr algn="ctr">
                <a:lnSpc>
                  <a:spcPct val="74000"/>
                </a:lnSpc>
              </a:pPr>
              <a:r>
                <a:rPr lang="en-GR" sz="20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Other PIM Backend …</a:t>
              </a: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4" name="Rounded Rectangle 123">
              <a:extLst>
                <a:ext uri="{FF2B5EF4-FFF2-40B4-BE49-F238E27FC236}">
                  <a16:creationId xmlns:a16="http://schemas.microsoft.com/office/drawing/2014/main" id="{D32C1C76-39E1-5A5A-F61D-046FB04BD81A}"/>
                </a:ext>
              </a:extLst>
            </p:cNvPr>
            <p:cNvSpPr/>
            <p:nvPr/>
          </p:nvSpPr>
          <p:spPr>
            <a:xfrm flipH="1">
              <a:off x="856526" y="5361286"/>
              <a:ext cx="5945825" cy="725636"/>
            </a:xfrm>
            <a:prstGeom prst="roundRect">
              <a:avLst>
                <a:gd name="adj" fmla="val 11408"/>
              </a:avLst>
            </a:prstGeom>
            <a:noFill/>
            <a:ln w="25400">
              <a:solidFill>
                <a:schemeClr val="tx1">
                  <a:lumMod val="75000"/>
                  <a:lumOff val="25000"/>
                </a:schemeClr>
              </a:solidFill>
              <a:prstDash val="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>
                <a:lnSpc>
                  <a:spcPct val="74000"/>
                </a:lnSpc>
              </a:pPr>
              <a:endParaRPr lang="en-GR" sz="2400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9D5AEFAD-7FF7-40FE-4792-ACB59C37036F}"/>
              </a:ext>
            </a:extLst>
          </p:cNvPr>
          <p:cNvCxnSpPr>
            <a:cxnSpLocks/>
            <a:stCxn id="130" idx="2"/>
            <a:endCxn id="120" idx="0"/>
          </p:cNvCxnSpPr>
          <p:nvPr/>
        </p:nvCxnSpPr>
        <p:spPr>
          <a:xfrm flipH="1">
            <a:off x="2923084" y="5480130"/>
            <a:ext cx="2272843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95617FD1-83ED-7521-508D-BBF70652190D}"/>
              </a:ext>
            </a:extLst>
          </p:cNvPr>
          <p:cNvCxnSpPr>
            <a:cxnSpLocks/>
            <a:stCxn id="130" idx="2"/>
            <a:endCxn id="121" idx="0"/>
          </p:cNvCxnSpPr>
          <p:nvPr/>
        </p:nvCxnSpPr>
        <p:spPr>
          <a:xfrm flipH="1">
            <a:off x="4367783" y="5480130"/>
            <a:ext cx="828144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FB0F7697-70C8-AF3F-11E5-EAF4771AAE37}"/>
              </a:ext>
            </a:extLst>
          </p:cNvPr>
          <p:cNvCxnSpPr>
            <a:cxnSpLocks/>
            <a:stCxn id="130" idx="2"/>
            <a:endCxn id="122" idx="0"/>
          </p:cNvCxnSpPr>
          <p:nvPr/>
        </p:nvCxnSpPr>
        <p:spPr>
          <a:xfrm>
            <a:off x="5195927" y="5480130"/>
            <a:ext cx="615433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Arrow Connector 127">
            <a:extLst>
              <a:ext uri="{FF2B5EF4-FFF2-40B4-BE49-F238E27FC236}">
                <a16:creationId xmlns:a16="http://schemas.microsoft.com/office/drawing/2014/main" id="{61777895-C87D-4781-89E9-D06B53E4304F}"/>
              </a:ext>
            </a:extLst>
          </p:cNvPr>
          <p:cNvCxnSpPr>
            <a:cxnSpLocks/>
            <a:stCxn id="130" idx="2"/>
            <a:endCxn id="123" idx="0"/>
          </p:cNvCxnSpPr>
          <p:nvPr/>
        </p:nvCxnSpPr>
        <p:spPr>
          <a:xfrm>
            <a:off x="5195927" y="5480130"/>
            <a:ext cx="2151218" cy="197915"/>
          </a:xfrm>
          <a:prstGeom prst="straightConnector1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ounded Rectangle 129">
            <a:extLst>
              <a:ext uri="{FF2B5EF4-FFF2-40B4-BE49-F238E27FC236}">
                <a16:creationId xmlns:a16="http://schemas.microsoft.com/office/drawing/2014/main" id="{D5A6BA5C-4DDE-9C1E-C5DF-274F9284B8BD}"/>
              </a:ext>
            </a:extLst>
          </p:cNvPr>
          <p:cNvSpPr/>
          <p:nvPr/>
        </p:nvSpPr>
        <p:spPr>
          <a:xfrm flipH="1">
            <a:off x="2343232" y="5121563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58039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1. Multi-Layer Abstraction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7EC7022D-BAFB-8317-9013-4AED79823F8A}"/>
              </a:ext>
            </a:extLst>
          </p:cNvPr>
          <p:cNvSpPr/>
          <p:nvPr/>
        </p:nvSpPr>
        <p:spPr>
          <a:xfrm flipH="1">
            <a:off x="2321854" y="1756384"/>
            <a:ext cx="5705390" cy="2816179"/>
          </a:xfrm>
          <a:prstGeom prst="roundRect">
            <a:avLst>
              <a:gd name="adj" fmla="val 2645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51B664A0-DEF8-5827-BE78-D50043D77AE1}"/>
              </a:ext>
            </a:extLst>
          </p:cNvPr>
          <p:cNvSpPr/>
          <p:nvPr/>
        </p:nvSpPr>
        <p:spPr>
          <a:xfrm flipH="1">
            <a:off x="5751206" y="1959285"/>
            <a:ext cx="2027067" cy="87066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3. PIM-Specific 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Code 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Optimizer</a:t>
            </a:r>
            <a:endParaRPr lang="en-GR" altLang="zh-CN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ADA2F6E-0997-1025-0884-73D6254A147A}"/>
              </a:ext>
            </a:extLst>
          </p:cNvPr>
          <p:cNvCxnSpPr>
            <a:cxnSpLocks/>
          </p:cNvCxnSpPr>
          <p:nvPr/>
        </p:nvCxnSpPr>
        <p:spPr>
          <a:xfrm flipH="1">
            <a:off x="1834808" y="1142488"/>
            <a:ext cx="871477" cy="10102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35615116-690D-B588-501C-93B011416F54}"/>
              </a:ext>
            </a:extLst>
          </p:cNvPr>
          <p:cNvCxnSpPr>
            <a:cxnSpLocks/>
          </p:cNvCxnSpPr>
          <p:nvPr/>
        </p:nvCxnSpPr>
        <p:spPr>
          <a:xfrm flipH="1">
            <a:off x="1887558" y="1709755"/>
            <a:ext cx="818727" cy="87369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900620F-B1D4-6E6B-9D9A-DA5B984AF9E8}"/>
              </a:ext>
            </a:extLst>
          </p:cNvPr>
          <p:cNvCxnSpPr>
            <a:cxnSpLocks/>
          </p:cNvCxnSpPr>
          <p:nvPr/>
        </p:nvCxnSpPr>
        <p:spPr>
          <a:xfrm>
            <a:off x="3368283" y="1733739"/>
            <a:ext cx="0" cy="180000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86FCF6D-FC47-771E-54C2-7B4702FE3C21}"/>
              </a:ext>
            </a:extLst>
          </p:cNvPr>
          <p:cNvSpPr/>
          <p:nvPr/>
        </p:nvSpPr>
        <p:spPr>
          <a:xfrm flipH="1">
            <a:off x="2496236" y="1945784"/>
            <a:ext cx="1847793" cy="870661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2. Data-Centric Schedule</a:t>
            </a:r>
            <a:b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2000">
                <a:solidFill>
                  <a:schemeClr val="tx1"/>
                </a:solidFill>
                <a:latin typeface="Trebuchet MS" panose="020B0703020202090204" pitchFamily="34" charset="0"/>
              </a:rPr>
              <a:t>Generator</a:t>
            </a:r>
            <a:endParaRPr lang="en-GR" altLang="zh-CN" sz="24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2431E76-07E8-1C04-8CF2-B49F0DA405EB}"/>
              </a:ext>
            </a:extLst>
          </p:cNvPr>
          <p:cNvCxnSpPr>
            <a:cxnSpLocks/>
            <a:stCxn id="4" idx="1"/>
            <a:endCxn id="23" idx="3"/>
          </p:cNvCxnSpPr>
          <p:nvPr/>
        </p:nvCxnSpPr>
        <p:spPr>
          <a:xfrm>
            <a:off x="4344029" y="2381115"/>
            <a:ext cx="1407177" cy="13501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E8F1305-DCB3-7550-676B-F632B8F772FE}"/>
              </a:ext>
            </a:extLst>
          </p:cNvPr>
          <p:cNvSpPr/>
          <p:nvPr/>
        </p:nvSpPr>
        <p:spPr>
          <a:xfrm flipH="1">
            <a:off x="3948734" y="3270519"/>
            <a:ext cx="2597717" cy="388608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4. Coupled Predictor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59001F8-4AE2-E157-4AE0-673B65191A59}"/>
              </a:ext>
            </a:extLst>
          </p:cNvPr>
          <p:cNvCxnSpPr>
            <a:cxnSpLocks/>
            <a:stCxn id="23" idx="2"/>
            <a:endCxn id="8" idx="0"/>
          </p:cNvCxnSpPr>
          <p:nvPr/>
        </p:nvCxnSpPr>
        <p:spPr>
          <a:xfrm flipH="1">
            <a:off x="5247592" y="2829946"/>
            <a:ext cx="1517147" cy="440573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62C0174-100F-430A-6CF5-60A577A4906F}"/>
              </a:ext>
            </a:extLst>
          </p:cNvPr>
          <p:cNvCxnSpPr>
            <a:cxnSpLocks/>
            <a:endCxn id="40" idx="0"/>
          </p:cNvCxnSpPr>
          <p:nvPr/>
        </p:nvCxnSpPr>
        <p:spPr>
          <a:xfrm>
            <a:off x="5174549" y="3613167"/>
            <a:ext cx="10737" cy="1077358"/>
          </a:xfrm>
          <a:prstGeom prst="straightConnector1">
            <a:avLst/>
          </a:prstGeom>
          <a:ln w="254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>
            <a:extLst>
              <a:ext uri="{FF2B5EF4-FFF2-40B4-BE49-F238E27FC236}">
                <a16:creationId xmlns:a16="http://schemas.microsoft.com/office/drawing/2014/main" id="{CEEA08C1-06CA-DB0C-9E0B-D5E2CD4D62C9}"/>
              </a:ext>
            </a:extLst>
          </p:cNvPr>
          <p:cNvCxnSpPr>
            <a:cxnSpLocks/>
            <a:stCxn id="124" idx="3"/>
            <a:endCxn id="8" idx="3"/>
          </p:cNvCxnSpPr>
          <p:nvPr/>
        </p:nvCxnSpPr>
        <p:spPr>
          <a:xfrm rot="10800000" flipH="1">
            <a:off x="2219980" y="3464823"/>
            <a:ext cx="1728754" cy="2494468"/>
          </a:xfrm>
          <a:prstGeom prst="bentConnector3">
            <a:avLst>
              <a:gd name="adj1" fmla="val -13223"/>
            </a:avLst>
          </a:prstGeom>
          <a:ln w="2222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E976F437-F10D-0EAA-A172-620D07362C73}"/>
              </a:ext>
            </a:extLst>
          </p:cNvPr>
          <p:cNvSpPr/>
          <p:nvPr/>
        </p:nvSpPr>
        <p:spPr>
          <a:xfrm flipH="1">
            <a:off x="2332591" y="4690525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58039"/>
            </a:srgb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5</a:t>
            </a:r>
            <a:r>
              <a:rPr lang="en-GR" sz="2000">
                <a:solidFill>
                  <a:schemeClr val="tx1"/>
                </a:solidFill>
                <a:latin typeface="Trebuchet MS" panose="020B0703020202090204" pitchFamily="34" charset="0"/>
              </a:rPr>
              <a:t>.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Intermediate Representation (IR)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09F3AB23-B009-0800-8CA4-FE73721C8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35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15B45EC-D045-6009-5BB5-425B07D4FC70}"/>
              </a:ext>
            </a:extLst>
          </p:cNvPr>
          <p:cNvSpPr/>
          <p:nvPr/>
        </p:nvSpPr>
        <p:spPr>
          <a:xfrm flipH="1">
            <a:off x="5751206" y="1959285"/>
            <a:ext cx="2027067" cy="870661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endParaRPr lang="en-GR" altLang="zh-CN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F7FAF4AD-D22C-7102-CEA4-A4B54EA81771}"/>
              </a:ext>
            </a:extLst>
          </p:cNvPr>
          <p:cNvSpPr/>
          <p:nvPr/>
        </p:nvSpPr>
        <p:spPr>
          <a:xfrm flipH="1">
            <a:off x="3948734" y="3270519"/>
            <a:ext cx="2597717" cy="388608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CBA5F5F6-D8FE-E659-74B4-E48F9CDC2A26}"/>
              </a:ext>
            </a:extLst>
          </p:cNvPr>
          <p:cNvSpPr/>
          <p:nvPr/>
        </p:nvSpPr>
        <p:spPr>
          <a:xfrm flipH="1">
            <a:off x="2496236" y="1945784"/>
            <a:ext cx="1847793" cy="870661"/>
          </a:xfrm>
          <a:prstGeom prst="roundRect">
            <a:avLst>
              <a:gd name="adj" fmla="val 11408"/>
            </a:avLst>
          </a:prstGeom>
          <a:solidFill>
            <a:srgbClr val="FDE5CD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endParaRPr lang="en-GR" altLang="zh-CN" sz="24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BAA48619-4D3F-26EA-B463-2862EE7AAC98}"/>
              </a:ext>
            </a:extLst>
          </p:cNvPr>
          <p:cNvSpPr/>
          <p:nvPr/>
        </p:nvSpPr>
        <p:spPr>
          <a:xfrm flipH="1">
            <a:off x="2332591" y="4690525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DA05F866-E426-9D7E-8BBA-BAFC34E46532}"/>
              </a:ext>
            </a:extLst>
          </p:cNvPr>
          <p:cNvSpPr/>
          <p:nvPr/>
        </p:nvSpPr>
        <p:spPr>
          <a:xfrm flipH="1">
            <a:off x="2343232" y="5121563"/>
            <a:ext cx="5705390" cy="358567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46C63CB2-7B44-9026-BD3D-B1442DEC6FF2}"/>
              </a:ext>
            </a:extLst>
          </p:cNvPr>
          <p:cNvSpPr/>
          <p:nvPr/>
        </p:nvSpPr>
        <p:spPr>
          <a:xfrm flipH="1">
            <a:off x="2706285" y="1112585"/>
            <a:ext cx="1587449" cy="612000"/>
          </a:xfrm>
          <a:prstGeom prst="roundRect">
            <a:avLst>
              <a:gd name="adj" fmla="val 11408"/>
            </a:avLst>
          </a:prstGeom>
          <a:solidFill>
            <a:srgbClr val="FBCC9A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ML Kernel with DCC API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14B5F9F-071A-8035-89FC-850AB1D6C635}"/>
              </a:ext>
            </a:extLst>
          </p:cNvPr>
          <p:cNvSpPr/>
          <p:nvPr/>
        </p:nvSpPr>
        <p:spPr>
          <a:xfrm flipH="1">
            <a:off x="2706285" y="1112585"/>
            <a:ext cx="1587449" cy="612000"/>
          </a:xfrm>
          <a:prstGeom prst="roundRect">
            <a:avLst>
              <a:gd name="adj" fmla="val 11408"/>
            </a:avLst>
          </a:prstGeom>
          <a:solidFill>
            <a:srgbClr val="FBCC9A">
              <a:alpha val="80000"/>
            </a:srgbClr>
          </a:solidFill>
          <a:ln w="127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lnSpc>
                <a:spcPct val="88000"/>
              </a:lnSpc>
            </a:pP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805A4F9-0EC0-81D4-F10A-B85A1445A20F}"/>
              </a:ext>
            </a:extLst>
          </p:cNvPr>
          <p:cNvSpPr>
            <a:spLocks noChangeAspect="1"/>
          </p:cNvSpPr>
          <p:nvPr/>
        </p:nvSpPr>
        <p:spPr>
          <a:xfrm flipH="1">
            <a:off x="8340848" y="1087345"/>
            <a:ext cx="3410881" cy="2232166"/>
          </a:xfrm>
          <a:prstGeom prst="roundRect">
            <a:avLst>
              <a:gd name="adj" fmla="val 6425"/>
            </a:avLst>
          </a:prstGeom>
          <a:solidFill>
            <a:srgbClr val="51A453">
              <a:alpha val="32157"/>
            </a:srgbClr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36000" bIns="0" rtlCol="0" anchor="ctr"/>
          <a:lstStyle/>
          <a:p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Capture optimized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data partition strategies and compute-loop partition schemes</a:t>
            </a:r>
            <a:b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</a:b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 Enable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support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 for multiple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current &amp; future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PIM backends</a:t>
            </a:r>
            <a:endParaRPr lang="en-GR" sz="2000" b="1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A354207-B5B2-F556-6755-C5F09AE544C9}"/>
              </a:ext>
            </a:extLst>
          </p:cNvPr>
          <p:cNvSpPr>
            <a:spLocks/>
          </p:cNvSpPr>
          <p:nvPr/>
        </p:nvSpPr>
        <p:spPr>
          <a:xfrm flipH="1">
            <a:off x="8340860" y="756907"/>
            <a:ext cx="777955" cy="330437"/>
          </a:xfrm>
          <a:prstGeom prst="roundRect">
            <a:avLst>
              <a:gd name="adj" fmla="val 21074"/>
            </a:avLst>
          </a:prstGeom>
          <a:solidFill>
            <a:schemeClr val="bg1"/>
          </a:solidFill>
          <a:ln w="38100">
            <a:solidFill>
              <a:srgbClr val="51A4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US" sz="2400" dirty="0">
                <a:solidFill>
                  <a:schemeClr val="tx1"/>
                </a:solidFill>
                <a:latin typeface="Trebuchet MS" panose="020B0703020202090204" pitchFamily="34" charset="0"/>
              </a:rPr>
              <a:t>Goal</a:t>
            </a:r>
            <a:endParaRPr lang="en-GR" sz="24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6E97C11-D253-504D-7D49-66805B9CBC25}"/>
              </a:ext>
            </a:extLst>
          </p:cNvPr>
          <p:cNvCxnSpPr>
            <a:cxnSpLocks/>
          </p:cNvCxnSpPr>
          <p:nvPr/>
        </p:nvCxnSpPr>
        <p:spPr>
          <a:xfrm>
            <a:off x="10131640" y="3316280"/>
            <a:ext cx="0" cy="318738"/>
          </a:xfrm>
          <a:prstGeom prst="straightConnector1">
            <a:avLst/>
          </a:prstGeom>
          <a:ln w="38100">
            <a:solidFill>
              <a:srgbClr val="50A45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Snip Single Corner of Rectangle 16">
            <a:extLst>
              <a:ext uri="{FF2B5EF4-FFF2-40B4-BE49-F238E27FC236}">
                <a16:creationId xmlns:a16="http://schemas.microsoft.com/office/drawing/2014/main" id="{5376179E-68B0-9012-7143-673BA077002F}"/>
              </a:ext>
            </a:extLst>
          </p:cNvPr>
          <p:cNvSpPr/>
          <p:nvPr/>
        </p:nvSpPr>
        <p:spPr>
          <a:xfrm>
            <a:off x="8340860" y="3636937"/>
            <a:ext cx="3704602" cy="772164"/>
          </a:xfrm>
          <a:prstGeom prst="snip1Rect">
            <a:avLst>
              <a:gd name="adj" fmla="val 22917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36000" rtlCol="0" anchor="ctr"/>
          <a:lstStyle/>
          <a:p>
            <a:r>
              <a:rPr lang="en-US" altLang="zh-CN" sz="1400" dirty="0">
                <a:solidFill>
                  <a:srgbClr val="4E8542"/>
                </a:solidFill>
                <a:latin typeface="Consolas" panose="020B0609020204030204" pitchFamily="49" charset="0"/>
              </a:rPr>
              <a:t>%</a:t>
            </a:r>
            <a:r>
              <a:rPr lang="en-US" altLang="zh-CN" sz="1400" dirty="0" err="1">
                <a:solidFill>
                  <a:srgbClr val="4E8542"/>
                </a:solidFill>
                <a:latin typeface="Consolas" panose="020B0609020204030204" pitchFamily="49" charset="0"/>
              </a:rPr>
              <a:t>a_core</a:t>
            </a:r>
            <a:r>
              <a:rPr lang="en-US" altLang="zh-CN" sz="1400" dirty="0">
                <a:solidFill>
                  <a:prstClr val="black"/>
                </a:solidFill>
                <a:latin typeface="Consolas" panose="020B0609020204030204" pitchFamily="49" charset="0"/>
              </a:rPr>
              <a:t>[</a:t>
            </a:r>
            <a:r>
              <a:rPr lang="en-US" altLang="zh-CN" sz="1400" dirty="0">
                <a:solidFill>
                  <a:srgbClr val="4E8542"/>
                </a:solidFill>
                <a:latin typeface="Consolas" panose="020B0609020204030204" pitchFamily="49" charset="0"/>
              </a:rPr>
              <a:t>%</a:t>
            </a:r>
            <a:r>
              <a:rPr lang="en-US" altLang="zh-CN" sz="1400" dirty="0" err="1">
                <a:solidFill>
                  <a:srgbClr val="4E8542"/>
                </a:solidFill>
                <a:latin typeface="Consolas" panose="020B0609020204030204" pitchFamily="49" charset="0"/>
              </a:rPr>
              <a:t>i</a:t>
            </a:r>
            <a:r>
              <a:rPr lang="en-US" altLang="zh-CN" sz="1400" dirty="0">
                <a:solidFill>
                  <a:prstClr val="black"/>
                </a:solidFill>
                <a:latin typeface="Consolas" panose="020B0609020204030204" pitchFamily="49" charset="0"/>
              </a:rPr>
              <a:t>,</a:t>
            </a:r>
            <a:r>
              <a:rPr lang="en-US" altLang="zh-CN" sz="1400" dirty="0">
                <a:solidFill>
                  <a:srgbClr val="4E8542"/>
                </a:solidFill>
                <a:latin typeface="Consolas" panose="020B0609020204030204" pitchFamily="49" charset="0"/>
              </a:rPr>
              <a:t>%j</a:t>
            </a:r>
            <a:r>
              <a:rPr lang="en-US" altLang="zh-CN" sz="1400" dirty="0">
                <a:solidFill>
                  <a:prstClr val="black"/>
                </a:solidFill>
                <a:latin typeface="Consolas" panose="020B0609020204030204" pitchFamily="49" charset="0"/>
              </a:rPr>
              <a:t>] =</a:t>
            </a:r>
          </a:p>
          <a:p>
            <a:r>
              <a:rPr lang="en-US" altLang="zh-CN" sz="1400" dirty="0">
                <a:solidFill>
                  <a:srgbClr val="4E8542"/>
                </a:solidFill>
                <a:latin typeface="Consolas" panose="020B0609020204030204" pitchFamily="49" charset="0"/>
              </a:rPr>
              <a:t>%</a:t>
            </a:r>
            <a:r>
              <a:rPr lang="en-US" altLang="zh-CN" sz="1400" dirty="0" err="1">
                <a:solidFill>
                  <a:srgbClr val="4E8542"/>
                </a:solidFill>
                <a:latin typeface="Consolas" panose="020B0609020204030204" pitchFamily="49" charset="0"/>
              </a:rPr>
              <a:t>a_core</a:t>
            </a:r>
            <a:r>
              <a:rPr lang="en-US" altLang="zh-CN" sz="1400" dirty="0">
                <a:solidFill>
                  <a:prstClr val="black"/>
                </a:solidFill>
                <a:latin typeface="Consolas" panose="020B0609020204030204" pitchFamily="49" charset="0"/>
              </a:rPr>
              <a:t>[</a:t>
            </a:r>
            <a:r>
              <a:rPr lang="en-US" altLang="zh-CN" sz="1400" dirty="0">
                <a:solidFill>
                  <a:srgbClr val="4E8542"/>
                </a:solidFill>
                <a:latin typeface="Consolas" panose="020B0609020204030204" pitchFamily="49" charset="0"/>
              </a:rPr>
              <a:t>%i</a:t>
            </a:r>
            <a:r>
              <a:rPr lang="en-US" altLang="zh-CN" sz="1400" dirty="0">
                <a:solidFill>
                  <a:prstClr val="black"/>
                </a:solidFill>
                <a:latin typeface="Consolas" panose="020B0609020204030204" pitchFamily="49" charset="0"/>
              </a:rPr>
              <a:t>+1,</a:t>
            </a:r>
            <a:r>
              <a:rPr lang="en-US" altLang="zh-CN" sz="1400" dirty="0">
                <a:solidFill>
                  <a:srgbClr val="4E8542"/>
                </a:solidFill>
                <a:latin typeface="Consolas" panose="020B0609020204030204" pitchFamily="49" charset="0"/>
              </a:rPr>
              <a:t>%j</a:t>
            </a:r>
            <a:r>
              <a:rPr lang="en-US" altLang="zh-CN" sz="1400" dirty="0">
                <a:solidFill>
                  <a:prstClr val="black"/>
                </a:solidFill>
                <a:latin typeface="Consolas" panose="020B0609020204030204" pitchFamily="49" charset="0"/>
              </a:rPr>
              <a:t>*2] + </a:t>
            </a:r>
            <a:r>
              <a:rPr lang="en-US" altLang="zh-CN" sz="1400" dirty="0">
                <a:solidFill>
                  <a:srgbClr val="4E8542"/>
                </a:solidFill>
                <a:latin typeface="Consolas" panose="020B0609020204030204" pitchFamily="49" charset="0"/>
              </a:rPr>
              <a:t>%</a:t>
            </a:r>
            <a:r>
              <a:rPr lang="en-US" altLang="zh-CN" sz="1400" dirty="0" err="1">
                <a:solidFill>
                  <a:srgbClr val="4E8542"/>
                </a:solidFill>
                <a:latin typeface="Consolas" panose="020B0609020204030204" pitchFamily="49" charset="0"/>
              </a:rPr>
              <a:t>b_core</a:t>
            </a:r>
            <a:r>
              <a:rPr lang="en-US" altLang="zh-CN" sz="1400" dirty="0">
                <a:solidFill>
                  <a:prstClr val="black"/>
                </a:solidFill>
                <a:latin typeface="Consolas" panose="020B0609020204030204" pitchFamily="49" charset="0"/>
              </a:rPr>
              <a:t>[</a:t>
            </a:r>
            <a:r>
              <a:rPr lang="en-US" altLang="zh-CN" sz="1400" dirty="0">
                <a:solidFill>
                  <a:srgbClr val="4E8542"/>
                </a:solidFill>
                <a:latin typeface="Consolas" panose="020B0609020204030204" pitchFamily="49" charset="0"/>
              </a:rPr>
              <a:t>%j</a:t>
            </a:r>
            <a:r>
              <a:rPr lang="en-US" altLang="zh-CN" sz="1400" dirty="0">
                <a:solidFill>
                  <a:prstClr val="black"/>
                </a:solidFill>
                <a:latin typeface="Consolas" panose="020B0609020204030204" pitchFamily="49" charset="0"/>
              </a:rPr>
              <a:t>][</a:t>
            </a:r>
            <a:r>
              <a:rPr lang="en-US" altLang="zh-CN" sz="1400" dirty="0">
                <a:solidFill>
                  <a:srgbClr val="4E8542"/>
                </a:solidFill>
                <a:latin typeface="Consolas" panose="020B0609020204030204" pitchFamily="49" charset="0"/>
              </a:rPr>
              <a:t>%k</a:t>
            </a:r>
            <a:r>
              <a:rPr lang="en-US" altLang="zh-CN" sz="1400" dirty="0">
                <a:solidFill>
                  <a:prstClr val="black"/>
                </a:solidFill>
                <a:latin typeface="Consolas" panose="020B0609020204030204" pitchFamily="49" charset="0"/>
              </a:rPr>
              <a:t>]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BB394C4-FB79-0D70-B74E-CF971E2978F7}"/>
              </a:ext>
            </a:extLst>
          </p:cNvPr>
          <p:cNvSpPr txBox="1"/>
          <p:nvPr/>
        </p:nvSpPr>
        <p:spPr>
          <a:xfrm>
            <a:off x="10932141" y="4389302"/>
            <a:ext cx="10909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4"/>
                </a:solidFill>
                <a:latin typeface="Trebuchet MS" panose="020B0703020202090204" pitchFamily="34" charset="0"/>
              </a:rPr>
              <a:t>DCC IR</a:t>
            </a:r>
            <a:endParaRPr lang="en-DE" i="1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611AC2B-A47F-F7C4-F99D-9997E7B580BD}"/>
              </a:ext>
            </a:extLst>
          </p:cNvPr>
          <p:cNvCxnSpPr>
            <a:cxnSpLocks/>
            <a:stCxn id="17" idx="1"/>
            <a:endCxn id="21" idx="3"/>
          </p:cNvCxnSpPr>
          <p:nvPr/>
        </p:nvCxnSpPr>
        <p:spPr>
          <a:xfrm>
            <a:off x="10193161" y="4409101"/>
            <a:ext cx="1" cy="758191"/>
          </a:xfrm>
          <a:prstGeom prst="straightConnector1">
            <a:avLst/>
          </a:prstGeom>
          <a:ln w="38100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nip Single Corner of Rectangle 20">
            <a:extLst>
              <a:ext uri="{FF2B5EF4-FFF2-40B4-BE49-F238E27FC236}">
                <a16:creationId xmlns:a16="http://schemas.microsoft.com/office/drawing/2014/main" id="{77FBB606-5317-B4D0-FCB2-58E2BB1E4B72}"/>
              </a:ext>
            </a:extLst>
          </p:cNvPr>
          <p:cNvSpPr/>
          <p:nvPr/>
        </p:nvSpPr>
        <p:spPr>
          <a:xfrm>
            <a:off x="8352031" y="5167292"/>
            <a:ext cx="3682261" cy="792000"/>
          </a:xfrm>
          <a:prstGeom prst="snip1Rect">
            <a:avLst>
              <a:gd name="adj" fmla="val 22917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0" bIns="36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reg_a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=load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a_core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%i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+1,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%j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*2]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reg_sum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=ADD 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b_core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%j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][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%k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],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reg_a</a:t>
            </a:r>
            <a:br>
              <a:rPr lang="en-US" sz="1600" dirty="0">
                <a:solidFill>
                  <a:schemeClr val="tx1"/>
                </a:solidFill>
              </a:rPr>
            </a:br>
            <a:r>
              <a:rPr lang="en-US" sz="16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EC898BB-1582-3905-2AFD-9BA6A8E6BF88}"/>
              </a:ext>
            </a:extLst>
          </p:cNvPr>
          <p:cNvSpPr txBox="1"/>
          <p:nvPr/>
        </p:nvSpPr>
        <p:spPr>
          <a:xfrm>
            <a:off x="9204224" y="5938366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5"/>
                </a:solidFill>
                <a:latin typeface="Trebuchet MS" panose="020B0703020202090204" pitchFamily="34" charset="0"/>
              </a:rPr>
              <a:t>backend PIM instructions</a:t>
            </a:r>
            <a:endParaRPr lang="en-DE" i="1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922DDD5-7EFB-4853-4F1C-66CB44EA50FE}"/>
              </a:ext>
            </a:extLst>
          </p:cNvPr>
          <p:cNvSpPr>
            <a:spLocks noChangeAspect="1"/>
          </p:cNvSpPr>
          <p:nvPr/>
        </p:nvSpPr>
        <p:spPr>
          <a:xfrm flipH="1">
            <a:off x="2126240" y="4612753"/>
            <a:ext cx="6084000" cy="593560"/>
          </a:xfrm>
          <a:prstGeom prst="roundRect">
            <a:avLst>
              <a:gd name="adj" fmla="val 11408"/>
            </a:avLst>
          </a:prstGeom>
          <a:solidFill>
            <a:srgbClr val="FBCC9A"/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US" sz="2400" dirty="0">
                <a:solidFill>
                  <a:schemeClr val="tx1"/>
                </a:solidFill>
                <a:latin typeface="Trebuchet MS" panose="020B0703020202090204" pitchFamily="34" charset="0"/>
              </a:rPr>
              <a:t>5</a:t>
            </a:r>
            <a:r>
              <a:rPr lang="en-GR" sz="2400">
                <a:solidFill>
                  <a:schemeClr val="tx1"/>
                </a:solidFill>
                <a:latin typeface="Trebuchet MS" panose="020B0703020202090204" pitchFamily="34" charset="0"/>
              </a:rPr>
              <a:t>. </a:t>
            </a:r>
            <a:r>
              <a:rPr lang="en-US" sz="2400" dirty="0">
                <a:solidFill>
                  <a:schemeClr val="tx1"/>
                </a:solidFill>
                <a:latin typeface="Trebuchet MS" panose="020B0703020202090204" pitchFamily="34" charset="0"/>
              </a:rPr>
              <a:t>Intermediate Representation (IR)</a:t>
            </a:r>
            <a:endParaRPr lang="en-GR" sz="28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330391FC-7951-591A-CBF3-75ED087E3A5D}"/>
              </a:ext>
            </a:extLst>
          </p:cNvPr>
          <p:cNvSpPr/>
          <p:nvPr/>
        </p:nvSpPr>
        <p:spPr>
          <a:xfrm>
            <a:off x="2287762" y="5666022"/>
            <a:ext cx="5760956" cy="614909"/>
          </a:xfrm>
          <a:prstGeom prst="roundRect">
            <a:avLst/>
          </a:prstGeom>
          <a:solidFill>
            <a:srgbClr val="FFFFFF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53904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AEE95-124B-974D-F00E-B778B851E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3AEFC78-B731-1632-861D-1255EC5A04BA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5. Intermediate Representation (IR)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8A5D24F-956F-B8F9-088B-AFB0E4A83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36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0FF414D-DF36-212F-7E76-996A6BA30D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097" y="723505"/>
            <a:ext cx="11989806" cy="5666407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itchFamily="2" charset="2"/>
              <a:buChar char="à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captures data and compute-loop partition strategies &amp; enables multi-PIM-backend support</a:t>
            </a:r>
            <a:endParaRPr lang="en-US" sz="22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  <a:sym typeface="Wingdings" pitchFamily="2" charset="2"/>
            </a:endParaRPr>
          </a:p>
        </p:txBody>
      </p:sp>
      <p:sp>
        <p:nvSpPr>
          <p:cNvPr id="2" name="Snip Single Corner of Rectangle 27">
            <a:extLst>
              <a:ext uri="{FF2B5EF4-FFF2-40B4-BE49-F238E27FC236}">
                <a16:creationId xmlns:a16="http://schemas.microsoft.com/office/drawing/2014/main" id="{DA4F5C0B-B41D-64E5-915F-9689020AA526}"/>
              </a:ext>
            </a:extLst>
          </p:cNvPr>
          <p:cNvSpPr/>
          <p:nvPr/>
        </p:nvSpPr>
        <p:spPr>
          <a:xfrm>
            <a:off x="625428" y="1262593"/>
            <a:ext cx="3795991" cy="1147984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@</a:t>
            </a:r>
            <a:r>
              <a:rPr kumimoji="0" lang="en-US" altLang="zh-CN" sz="105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DCC_kernel</a:t>
            </a:r>
            <a:endParaRPr kumimoji="0" lang="en-US" altLang="zh-CN" sz="10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def example(A, B, C):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for </a:t>
            </a:r>
            <a:r>
              <a:rPr kumimoji="0" lang="en-GB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i</a:t>
            </a: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in range(0, 5):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  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for </a:t>
            </a: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j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in range(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0, 4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):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for 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k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in range(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0, 4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):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 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 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i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j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 = 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</a:t>
            </a:r>
            <a:r>
              <a:rPr kumimoji="0" lang="en-GR" altLang="zh-CN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i</a:t>
            </a: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+1][</a:t>
            </a: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j</a:t>
            </a: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*2] + </a:t>
            </a: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B</a:t>
            </a: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j</a:t>
            </a: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][</a:t>
            </a: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k</a:t>
            </a:r>
            <a:r>
              <a:rPr kumimoji="0" lang="en-GB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</a:t>
            </a:r>
          </a:p>
          <a:p>
            <a:pPr marL="0" marR="0" lvl="0" indent="0" algn="l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  return A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1D060FA-66F8-0D27-3E58-C7CE001F2665}"/>
              </a:ext>
            </a:extLst>
          </p:cNvPr>
          <p:cNvSpPr>
            <a:spLocks noChangeAspect="1"/>
          </p:cNvSpPr>
          <p:nvPr/>
        </p:nvSpPr>
        <p:spPr>
          <a:xfrm flipH="1">
            <a:off x="2409956" y="2597480"/>
            <a:ext cx="2142091" cy="388608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GR" altLang="zh-CN" sz="1400">
                <a:solidFill>
                  <a:schemeClr val="tx1"/>
                </a:solidFill>
                <a:latin typeface="Trebuchet MS" panose="020B0703020202090204" pitchFamily="34" charset="0"/>
              </a:rPr>
              <a:t>2. Data-Centric Schedule</a:t>
            </a:r>
            <a:br>
              <a:rPr lang="en-GR" altLang="zh-CN" sz="1400">
                <a:solidFill>
                  <a:schemeClr val="tx1"/>
                </a:solidFill>
                <a:latin typeface="Trebuchet MS" panose="020B0703020202090204" pitchFamily="34" charset="0"/>
              </a:rPr>
            </a:br>
            <a:r>
              <a:rPr lang="en-GR" altLang="zh-CN" sz="1400">
                <a:solidFill>
                  <a:schemeClr val="tx1"/>
                </a:solidFill>
                <a:latin typeface="Trebuchet MS" panose="020B0703020202090204" pitchFamily="34" charset="0"/>
              </a:rPr>
              <a:t>Generator</a:t>
            </a:r>
            <a:endParaRPr lang="en-GR" altLang="zh-CN" sz="16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CAE36E16-C9B9-0B34-2841-814F0401F0CD}"/>
              </a:ext>
            </a:extLst>
          </p:cNvPr>
          <p:cNvSpPr/>
          <p:nvPr/>
        </p:nvSpPr>
        <p:spPr>
          <a:xfrm flipH="1">
            <a:off x="494794" y="3173405"/>
            <a:ext cx="1762983" cy="388608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74000"/>
              </a:lnSpc>
            </a:pPr>
            <a:r>
              <a:rPr lang="en-GR" sz="1400" dirty="0">
                <a:solidFill>
                  <a:schemeClr val="tx1"/>
                </a:solidFill>
                <a:latin typeface="Trebuchet MS" panose="020B0703020202090204" pitchFamily="34" charset="0"/>
              </a:rPr>
              <a:t>4. Coupled Predictor</a:t>
            </a:r>
            <a:endParaRPr lang="en-GR" sz="16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0B4C579-4375-4AE8-8994-C87437B078EA}"/>
              </a:ext>
            </a:extLst>
          </p:cNvPr>
          <p:cNvSpPr>
            <a:spLocks noChangeAspect="1"/>
          </p:cNvSpPr>
          <p:nvPr/>
        </p:nvSpPr>
        <p:spPr>
          <a:xfrm flipH="1">
            <a:off x="494794" y="2597480"/>
            <a:ext cx="1762982" cy="388608"/>
          </a:xfrm>
          <a:prstGeom prst="roundRect">
            <a:avLst>
              <a:gd name="adj" fmla="val 11408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bIns="0" rtlCol="0" anchor="ctr"/>
          <a:lstStyle/>
          <a:p>
            <a:pPr algn="ctr">
              <a:lnSpc>
                <a:spcPct val="88000"/>
              </a:lnSpc>
            </a:pPr>
            <a:r>
              <a:rPr lang="en-US" altLang="zh-CN" sz="1400" dirty="0">
                <a:solidFill>
                  <a:schemeClr val="tx1"/>
                </a:solidFill>
                <a:latin typeface="Trebuchet MS" panose="020B0703020202090204" pitchFamily="34" charset="0"/>
              </a:rPr>
              <a:t>3</a:t>
            </a:r>
            <a:r>
              <a:rPr lang="en-GR" altLang="zh-CN" sz="1400">
                <a:solidFill>
                  <a:schemeClr val="tx1"/>
                </a:solidFill>
                <a:latin typeface="Trebuchet MS" panose="020B0703020202090204" pitchFamily="34" charset="0"/>
              </a:rPr>
              <a:t>. </a:t>
            </a:r>
            <a:r>
              <a:rPr lang="en-US" altLang="zh-CN" sz="1400" dirty="0">
                <a:solidFill>
                  <a:schemeClr val="tx1"/>
                </a:solidFill>
                <a:latin typeface="Trebuchet MS" panose="020B0703020202090204" pitchFamily="34" charset="0"/>
              </a:rPr>
              <a:t>PIM-Specific Code Optimizer</a:t>
            </a:r>
            <a:endParaRPr lang="en-GR" altLang="zh-CN" sz="16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02AF407-F982-81EF-10D5-6A076FB33271}"/>
              </a:ext>
            </a:extLst>
          </p:cNvPr>
          <p:cNvCxnSpPr>
            <a:cxnSpLocks/>
            <a:endCxn id="6" idx="0"/>
          </p:cNvCxnSpPr>
          <p:nvPr/>
        </p:nvCxnSpPr>
        <p:spPr>
          <a:xfrm>
            <a:off x="3481001" y="2410577"/>
            <a:ext cx="0" cy="186903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E3E60A5-7FA9-CDEE-66BD-705704511E21}"/>
              </a:ext>
            </a:extLst>
          </p:cNvPr>
          <p:cNvCxnSpPr>
            <a:cxnSpLocks/>
            <a:stCxn id="6" idx="3"/>
            <a:endCxn id="9" idx="1"/>
          </p:cNvCxnSpPr>
          <p:nvPr/>
        </p:nvCxnSpPr>
        <p:spPr>
          <a:xfrm flipH="1">
            <a:off x="2257776" y="2791784"/>
            <a:ext cx="152180" cy="0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E6D7CA0-13EC-2494-80B0-E51BEA9EA73B}"/>
              </a:ext>
            </a:extLst>
          </p:cNvPr>
          <p:cNvCxnSpPr>
            <a:cxnSpLocks/>
            <a:stCxn id="9" idx="2"/>
            <a:endCxn id="8" idx="0"/>
          </p:cNvCxnSpPr>
          <p:nvPr/>
        </p:nvCxnSpPr>
        <p:spPr>
          <a:xfrm>
            <a:off x="1376285" y="2986088"/>
            <a:ext cx="0" cy="187317"/>
          </a:xfrm>
          <a:prstGeom prst="straightConnector1">
            <a:avLst/>
          </a:prstGeom>
          <a:ln w="28575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6D4BD91-7510-11BE-EA64-2CCD9621B2E8}"/>
              </a:ext>
            </a:extLst>
          </p:cNvPr>
          <p:cNvSpPr txBox="1"/>
          <p:nvPr/>
        </p:nvSpPr>
        <p:spPr>
          <a:xfrm>
            <a:off x="2311303" y="3367295"/>
            <a:ext cx="24375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accent4"/>
                </a:solidFill>
                <a:latin typeface="Trebuchet MS" panose="020B0703020202090204" pitchFamily="34" charset="0"/>
              </a:rPr>
              <a:t>best-performing config. </a:t>
            </a:r>
            <a:endParaRPr lang="en-DE" sz="1600" i="1" dirty="0">
              <a:solidFill>
                <a:schemeClr val="accent4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AB34985-DF3E-1C87-4DEF-AF7C0F5995AB}"/>
              </a:ext>
            </a:extLst>
          </p:cNvPr>
          <p:cNvCxnSpPr>
            <a:cxnSpLocks/>
            <a:stCxn id="8" idx="1"/>
          </p:cNvCxnSpPr>
          <p:nvPr/>
        </p:nvCxnSpPr>
        <p:spPr>
          <a:xfrm flipV="1">
            <a:off x="2257777" y="3367295"/>
            <a:ext cx="2687973" cy="414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nip Single Corner of Rectangle 27">
            <a:extLst>
              <a:ext uri="{FF2B5EF4-FFF2-40B4-BE49-F238E27FC236}">
                <a16:creationId xmlns:a16="http://schemas.microsoft.com/office/drawing/2014/main" id="{2F0BCE53-F0FB-BAD9-F12A-371F2088411D}"/>
              </a:ext>
            </a:extLst>
          </p:cNvPr>
          <p:cNvSpPr/>
          <p:nvPr/>
        </p:nvSpPr>
        <p:spPr>
          <a:xfrm>
            <a:off x="4945750" y="1089035"/>
            <a:ext cx="6173805" cy="5720554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0" tIns="36000" rIns="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@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hardware_platform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[GROUPS=2, CORES=4]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func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1B587C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@example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(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%a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:&lt;6x8xfp32&gt;,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%b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:&lt;4x4xfp32&gt;): &lt;6x8xfp32&gt;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complex_dimset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ds_i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%dim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[0] =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.dim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[0] -&gt;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%dim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[1] =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.dim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[0] -&gt; i+1 [representative] }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ds_i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.range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= (0, 5, 1)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complex_dimset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ds_j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%dim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[0] =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.dim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[1] -&gt; j,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%dim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[1] =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.dim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[1] -&gt; j*2 [representative],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%dim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[2] =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.dim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[0] -&gt; j }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ds_j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.range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= (0, 4, 1)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complex_dimset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ds_k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%dim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[0] =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b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.dim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[1] -&gt; k }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ds_k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.range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= (0, 4, 1)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data_tile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dt_i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: (1,2) -&gt; (1,2,3)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data_tile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dt_j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: (2,2) -&gt; (2,2,1)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data_tile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dt_k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: (1,1) -&gt; (1,1,4)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compute_tile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ct_i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: (1,2,6) -&gt; [[{0,1,2}, {3,4,5}]]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compute_tile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ct_j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: (2,1,4) -&gt; [[{0}], [{1}], [{2}], [{3}]]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compute_tile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ct_k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: (1,1,4) -&gt; [[{0,1,2,3}]]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tensor_indices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tt_i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ct_i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-&gt; [[{0,1,2,3}, {3,4,5,6}]]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tensor_indices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tt_j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ct_j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-&gt; [[{0}], [{1,2}], [{2,4}], [{3,6}]]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tensor_indices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tt_k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: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ct_k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-&gt; [[{0,1,2,3}]]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= rearrange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%a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-&gt;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tt_i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tt_j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to_PIM_core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b_core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= rearrange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%b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-&gt;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tt_i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tt_k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to_PIM_core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1B587C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parallel_PIM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1B587C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(GROUPS, CORES) 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  loop (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, j) in (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ct_i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,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ct_j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,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ct_k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) {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  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 =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+1,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*2] +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b_core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%k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}}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a_out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= rearrange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-&gt;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%a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[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to_host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 ret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a_out</a:t>
            </a: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olas" panose="020B0609020204030204" pitchFamily="49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5" name="TextBox 36">
            <a:extLst>
              <a:ext uri="{FF2B5EF4-FFF2-40B4-BE49-F238E27FC236}">
                <a16:creationId xmlns:a16="http://schemas.microsoft.com/office/drawing/2014/main" id="{4240F1A3-302C-1B6B-A96D-5C4CE1921AD7}"/>
              </a:ext>
            </a:extLst>
          </p:cNvPr>
          <p:cNvSpPr txBox="1"/>
          <p:nvPr/>
        </p:nvSpPr>
        <p:spPr>
          <a:xfrm>
            <a:off x="5022597" y="1055167"/>
            <a:ext cx="227231" cy="5816977"/>
          </a:xfrm>
          <a:prstGeom prst="rect">
            <a:avLst/>
          </a:prstGeom>
          <a:noFill/>
          <a:ln w="19050">
            <a:noFill/>
          </a:ln>
        </p:spPr>
        <p:txBody>
          <a:bodyPr wrap="square" lIns="0" rIns="0" rtlCol="0">
            <a:spAutoFit/>
          </a:bodyPr>
          <a:lstStyle/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1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2 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3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4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5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6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7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8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9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10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11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12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13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14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15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16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17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18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19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20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21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22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23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24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25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26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27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28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29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30</a:t>
            </a:r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31</a:t>
            </a:r>
          </a:p>
        </p:txBody>
      </p:sp>
      <p:sp>
        <p:nvSpPr>
          <p:cNvPr id="26" name="Rounded Rectangular Callout 25">
            <a:extLst>
              <a:ext uri="{FF2B5EF4-FFF2-40B4-BE49-F238E27FC236}">
                <a16:creationId xmlns:a16="http://schemas.microsoft.com/office/drawing/2014/main" id="{BFDC6576-6C0E-1DAA-185B-F54578C7341F}"/>
              </a:ext>
            </a:extLst>
          </p:cNvPr>
          <p:cNvSpPr/>
          <p:nvPr/>
        </p:nvSpPr>
        <p:spPr>
          <a:xfrm>
            <a:off x="9154277" y="3217183"/>
            <a:ext cx="1017051" cy="450835"/>
          </a:xfrm>
          <a:prstGeom prst="wedgeRoundRectCallout">
            <a:avLst>
              <a:gd name="adj1" fmla="val -71087"/>
              <a:gd name="adj2" fmla="val 139517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3600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DCC IR</a:t>
            </a:r>
            <a:endParaRPr lang="en-DE" sz="1600" b="1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2C70EF54-5DE6-E3CB-E071-443030180435}"/>
              </a:ext>
            </a:extLst>
          </p:cNvPr>
          <p:cNvSpPr/>
          <p:nvPr/>
        </p:nvSpPr>
        <p:spPr>
          <a:xfrm>
            <a:off x="4918652" y="6006520"/>
            <a:ext cx="6300000" cy="252000"/>
          </a:xfrm>
          <a:prstGeom prst="roundRect">
            <a:avLst/>
          </a:prstGeom>
          <a:solidFill>
            <a:srgbClr val="EAEAEA"/>
          </a:solidFill>
          <a:ln w="28575">
            <a:solidFill>
              <a:schemeClr val="accent5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rgbClr val="4E8542"/>
                </a:solidFill>
                <a:latin typeface="Consolas" panose="020B0609020204030204" pitchFamily="49" charset="0"/>
              </a:rPr>
              <a:t>%</a:t>
            </a:r>
            <a:r>
              <a:rPr lang="en-US" altLang="zh-CN" sz="1600" dirty="0" err="1">
                <a:solidFill>
                  <a:srgbClr val="4E8542"/>
                </a:solidFill>
                <a:latin typeface="Consolas" panose="020B0609020204030204" pitchFamily="49" charset="0"/>
              </a:rPr>
              <a:t>a_core</a:t>
            </a:r>
            <a:r>
              <a:rPr lang="en-US" altLang="zh-CN" sz="1600" dirty="0">
                <a:solidFill>
                  <a:prstClr val="black"/>
                </a:solidFill>
                <a:latin typeface="Consolas" panose="020B0609020204030204" pitchFamily="49" charset="0"/>
              </a:rPr>
              <a:t>[</a:t>
            </a:r>
            <a:r>
              <a:rPr lang="en-US" altLang="zh-CN" sz="1600" dirty="0">
                <a:solidFill>
                  <a:srgbClr val="4E8542"/>
                </a:solidFill>
                <a:latin typeface="Consolas" panose="020B0609020204030204" pitchFamily="49" charset="0"/>
              </a:rPr>
              <a:t>%</a:t>
            </a:r>
            <a:r>
              <a:rPr lang="en-US" altLang="zh-CN" sz="1600" dirty="0" err="1">
                <a:solidFill>
                  <a:srgbClr val="4E8542"/>
                </a:solidFill>
                <a:latin typeface="Consolas" panose="020B0609020204030204" pitchFamily="49" charset="0"/>
              </a:rPr>
              <a:t>i</a:t>
            </a:r>
            <a:r>
              <a:rPr lang="en-US" altLang="zh-CN" sz="1600" dirty="0">
                <a:solidFill>
                  <a:prstClr val="black"/>
                </a:solidFill>
                <a:latin typeface="Consolas" panose="020B0609020204030204" pitchFamily="49" charset="0"/>
              </a:rPr>
              <a:t>, </a:t>
            </a:r>
            <a:r>
              <a:rPr lang="en-US" altLang="zh-CN" sz="1600" dirty="0">
                <a:solidFill>
                  <a:srgbClr val="4E8542"/>
                </a:solidFill>
                <a:latin typeface="Consolas" panose="020B0609020204030204" pitchFamily="49" charset="0"/>
              </a:rPr>
              <a:t>%j</a:t>
            </a:r>
            <a:r>
              <a:rPr lang="en-US" altLang="zh-CN" sz="1600" dirty="0">
                <a:solidFill>
                  <a:prstClr val="black"/>
                </a:solidFill>
                <a:latin typeface="Consolas" panose="020B0609020204030204" pitchFamily="49" charset="0"/>
              </a:rPr>
              <a:t>] = </a:t>
            </a:r>
            <a:r>
              <a:rPr lang="en-US" altLang="zh-CN" sz="1600" dirty="0">
                <a:solidFill>
                  <a:srgbClr val="4E8542"/>
                </a:solidFill>
                <a:latin typeface="Consolas" panose="020B0609020204030204" pitchFamily="49" charset="0"/>
              </a:rPr>
              <a:t>%</a:t>
            </a:r>
            <a:r>
              <a:rPr lang="en-US" altLang="zh-CN" sz="1600" dirty="0" err="1">
                <a:solidFill>
                  <a:srgbClr val="4E8542"/>
                </a:solidFill>
                <a:latin typeface="Consolas" panose="020B0609020204030204" pitchFamily="49" charset="0"/>
              </a:rPr>
              <a:t>a_core</a:t>
            </a:r>
            <a:r>
              <a:rPr lang="en-US" altLang="zh-CN" sz="1600" dirty="0">
                <a:solidFill>
                  <a:prstClr val="black"/>
                </a:solidFill>
                <a:latin typeface="Consolas" panose="020B0609020204030204" pitchFamily="49" charset="0"/>
              </a:rPr>
              <a:t>[</a:t>
            </a:r>
            <a:r>
              <a:rPr lang="en-US" altLang="zh-CN" sz="1600" dirty="0">
                <a:solidFill>
                  <a:srgbClr val="4E8542"/>
                </a:solidFill>
                <a:latin typeface="Consolas" panose="020B0609020204030204" pitchFamily="49" charset="0"/>
              </a:rPr>
              <a:t>%i</a:t>
            </a:r>
            <a:r>
              <a:rPr lang="en-US" altLang="zh-CN" sz="1600" dirty="0">
                <a:solidFill>
                  <a:prstClr val="black"/>
                </a:solidFill>
                <a:latin typeface="Consolas" panose="020B0609020204030204" pitchFamily="49" charset="0"/>
              </a:rPr>
              <a:t>+1, </a:t>
            </a:r>
            <a:r>
              <a:rPr lang="en-US" altLang="zh-CN" sz="1600" dirty="0">
                <a:solidFill>
                  <a:srgbClr val="4E8542"/>
                </a:solidFill>
                <a:latin typeface="Consolas" panose="020B0609020204030204" pitchFamily="49" charset="0"/>
              </a:rPr>
              <a:t>%j</a:t>
            </a:r>
            <a:r>
              <a:rPr lang="en-US" altLang="zh-CN" sz="1600" dirty="0">
                <a:solidFill>
                  <a:prstClr val="black"/>
                </a:solidFill>
                <a:latin typeface="Consolas" panose="020B0609020204030204" pitchFamily="49" charset="0"/>
              </a:rPr>
              <a:t>*2] + </a:t>
            </a:r>
            <a:r>
              <a:rPr lang="en-US" altLang="zh-CN" sz="1600" dirty="0">
                <a:solidFill>
                  <a:srgbClr val="4E8542"/>
                </a:solidFill>
                <a:latin typeface="Consolas" panose="020B0609020204030204" pitchFamily="49" charset="0"/>
              </a:rPr>
              <a:t>%</a:t>
            </a:r>
            <a:r>
              <a:rPr lang="en-US" altLang="zh-CN" sz="1600" dirty="0" err="1">
                <a:solidFill>
                  <a:srgbClr val="4E8542"/>
                </a:solidFill>
                <a:latin typeface="Consolas" panose="020B0609020204030204" pitchFamily="49" charset="0"/>
              </a:rPr>
              <a:t>b_core</a:t>
            </a:r>
            <a:r>
              <a:rPr lang="en-US" altLang="zh-CN" sz="1600" dirty="0">
                <a:solidFill>
                  <a:prstClr val="black"/>
                </a:solidFill>
                <a:latin typeface="Consolas" panose="020B0609020204030204" pitchFamily="49" charset="0"/>
              </a:rPr>
              <a:t>[</a:t>
            </a:r>
            <a:r>
              <a:rPr lang="en-US" altLang="zh-CN" sz="1600" dirty="0">
                <a:solidFill>
                  <a:srgbClr val="4E8542"/>
                </a:solidFill>
                <a:latin typeface="Consolas" panose="020B0609020204030204" pitchFamily="49" charset="0"/>
              </a:rPr>
              <a:t>%j</a:t>
            </a:r>
            <a:r>
              <a:rPr lang="en-US" altLang="zh-CN" sz="1600" dirty="0">
                <a:solidFill>
                  <a:prstClr val="black"/>
                </a:solidFill>
                <a:latin typeface="Consolas" panose="020B0609020204030204" pitchFamily="49" charset="0"/>
              </a:rPr>
              <a:t>][</a:t>
            </a:r>
            <a:r>
              <a:rPr lang="en-US" altLang="zh-CN" sz="1600" dirty="0">
                <a:solidFill>
                  <a:srgbClr val="4E8542"/>
                </a:solidFill>
                <a:latin typeface="Consolas" panose="020B0609020204030204" pitchFamily="49" charset="0"/>
              </a:rPr>
              <a:t>%k</a:t>
            </a:r>
            <a:r>
              <a:rPr lang="en-US" altLang="zh-CN" sz="1600" dirty="0">
                <a:solidFill>
                  <a:prstClr val="black"/>
                </a:solidFill>
                <a:latin typeface="Consolas" panose="020B0609020204030204" pitchFamily="49" charset="0"/>
              </a:rPr>
              <a:t>]</a:t>
            </a:r>
            <a:endParaRPr lang="en-DE" sz="24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29306FF-01DB-3364-E328-3A95E45A901D}"/>
              </a:ext>
            </a:extLst>
          </p:cNvPr>
          <p:cNvSpPr txBox="1"/>
          <p:nvPr/>
        </p:nvSpPr>
        <p:spPr>
          <a:xfrm>
            <a:off x="915325" y="3883985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accent5"/>
                </a:solidFill>
                <a:latin typeface="Trebuchet MS" panose="020B0703020202090204" pitchFamily="34" charset="0"/>
              </a:rPr>
              <a:t>backend PIM instructions</a:t>
            </a:r>
            <a:endParaRPr lang="en-DE" i="1" dirty="0">
              <a:solidFill>
                <a:schemeClr val="accent5"/>
              </a:solidFill>
              <a:latin typeface="Trebuchet MS" panose="020B0703020202090204" pitchFamily="34" charset="0"/>
            </a:endParaRPr>
          </a:p>
        </p:txBody>
      </p:sp>
      <p:sp>
        <p:nvSpPr>
          <p:cNvPr id="29" name="Snip Single Corner of Rectangle 27">
            <a:extLst>
              <a:ext uri="{FF2B5EF4-FFF2-40B4-BE49-F238E27FC236}">
                <a16:creationId xmlns:a16="http://schemas.microsoft.com/office/drawing/2014/main" id="{5F9A3221-F0FB-8F5E-7E2B-21346B1465D8}"/>
              </a:ext>
            </a:extLst>
          </p:cNvPr>
          <p:cNvSpPr/>
          <p:nvPr/>
        </p:nvSpPr>
        <p:spPr>
          <a:xfrm>
            <a:off x="584782" y="4624017"/>
            <a:ext cx="3404287" cy="877494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reg_a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= load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+1,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*2]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reg_b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= load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b_core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%k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reg_sum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= ADD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reg_b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reg_a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4E8542"/>
              </a:solidFill>
              <a:effectLst/>
              <a:uLnTx/>
              <a:uFillTx/>
              <a:latin typeface="Consolas" panose="020B0609020204030204" pitchFamily="49" charset="0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store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reg_sum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-&gt;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 </a:t>
            </a:r>
          </a:p>
        </p:txBody>
      </p:sp>
      <p:sp>
        <p:nvSpPr>
          <p:cNvPr id="30" name="Snip Single Corner of Rectangle 27">
            <a:extLst>
              <a:ext uri="{FF2B5EF4-FFF2-40B4-BE49-F238E27FC236}">
                <a16:creationId xmlns:a16="http://schemas.microsoft.com/office/drawing/2014/main" id="{74927142-C17D-551E-C54D-03396C26CCBA}"/>
              </a:ext>
            </a:extLst>
          </p:cNvPr>
          <p:cNvSpPr/>
          <p:nvPr/>
        </p:nvSpPr>
        <p:spPr>
          <a:xfrm>
            <a:off x="584782" y="6041482"/>
            <a:ext cx="3404287" cy="648000"/>
          </a:xfrm>
          <a:prstGeom prst="snip1Rect">
            <a:avLst>
              <a:gd name="adj" fmla="val 0"/>
            </a:avLst>
          </a:prstGeom>
          <a:solidFill>
            <a:schemeClr val="tx2">
              <a:lumMod val="10000"/>
              <a:lumOff val="90000"/>
            </a:schemeClr>
          </a:solidFill>
          <a:ln w="190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0" bIns="72000"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reg_a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= load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+1,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*2]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reg_sum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= ADD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b_core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%k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reg_a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4E8542"/>
              </a:solidFill>
              <a:effectLst/>
              <a:uLnTx/>
              <a:uFillTx/>
              <a:latin typeface="Consolas" panose="020B0609020204030204" pitchFamily="49" charset="0"/>
              <a:ea typeface="等线" panose="02010600030101010101" pitchFamily="2" charset="-122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store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reg_sum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-&gt;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a_core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[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</a:t>
            </a:r>
            <a:r>
              <a:rPr kumimoji="0" lang="en-US" altLang="zh-CN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i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,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4E8542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%j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olas" panose="020B0609020204030204" pitchFamily="49" charset="0"/>
                <a:ea typeface="等线" panose="02010600030101010101" pitchFamily="2" charset="-122"/>
                <a:cs typeface="+mn-cs"/>
              </a:rPr>
              <a:t>] </a:t>
            </a:r>
          </a:p>
        </p:txBody>
      </p:sp>
      <p:sp>
        <p:nvSpPr>
          <p:cNvPr id="31" name="文本框 832">
            <a:extLst>
              <a:ext uri="{FF2B5EF4-FFF2-40B4-BE49-F238E27FC236}">
                <a16:creationId xmlns:a16="http://schemas.microsoft.com/office/drawing/2014/main" id="{E38B7694-B669-AA38-105B-375C6D48C298}"/>
              </a:ext>
            </a:extLst>
          </p:cNvPr>
          <p:cNvSpPr txBox="1"/>
          <p:nvPr/>
        </p:nvSpPr>
        <p:spPr>
          <a:xfrm>
            <a:off x="1003561" y="4253773"/>
            <a:ext cx="2566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 err="1">
                <a:solidFill>
                  <a:schemeClr val="tx1"/>
                </a:solidFill>
                <a:latin typeface="Trebuchet MS" panose="020B0703020202090204" pitchFamily="34" charset="0"/>
              </a:rPr>
              <a:t>AttAcc</a:t>
            </a:r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 PIM Instructions</a:t>
            </a:r>
            <a:endParaRPr lang="zh-CN" altLang="en-US" dirty="0">
              <a:latin typeface="Trebuchet MS" panose="020B0703020202090204" pitchFamily="34" charset="0"/>
            </a:endParaRPr>
          </a:p>
        </p:txBody>
      </p:sp>
      <p:sp>
        <p:nvSpPr>
          <p:cNvPr id="32" name="文本框 832">
            <a:extLst>
              <a:ext uri="{FF2B5EF4-FFF2-40B4-BE49-F238E27FC236}">
                <a16:creationId xmlns:a16="http://schemas.microsoft.com/office/drawing/2014/main" id="{B38BE4F1-7040-600B-AA88-4C9FAAB1B5BB}"/>
              </a:ext>
            </a:extLst>
          </p:cNvPr>
          <p:cNvSpPr txBox="1"/>
          <p:nvPr/>
        </p:nvSpPr>
        <p:spPr>
          <a:xfrm>
            <a:off x="1114970" y="5688226"/>
            <a:ext cx="2343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HBM-PIM Instructions</a:t>
            </a:r>
            <a:endParaRPr lang="zh-CN" altLang="en-US" dirty="0">
              <a:latin typeface="Trebuchet MS" panose="020B0703020202090204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EA4A7FA-C20A-304B-7FFA-8FF66940A34C}"/>
              </a:ext>
            </a:extLst>
          </p:cNvPr>
          <p:cNvCxnSpPr>
            <a:cxnSpLocks/>
            <a:stCxn id="27" idx="1"/>
            <a:endCxn id="29" idx="0"/>
          </p:cNvCxnSpPr>
          <p:nvPr/>
        </p:nvCxnSpPr>
        <p:spPr>
          <a:xfrm flipH="1" flipV="1">
            <a:off x="3989069" y="5062764"/>
            <a:ext cx="929583" cy="1069756"/>
          </a:xfrm>
          <a:prstGeom prst="straightConnector1">
            <a:avLst/>
          </a:prstGeom>
          <a:ln w="28575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E2BCA41A-12D3-51F1-C79E-270E8CB3D948}"/>
              </a:ext>
            </a:extLst>
          </p:cNvPr>
          <p:cNvCxnSpPr>
            <a:cxnSpLocks/>
            <a:stCxn id="27" idx="1"/>
            <a:endCxn id="30" idx="0"/>
          </p:cNvCxnSpPr>
          <p:nvPr/>
        </p:nvCxnSpPr>
        <p:spPr>
          <a:xfrm flipH="1">
            <a:off x="3989069" y="6132520"/>
            <a:ext cx="929583" cy="232962"/>
          </a:xfrm>
          <a:prstGeom prst="straightConnector1">
            <a:avLst/>
          </a:prstGeom>
          <a:ln w="28575">
            <a:solidFill>
              <a:schemeClr val="accent5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76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8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9" dur="1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2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4" dur="1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/>
      <p:bldP spid="26" grpId="0" animBg="1"/>
      <p:bldP spid="27" grpId="0" animBg="1"/>
      <p:bldP spid="28" grpId="0"/>
      <p:bldP spid="29" grpId="0" animBg="1"/>
      <p:bldP spid="29" grpId="1" animBg="1"/>
      <p:bldP spid="30" grpId="0" animBg="1"/>
      <p:bldP spid="31" grpId="0"/>
      <p:bldP spid="31" grpId="1"/>
      <p:bldP spid="3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850122-611F-3F6D-1D1E-BAE57415B44B}"/>
              </a:ext>
            </a:extLst>
          </p:cNvPr>
          <p:cNvSpPr/>
          <p:nvPr/>
        </p:nvSpPr>
        <p:spPr>
          <a:xfrm>
            <a:off x="676446" y="3758420"/>
            <a:ext cx="7270912" cy="1116000"/>
          </a:xfrm>
          <a:prstGeom prst="roundRect">
            <a:avLst/>
          </a:prstGeom>
          <a:solidFill>
            <a:srgbClr val="D9EAD5">
              <a:alpha val="56078"/>
            </a:srgb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DCC</a:t>
            </a:r>
            <a:r>
              <a:rPr lang="en-GR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 Design</a:t>
            </a:r>
          </a:p>
        </p:txBody>
      </p:sp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661500CD-9116-BC47-9C88-59E158CAA2FC}"/>
              </a:ext>
            </a:extLst>
          </p:cNvPr>
          <p:cNvSpPr/>
          <p:nvPr/>
        </p:nvSpPr>
        <p:spPr>
          <a:xfrm>
            <a:off x="676446" y="1091610"/>
            <a:ext cx="7270912" cy="1116000"/>
          </a:xfrm>
          <a:prstGeom prst="roundRect">
            <a:avLst/>
          </a:prstGeom>
          <a:solidFill>
            <a:srgbClr val="D9EAD5">
              <a:alpha val="56078"/>
            </a:srgb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Background</a:t>
            </a:r>
            <a:endParaRPr lang="en-GR" sz="4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  <a:lumOff val="25000"/>
                </a:schemeClr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5F8DC68-F83F-08BE-F9BA-F8068FA37D18}"/>
              </a:ext>
            </a:extLst>
          </p:cNvPr>
          <p:cNvSpPr/>
          <p:nvPr/>
        </p:nvSpPr>
        <p:spPr>
          <a:xfrm>
            <a:off x="676446" y="2435488"/>
            <a:ext cx="7270912" cy="1116000"/>
          </a:xfrm>
          <a:prstGeom prst="roundRect">
            <a:avLst/>
          </a:prstGeom>
          <a:solidFill>
            <a:srgbClr val="D9EAD5">
              <a:alpha val="56078"/>
            </a:srgb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Motivation</a:t>
            </a:r>
            <a:endParaRPr lang="en-GR" sz="4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  <a:lumOff val="25000"/>
                </a:schemeClr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4">
            <a:extLst>
              <a:ext uri="{FF2B5EF4-FFF2-40B4-BE49-F238E27FC236}">
                <a16:creationId xmlns:a16="http://schemas.microsoft.com/office/drawing/2014/main" id="{6BEB8644-7C96-9B4E-DEAD-7C175AF31AC3}"/>
              </a:ext>
            </a:extLst>
          </p:cNvPr>
          <p:cNvSpPr/>
          <p:nvPr/>
        </p:nvSpPr>
        <p:spPr>
          <a:xfrm>
            <a:off x="676446" y="5081352"/>
            <a:ext cx="7270912" cy="1116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b="1" dirty="0">
                <a:ln w="12700">
                  <a:solidFill>
                    <a:schemeClr val="accent4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Evaluation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ABFE8850-E3C0-EAD6-3195-42A1A9A6E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37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97B5C0C-682D-AEFC-73D7-E1E17B77C01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Talk Outline</a:t>
            </a:r>
          </a:p>
        </p:txBody>
      </p:sp>
    </p:spTree>
    <p:extLst>
      <p:ext uri="{BB962C8B-B14F-4D97-AF65-F5344CB8AC3E}">
        <p14:creationId xmlns:p14="http://schemas.microsoft.com/office/powerpoint/2010/main" val="42200004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CFB83C8-EF8E-D52B-D10C-361F0834D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38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3E4A806-37D7-92D9-FE83-A6A0B2E209DC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Evaluation Methodology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AD02963-02B7-7932-58A0-0493BB9EB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728" y="897679"/>
            <a:ext cx="11647192" cy="58514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Simulation Methodology: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Trebuchet MS" panose="020B0703020202090204" pitchFamily="34" charset="0"/>
                <a:sym typeface="Wingdings" pitchFamily="2" charset="2"/>
              </a:rPr>
              <a:t>Modified simulator using </a:t>
            </a:r>
            <a:r>
              <a:rPr lang="en-US" sz="1800" dirty="0" err="1">
                <a:latin typeface="Trebuchet MS" panose="020B0703020202090204" pitchFamily="34" charset="0"/>
                <a:sym typeface="Wingdings" pitchFamily="2" charset="2"/>
              </a:rPr>
              <a:t>AttAcc</a:t>
            </a:r>
            <a:r>
              <a:rPr lang="en-US" sz="1800" dirty="0">
                <a:latin typeface="Trebuchet MS" panose="020B0703020202090204" pitchFamily="34" charset="0"/>
                <a:sym typeface="Wingdings" pitchFamily="2" charset="2"/>
              </a:rPr>
              <a:t> [ASPLOS’24] and </a:t>
            </a:r>
            <a:r>
              <a:rPr lang="en-US" sz="1800" dirty="0" err="1">
                <a:latin typeface="Trebuchet MS" panose="020B0703020202090204" pitchFamily="34" charset="0"/>
                <a:sym typeface="Wingdings" pitchFamily="2" charset="2"/>
              </a:rPr>
              <a:t>Ramulator</a:t>
            </a:r>
            <a:r>
              <a:rPr lang="en-US" sz="1800" dirty="0">
                <a:latin typeface="Trebuchet MS" panose="020B0703020202090204" pitchFamily="34" charset="0"/>
                <a:sym typeface="Wingdings" pitchFamily="2" charset="2"/>
              </a:rPr>
              <a:t> 2.0 [IEEE CAL’23]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1800" dirty="0">
                <a:latin typeface="Trebuchet MS" panose="020B0703020202090204" pitchFamily="34" charset="0"/>
              </a:rPr>
              <a:t>NVIDIA A100 GPU with 5 PIM-enabled HBM3 devices (80GB memory in total)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1000" dirty="0">
                <a:latin typeface="Trebuchet MS" panose="020B070302020209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accent3"/>
                </a:solidFill>
                <a:latin typeface="Trebuchet MS" panose="020B0703020202090204" pitchFamily="34" charset="0"/>
                <a:sym typeface="Wingdings" pitchFamily="2" charset="2"/>
              </a:rPr>
              <a:t>2</a:t>
            </a:r>
            <a:r>
              <a:rPr lang="en-GB" sz="2200" dirty="0">
                <a:solidFill>
                  <a:schemeClr val="accent3"/>
                </a:solidFill>
                <a:latin typeface="Trebuchet MS" panose="020B0703020202090204" pitchFamily="34" charset="0"/>
              </a:rPr>
              <a:t>×</a:t>
            </a:r>
            <a:r>
              <a:rPr lang="en-US" sz="2200" dirty="0">
                <a:solidFill>
                  <a:schemeClr val="accent3"/>
                </a:solidFill>
                <a:latin typeface="Trebuchet MS" panose="020B0703020202090204" pitchFamily="34" charset="0"/>
                <a:sym typeface="Wingdings" pitchFamily="2" charset="2"/>
              </a:rPr>
              <a:t> PIM Backends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 err="1">
                <a:latin typeface="Trebuchet MS" panose="020B0703020202090204" pitchFamily="34" charset="0"/>
                <a:sym typeface="Wingdings" pitchFamily="2" charset="2"/>
              </a:rPr>
              <a:t>AttAcc</a:t>
            </a:r>
            <a:r>
              <a:rPr lang="en-US" sz="1800" dirty="0">
                <a:latin typeface="Trebuchet MS" panose="020B0703020202090204" pitchFamily="34" charset="0"/>
                <a:sym typeface="Wingdings" pitchFamily="2" charset="2"/>
              </a:rPr>
              <a:t> [ASPLOS’24]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Trebuchet MS" panose="020B0703020202090204" pitchFamily="34" charset="0"/>
                <a:sym typeface="Wingdings" pitchFamily="2" charset="2"/>
              </a:rPr>
              <a:t>HBM-PIM [ISCA’21]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>
                <a:latin typeface="Trebuchet MS" panose="020B0703020202090204" pitchFamily="34" charset="0"/>
                <a:sym typeface="Wingdings" pitchFamily="2" charset="2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5</a:t>
            </a:r>
            <a:r>
              <a:rPr lang="en-GB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×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 ML Kernels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(kernel evaluation):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 err="1">
                <a:latin typeface="Trebuchet MS" panose="020B0703020202090204" pitchFamily="34" charset="0"/>
                <a:sym typeface="Wingdings" pitchFamily="2" charset="2"/>
              </a:rPr>
              <a:t>AttAcc</a:t>
            </a:r>
            <a:r>
              <a:rPr lang="en-US" sz="1800" dirty="0">
                <a:latin typeface="Trebuchet MS" panose="020B0703020202090204" pitchFamily="34" charset="0"/>
                <a:sym typeface="Wingdings" pitchFamily="2" charset="2"/>
              </a:rPr>
              <a:t>: GEMV, RED, ATTN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Trebuchet MS" panose="020B0703020202090204" pitchFamily="34" charset="0"/>
                <a:sym typeface="Wingdings" pitchFamily="2" charset="2"/>
              </a:rPr>
              <a:t>HBM-PIM: GEMV, RED, VA, RELU</a:t>
            </a:r>
          </a:p>
          <a:p>
            <a:pPr marL="457200" lvl="1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000" dirty="0">
                <a:latin typeface="Trebuchet MS" panose="020B0703020202090204" pitchFamily="34" charset="0"/>
                <a:sym typeface="Wingdings" pitchFamily="2" charset="2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3</a:t>
            </a:r>
            <a:r>
              <a:rPr lang="en-GB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×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 ML Models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(end-to-end inference evaluation): </a:t>
            </a:r>
            <a:r>
              <a:rPr lang="en-US" sz="2000" dirty="0">
                <a:solidFill>
                  <a:schemeClr val="accent5"/>
                </a:solidFill>
                <a:latin typeface="Trebuchet MS" panose="020B0703020202090204" pitchFamily="34" charset="0"/>
                <a:sym typeface="Wingdings" pitchFamily="2" charset="2"/>
              </a:rPr>
              <a:t>GPT3-13B, LLAMA2-33B, </a:t>
            </a:r>
            <a:r>
              <a:rPr lang="en-DE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MT-NLG-310B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DE" sz="1000" dirty="0">
                <a:latin typeface="Trebuchet MS" panose="020B0703020202090204" pitchFamily="34" charset="0"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DE" sz="2200" dirty="0">
                <a:latin typeface="Trebuchet MS" panose="020B0703020202090204" pitchFamily="34" charset="0"/>
                <a:sym typeface="Wingdings" pitchFamily="2" charset="2"/>
              </a:rPr>
              <a:t>Comparison Points:</a:t>
            </a:r>
          </a:p>
          <a:p>
            <a:pPr lvl="1">
              <a:lnSpc>
                <a:spcPct val="100000"/>
              </a:lnSpc>
              <a:spcBef>
                <a:spcPts val="20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Trebuchet MS" panose="020B0703020202090204" pitchFamily="34" charset="0"/>
              </a:rPr>
              <a:t>GPU: GPU-only execution (NVIDIA A100)</a:t>
            </a:r>
          </a:p>
          <a:p>
            <a:pPr lvl="1">
              <a:lnSpc>
                <a:spcPct val="100000"/>
              </a:lnSpc>
              <a:spcBef>
                <a:spcPts val="200"/>
              </a:spcBef>
              <a:defRPr/>
            </a:pPr>
            <a:r>
              <a:rPr lang="en-US" sz="2000" dirty="0" err="1">
                <a:solidFill>
                  <a:prstClr val="black"/>
                </a:solidFill>
                <a:latin typeface="Trebuchet MS" panose="020B0703020202090204" pitchFamily="34" charset="0"/>
              </a:rPr>
              <a:t>AttAcc</a:t>
            </a:r>
            <a:r>
              <a:rPr lang="en-US" sz="2000" dirty="0">
                <a:solidFill>
                  <a:prstClr val="black"/>
                </a:solidFill>
                <a:latin typeface="Trebuchet MS" panose="020B0703020202090204" pitchFamily="34" charset="0"/>
              </a:rPr>
              <a:t>: Original open-source </a:t>
            </a:r>
            <a:r>
              <a:rPr lang="en-US" sz="2000" dirty="0" err="1">
                <a:latin typeface="Trebuchet MS" panose="020B0703020202090204" pitchFamily="34" charset="0"/>
              </a:rPr>
              <a:t>AttAcc</a:t>
            </a:r>
            <a:r>
              <a:rPr lang="en-US" sz="2000" dirty="0">
                <a:latin typeface="Trebuchet MS" panose="020B0703020202090204" pitchFamily="34" charset="0"/>
              </a:rPr>
              <a:t> PIM implementation</a:t>
            </a:r>
            <a:endParaRPr lang="en-US" sz="2000" dirty="0">
              <a:solidFill>
                <a:prstClr val="black"/>
              </a:solidFill>
              <a:latin typeface="Trebuchet MS" panose="020B0703020202090204" pitchFamily="34" charset="0"/>
            </a:endParaRPr>
          </a:p>
          <a:p>
            <a:pPr lvl="1">
              <a:lnSpc>
                <a:spcPct val="100000"/>
              </a:lnSpc>
              <a:spcBef>
                <a:spcPts val="200"/>
              </a:spcBef>
              <a:defRPr/>
            </a:pPr>
            <a:r>
              <a:rPr lang="en-US" sz="2000" dirty="0" err="1">
                <a:solidFill>
                  <a:prstClr val="black"/>
                </a:solidFill>
                <a:latin typeface="Trebuchet MS" panose="020B0703020202090204" pitchFamily="34" charset="0"/>
              </a:rPr>
              <a:t>AttAcc</a:t>
            </a:r>
            <a:r>
              <a:rPr lang="en-US" sz="2000" dirty="0" err="1">
                <a:solidFill>
                  <a:schemeClr val="accent4"/>
                </a:solidFill>
                <a:latin typeface="Trebuchet MS" panose="020B0703020202090204" pitchFamily="34" charset="0"/>
              </a:rPr>
              <a:t>+DCC</a:t>
            </a:r>
            <a:r>
              <a:rPr lang="en-US" sz="2000" dirty="0">
                <a:solidFill>
                  <a:prstClr val="black"/>
                </a:solidFill>
                <a:latin typeface="Trebuchet MS" panose="020B0703020202090204" pitchFamily="34" charset="0"/>
              </a:rPr>
              <a:t>: </a:t>
            </a:r>
            <a:r>
              <a:rPr lang="en-US" sz="2000" dirty="0" err="1">
                <a:solidFill>
                  <a:prstClr val="black"/>
                </a:solidFill>
                <a:latin typeface="Trebuchet MS" panose="020B0703020202090204" pitchFamily="34" charset="0"/>
              </a:rPr>
              <a:t>AttAcc</a:t>
            </a:r>
            <a:r>
              <a:rPr lang="en-US" sz="2000" dirty="0">
                <a:solidFill>
                  <a:prstClr val="black"/>
                </a:solidFill>
                <a:latin typeface="Trebuchet MS" panose="020B0703020202090204" pitchFamily="34" charset="0"/>
              </a:rPr>
              <a:t> PIM backend with DCC compilation</a:t>
            </a:r>
          </a:p>
          <a:p>
            <a:pPr lvl="1">
              <a:lnSpc>
                <a:spcPct val="100000"/>
              </a:lnSpc>
              <a:spcBef>
                <a:spcPts val="20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Trebuchet MS" panose="020B0703020202090204" pitchFamily="34" charset="0"/>
              </a:rPr>
              <a:t>HBM-PIM: </a:t>
            </a:r>
            <a:r>
              <a:rPr lang="en-US" sz="2000" dirty="0">
                <a:latin typeface="Trebuchet MS" panose="020B0703020202090204" pitchFamily="34" charset="0"/>
              </a:rPr>
              <a:t>HBM-PIM backend using </a:t>
            </a:r>
            <a:r>
              <a:rPr lang="en-US" sz="2000" dirty="0" err="1">
                <a:latin typeface="Trebuchet MS" panose="020B0703020202090204" pitchFamily="34" charset="0"/>
              </a:rPr>
              <a:t>AttAcc’s</a:t>
            </a:r>
            <a:r>
              <a:rPr lang="en-US" sz="2000" dirty="0">
                <a:latin typeface="Trebuchet MS" panose="020B0703020202090204" pitchFamily="34" charset="0"/>
              </a:rPr>
              <a:t> data partition strategy</a:t>
            </a:r>
            <a:endParaRPr lang="en-US" sz="2000" dirty="0">
              <a:solidFill>
                <a:prstClr val="black"/>
              </a:solidFill>
              <a:latin typeface="Trebuchet MS" panose="020B0703020202090204" pitchFamily="34" charset="0"/>
            </a:endParaRPr>
          </a:p>
          <a:p>
            <a:pPr lvl="1">
              <a:lnSpc>
                <a:spcPct val="100000"/>
              </a:lnSpc>
              <a:spcBef>
                <a:spcPts val="20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Trebuchet MS" panose="020B0703020202090204" pitchFamily="34" charset="0"/>
              </a:rPr>
              <a:t>HBM-PIM</a:t>
            </a:r>
            <a:r>
              <a:rPr lang="en-US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+DCC</a:t>
            </a:r>
            <a:r>
              <a:rPr lang="en-US" sz="2000" dirty="0">
                <a:solidFill>
                  <a:prstClr val="black"/>
                </a:solidFill>
                <a:latin typeface="Trebuchet MS" panose="020B0703020202090204" pitchFamily="34" charset="0"/>
              </a:rPr>
              <a:t>: HBM-PIM backend with DCC compilation</a:t>
            </a:r>
          </a:p>
        </p:txBody>
      </p:sp>
    </p:spTree>
    <p:extLst>
      <p:ext uri="{BB962C8B-B14F-4D97-AF65-F5344CB8AC3E}">
        <p14:creationId xmlns:p14="http://schemas.microsoft.com/office/powerpoint/2010/main" val="17931529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92A212-09C3-7428-D570-9B3BC107D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01C7A9D-B2E6-66EB-0F1F-3F46BF190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39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57710A-712D-F209-75DA-9013F76ABBCB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ML Kernel Performance on </a:t>
            </a:r>
            <a:r>
              <a:rPr lang="en-GB" sz="3600" dirty="0" err="1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AttAcc</a:t>
            </a:r>
            <a:r>
              <a:rPr lang="en-GB" sz="360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 PIM Backend</a:t>
            </a:r>
            <a:endParaRPr lang="en-GB" sz="3600" dirty="0">
              <a:solidFill>
                <a:schemeClr val="bg2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95E275A-0B1D-5439-6232-8EF58CB72222}"/>
              </a:ext>
            </a:extLst>
          </p:cNvPr>
          <p:cNvGrpSpPr/>
          <p:nvPr/>
        </p:nvGrpSpPr>
        <p:grpSpPr>
          <a:xfrm>
            <a:off x="835378" y="749118"/>
            <a:ext cx="10453108" cy="5112025"/>
            <a:chOff x="835378" y="1042632"/>
            <a:chExt cx="10453108" cy="5112025"/>
          </a:xfrm>
        </p:grpSpPr>
        <p:graphicFrame>
          <p:nvGraphicFramePr>
            <p:cNvPr id="3" name="图表 3">
              <a:extLst>
                <a:ext uri="{FF2B5EF4-FFF2-40B4-BE49-F238E27FC236}">
                  <a16:creationId xmlns:a16="http://schemas.microsoft.com/office/drawing/2014/main" id="{0896D7BB-3A2C-B5F1-426C-17F9951B9E5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73178924"/>
                </p:ext>
              </p:extLst>
            </p:nvPr>
          </p:nvGraphicFramePr>
          <p:xfrm>
            <a:off x="835378" y="1042632"/>
            <a:ext cx="10453108" cy="47727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4" name="直接连接符 14">
              <a:extLst>
                <a:ext uri="{FF2B5EF4-FFF2-40B4-BE49-F238E27FC236}">
                  <a16:creationId xmlns:a16="http://schemas.microsoft.com/office/drawing/2014/main" id="{6D309540-0BFE-838C-BB24-A58DA4E9B6BF}"/>
                </a:ext>
              </a:extLst>
            </p:cNvPr>
            <p:cNvCxnSpPr>
              <a:cxnSpLocks/>
            </p:cNvCxnSpPr>
            <p:nvPr/>
          </p:nvCxnSpPr>
          <p:spPr>
            <a:xfrm>
              <a:off x="6437430" y="1645827"/>
              <a:ext cx="0" cy="3744000"/>
            </a:xfrm>
            <a:prstGeom prst="line">
              <a:avLst/>
            </a:prstGeom>
            <a:ln w="28575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文本框 19">
              <a:extLst>
                <a:ext uri="{FF2B5EF4-FFF2-40B4-BE49-F238E27FC236}">
                  <a16:creationId xmlns:a16="http://schemas.microsoft.com/office/drawing/2014/main" id="{925488CE-4477-FD31-D71E-3F805CE297CC}"/>
                </a:ext>
              </a:extLst>
            </p:cNvPr>
            <p:cNvSpPr txBox="1"/>
            <p:nvPr/>
          </p:nvSpPr>
          <p:spPr>
            <a:xfrm>
              <a:off x="3410600" y="5816103"/>
              <a:ext cx="148877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Trebuchet MS" panose="020B0703020202090204" pitchFamily="34" charset="0"/>
                </a:rPr>
                <a:t>batch size = 1</a:t>
              </a:r>
              <a:endParaRPr lang="zh-CN" altLang="en-US" sz="1600" dirty="0">
                <a:latin typeface="Trebuchet MS" panose="020B0703020202090204" pitchFamily="34" charset="0"/>
              </a:endParaRPr>
            </a:p>
          </p:txBody>
        </p:sp>
        <p:sp>
          <p:nvSpPr>
            <p:cNvPr id="7" name="文本框 20">
              <a:extLst>
                <a:ext uri="{FF2B5EF4-FFF2-40B4-BE49-F238E27FC236}">
                  <a16:creationId xmlns:a16="http://schemas.microsoft.com/office/drawing/2014/main" id="{2558956A-01D4-111D-823D-6DB8EC98B85E}"/>
                </a:ext>
              </a:extLst>
            </p:cNvPr>
            <p:cNvSpPr txBox="1"/>
            <p:nvPr/>
          </p:nvSpPr>
          <p:spPr>
            <a:xfrm>
              <a:off x="8039044" y="5816103"/>
              <a:ext cx="157848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dirty="0">
                  <a:latin typeface="Trebuchet MS" panose="020B0703020202090204" pitchFamily="34" charset="0"/>
                </a:rPr>
                <a:t>batch size = 4</a:t>
              </a:r>
              <a:endParaRPr lang="zh-CN" altLang="en-US" sz="1600" dirty="0">
                <a:latin typeface="Trebuchet MS" panose="020B0703020202090204" pitchFamily="34" charset="0"/>
              </a:endParaRPr>
            </a:p>
          </p:txBody>
        </p:sp>
      </p:grpSp>
      <p:sp>
        <p:nvSpPr>
          <p:cNvPr id="11" name="Rectangle 3">
            <a:extLst>
              <a:ext uri="{FF2B5EF4-FFF2-40B4-BE49-F238E27FC236}">
                <a16:creationId xmlns:a16="http://schemas.microsoft.com/office/drawing/2014/main" id="{D9C3ACCF-C213-7D78-D368-EFF673AEC5EB}"/>
              </a:ext>
            </a:extLst>
          </p:cNvPr>
          <p:cNvSpPr/>
          <p:nvPr/>
        </p:nvSpPr>
        <p:spPr>
          <a:xfrm>
            <a:off x="1202773" y="5946786"/>
            <a:ext cx="9786454" cy="771301"/>
          </a:xfrm>
          <a:prstGeom prst="rect">
            <a:avLst/>
          </a:prstGeom>
          <a:solidFill>
            <a:schemeClr val="bg2"/>
          </a:solidFill>
          <a:ln w="2540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  <p:txBody>
          <a:bodyPr lIns="72000" rIns="72000" bIns="72000" rtlCol="0" anchor="ctr"/>
          <a:lstStyle/>
          <a:p>
            <a:pPr algn="ctr"/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DCC on </a:t>
            </a:r>
            <a:r>
              <a:rPr lang="en-GB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AttAcc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improves performance of individual ML kernels by up to </a:t>
            </a:r>
            <a:r>
              <a:rPr lang="en-GB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1.7× 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and </a:t>
            </a:r>
            <a:r>
              <a:rPr lang="en-GB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1.3×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on average over </a:t>
            </a:r>
            <a:r>
              <a:rPr lang="en-US" altLang="zh-CN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AttAcc</a:t>
            </a:r>
            <a:r>
              <a:rPr lang="en-US" altLang="zh-CN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with its fixed data partitioning method</a:t>
            </a:r>
            <a:endParaRPr lang="en-GB" sz="2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49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7CE47B-5B5E-8785-0C4D-CAE72A6D06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6C993B-5358-189A-15D4-1B69A919F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9"/>
            <a:ext cx="11647192" cy="5702970"/>
          </a:xfrm>
        </p:spPr>
        <p:txBody>
          <a:bodyPr>
            <a:normAutofit/>
          </a:bodyPr>
          <a:lstStyle/>
          <a:p>
            <a:pPr marL="0" indent="0">
              <a:lnSpc>
                <a:spcPct val="93000"/>
              </a:lnSpc>
              <a:spcBef>
                <a:spcPts val="0"/>
              </a:spcBef>
              <a:buNone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Large Language Models (LLMs):</a:t>
            </a:r>
          </a:p>
          <a:p>
            <a:pPr>
              <a:lnSpc>
                <a:spcPct val="93000"/>
              </a:lnSpc>
              <a:spcBef>
                <a:spcPts val="0"/>
              </a:spcBef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Attention 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always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memory-bandwidth-bound</a:t>
            </a:r>
          </a:p>
          <a:p>
            <a:pPr>
              <a:lnSpc>
                <a:spcPct val="93000"/>
              </a:lnSpc>
              <a:spcBef>
                <a:spcPts val="0"/>
              </a:spcBef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Fully-Connected (FC)  is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memory-bandwidth-bound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for certain batch sizes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99C8718-94A0-22EF-E166-A55DB6F054C0}"/>
              </a:ext>
            </a:extLst>
          </p:cNvPr>
          <p:cNvSpPr txBox="1">
            <a:spLocks/>
          </p:cNvSpPr>
          <p:nvPr/>
        </p:nvSpPr>
        <p:spPr>
          <a:xfrm>
            <a:off x="272404" y="58628"/>
            <a:ext cx="1164719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Critical ML Kernels are Bottlenecked by Data Movement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778EAB34-04B1-15E6-A056-11857FF25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4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TextBox 352">
            <a:extLst>
              <a:ext uri="{FF2B5EF4-FFF2-40B4-BE49-F238E27FC236}">
                <a16:creationId xmlns:a16="http://schemas.microsoft.com/office/drawing/2014/main" id="{1070B619-0015-E313-E5A5-E9F37CE01CF9}"/>
              </a:ext>
            </a:extLst>
          </p:cNvPr>
          <p:cNvSpPr txBox="1"/>
          <p:nvPr/>
        </p:nvSpPr>
        <p:spPr>
          <a:xfrm flipH="1">
            <a:off x="342614" y="6453638"/>
            <a:ext cx="10487948" cy="21544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rPr>
              <a:t>Source: </a:t>
            </a:r>
            <a:r>
              <a:rPr lang="en-US" sz="1400" dirty="0">
                <a:solidFill>
                  <a:schemeClr val="accent4">
                    <a:lumMod val="75000"/>
                  </a:schemeClr>
                </a:solidFill>
                <a:latin typeface="Trebuchet MS" panose="020B0703020202090204" pitchFamily="34" charset="0"/>
              </a:rPr>
              <a:t>Y. He, et al., “PAPI: Exploiting Dynamic Parallelism in LLM Decoding with a PIM-enabled Computing System”, ASPLOS’24</a:t>
            </a:r>
            <a:endParaRPr lang="en-US" sz="1400" dirty="0">
              <a:solidFill>
                <a:schemeClr val="accent4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</p:txBody>
      </p:sp>
      <p:pic>
        <p:nvPicPr>
          <p:cNvPr id="4" name="图片 13">
            <a:extLst>
              <a:ext uri="{FF2B5EF4-FFF2-40B4-BE49-F238E27FC236}">
                <a16:creationId xmlns:a16="http://schemas.microsoft.com/office/drawing/2014/main" id="{1634BCD0-F7FB-A954-90A7-1673B2E85D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7082" y="2210280"/>
            <a:ext cx="5277837" cy="3750041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019C5195-58A9-3C04-8AC1-C98EA1CAF329}"/>
              </a:ext>
            </a:extLst>
          </p:cNvPr>
          <p:cNvSpPr txBox="1"/>
          <p:nvPr/>
        </p:nvSpPr>
        <p:spPr>
          <a:xfrm>
            <a:off x="3713080" y="5847306"/>
            <a:ext cx="52881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/>
              <a:t>OPT-30B Inference kernels on NVIDIA A100 GPU</a:t>
            </a:r>
            <a:endParaRPr lang="zh-CN" altLang="en-US" sz="2000" b="1" dirty="0"/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7D6E7F8B-EA29-1E33-B763-C51A8DDFD1DF}"/>
              </a:ext>
            </a:extLst>
          </p:cNvPr>
          <p:cNvSpPr/>
          <p:nvPr/>
        </p:nvSpPr>
        <p:spPr>
          <a:xfrm>
            <a:off x="4335197" y="4614499"/>
            <a:ext cx="438140" cy="637563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3E30ADDC-D352-798E-35A3-A539A4F86A9D}"/>
              </a:ext>
            </a:extLst>
          </p:cNvPr>
          <p:cNvSpPr/>
          <p:nvPr/>
        </p:nvSpPr>
        <p:spPr>
          <a:xfrm rot="20376206">
            <a:off x="5469622" y="3391228"/>
            <a:ext cx="1628862" cy="637563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434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C591C-B68F-9F99-162A-A081C7AAAD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F97FC17F-05DF-357D-5019-CCD56E7FF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40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40CC95B-E9C0-22FF-A9F4-EAFCDBAF7BB1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ML Kernel Performance on HBM-PIM PIM Backend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AC0E8E5-4BE8-C9FF-0290-46CA23B09C94}"/>
              </a:ext>
            </a:extLst>
          </p:cNvPr>
          <p:cNvGrpSpPr/>
          <p:nvPr/>
        </p:nvGrpSpPr>
        <p:grpSpPr>
          <a:xfrm>
            <a:off x="869244" y="680187"/>
            <a:ext cx="10576828" cy="5226112"/>
            <a:chOff x="869244" y="680187"/>
            <a:chExt cx="10576828" cy="5226112"/>
          </a:xfrm>
        </p:grpSpPr>
        <p:graphicFrame>
          <p:nvGraphicFramePr>
            <p:cNvPr id="11" name="图表 5">
              <a:extLst>
                <a:ext uri="{FF2B5EF4-FFF2-40B4-BE49-F238E27FC236}">
                  <a16:creationId xmlns:a16="http://schemas.microsoft.com/office/drawing/2014/main" id="{46400B04-5172-15F7-D40F-307EF456B6D6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153171931"/>
                </p:ext>
              </p:extLst>
            </p:nvPr>
          </p:nvGraphicFramePr>
          <p:xfrm>
            <a:off x="869244" y="680187"/>
            <a:ext cx="10576828" cy="49962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62E00A5-54AF-AB91-5EEB-BC42216F989E}"/>
                </a:ext>
              </a:extLst>
            </p:cNvPr>
            <p:cNvGrpSpPr/>
            <p:nvPr/>
          </p:nvGrpSpPr>
          <p:grpSpPr>
            <a:xfrm>
              <a:off x="3410600" y="1316190"/>
              <a:ext cx="6206927" cy="4590109"/>
              <a:chOff x="3410600" y="1564548"/>
              <a:chExt cx="6206927" cy="4590109"/>
            </a:xfrm>
          </p:grpSpPr>
          <p:sp>
            <p:nvSpPr>
              <p:cNvPr id="5" name="文本框 19">
                <a:extLst>
                  <a:ext uri="{FF2B5EF4-FFF2-40B4-BE49-F238E27FC236}">
                    <a16:creationId xmlns:a16="http://schemas.microsoft.com/office/drawing/2014/main" id="{80D39B3B-17E7-165E-941A-BD6883AF53BE}"/>
                  </a:ext>
                </a:extLst>
              </p:cNvPr>
              <p:cNvSpPr txBox="1"/>
              <p:nvPr/>
            </p:nvSpPr>
            <p:spPr>
              <a:xfrm>
                <a:off x="3410600" y="5816103"/>
                <a:ext cx="1488778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>
                    <a:latin typeface="Trebuchet MS" panose="020B0703020202090204" pitchFamily="34" charset="0"/>
                  </a:rPr>
                  <a:t>batch size = 1</a:t>
                </a:r>
                <a:endParaRPr lang="zh-CN" altLang="en-US" sz="1600" dirty="0">
                  <a:latin typeface="Trebuchet MS" panose="020B0703020202090204" pitchFamily="34" charset="0"/>
                </a:endParaRPr>
              </a:p>
            </p:txBody>
          </p:sp>
          <p:sp>
            <p:nvSpPr>
              <p:cNvPr id="7" name="文本框 20">
                <a:extLst>
                  <a:ext uri="{FF2B5EF4-FFF2-40B4-BE49-F238E27FC236}">
                    <a16:creationId xmlns:a16="http://schemas.microsoft.com/office/drawing/2014/main" id="{842CD299-6462-2F16-EB44-F27068911968}"/>
                  </a:ext>
                </a:extLst>
              </p:cNvPr>
              <p:cNvSpPr txBox="1"/>
              <p:nvPr/>
            </p:nvSpPr>
            <p:spPr>
              <a:xfrm>
                <a:off x="8039044" y="5816103"/>
                <a:ext cx="1578483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600" dirty="0">
                    <a:latin typeface="Trebuchet MS" panose="020B0703020202090204" pitchFamily="34" charset="0"/>
                  </a:rPr>
                  <a:t>batch size = 4</a:t>
                </a:r>
                <a:endParaRPr lang="zh-CN" altLang="en-US" sz="1600" dirty="0">
                  <a:latin typeface="Trebuchet MS" panose="020B0703020202090204" pitchFamily="34" charset="0"/>
                </a:endParaRPr>
              </a:p>
            </p:txBody>
          </p:sp>
          <p:cxnSp>
            <p:nvCxnSpPr>
              <p:cNvPr id="4" name="直接连接符 14">
                <a:extLst>
                  <a:ext uri="{FF2B5EF4-FFF2-40B4-BE49-F238E27FC236}">
                    <a16:creationId xmlns:a16="http://schemas.microsoft.com/office/drawing/2014/main" id="{DFE99A11-157D-6C37-E2C5-F2330CDFE2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482586" y="1564548"/>
                <a:ext cx="0" cy="3996000"/>
              </a:xfrm>
              <a:prstGeom prst="line">
                <a:avLst/>
              </a:prstGeom>
              <a:ln w="28575">
                <a:solidFill>
                  <a:schemeClr val="accent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89E6D014-598C-E572-1358-7553BB4BEBBB}"/>
                </a:ext>
              </a:extLst>
            </p:cNvPr>
            <p:cNvCxnSpPr/>
            <p:nvPr/>
          </p:nvCxnSpPr>
          <p:spPr>
            <a:xfrm>
              <a:off x="1670756" y="4583289"/>
              <a:ext cx="9629422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3">
            <a:extLst>
              <a:ext uri="{FF2B5EF4-FFF2-40B4-BE49-F238E27FC236}">
                <a16:creationId xmlns:a16="http://schemas.microsoft.com/office/drawing/2014/main" id="{F0E38344-F58F-0FF3-2DC7-5B4187C40E17}"/>
              </a:ext>
            </a:extLst>
          </p:cNvPr>
          <p:cNvSpPr/>
          <p:nvPr/>
        </p:nvSpPr>
        <p:spPr>
          <a:xfrm>
            <a:off x="1029812" y="5958405"/>
            <a:ext cx="10132376" cy="771301"/>
          </a:xfrm>
          <a:prstGeom prst="rect">
            <a:avLst/>
          </a:prstGeom>
          <a:solidFill>
            <a:schemeClr val="bg2"/>
          </a:solidFill>
          <a:ln w="2540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  <p:txBody>
          <a:bodyPr lIns="72000" rIns="72000" bIns="72000" rtlCol="0" anchor="ctr"/>
          <a:lstStyle/>
          <a:p>
            <a:pPr algn="ctr"/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DCC on HBM-PIM improves performance of individual ML kernels by up to </a:t>
            </a:r>
            <a:r>
              <a:rPr lang="en-GB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2.1× 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and </a:t>
            </a:r>
            <a:r>
              <a:rPr lang="en-GB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1.7×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on average over </a:t>
            </a:r>
            <a:r>
              <a:rPr lang="en-US" altLang="zh-CN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HBM-PIM with its fixed data partitioning method</a:t>
            </a:r>
            <a:endParaRPr lang="en-GB" sz="2200" dirty="0">
              <a:solidFill>
                <a:schemeClr val="tx1">
                  <a:lumMod val="85000"/>
                  <a:lumOff val="1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120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AD3E9-1F30-551E-6BA8-8677D0151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6">
            <a:extLst>
              <a:ext uri="{FF2B5EF4-FFF2-40B4-BE49-F238E27FC236}">
                <a16:creationId xmlns:a16="http://schemas.microsoft.com/office/drawing/2014/main" id="{C3F15B21-8812-4C2D-90A3-2E314CB5EC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3009610"/>
              </p:ext>
            </p:extLst>
          </p:nvPr>
        </p:nvGraphicFramePr>
        <p:xfrm>
          <a:off x="-76514" y="1629617"/>
          <a:ext cx="12056269" cy="47491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5DAFA9C-0673-4F1F-3F77-A877A1317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41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6A8893C-AB72-54DC-CBC6-D7DDB99D9EAC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LLM Inference Performance on </a:t>
            </a:r>
            <a:r>
              <a:rPr lang="en-GB" sz="3600" dirty="0" err="1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AttAcc</a:t>
            </a:r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 PIM Backend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7877E-529E-54F8-D66D-8B8371B149D3}"/>
              </a:ext>
            </a:extLst>
          </p:cNvPr>
          <p:cNvSpPr txBox="1">
            <a:spLocks/>
          </p:cNvSpPr>
          <p:nvPr/>
        </p:nvSpPr>
        <p:spPr>
          <a:xfrm>
            <a:off x="398269" y="702706"/>
            <a:ext cx="11647192" cy="58047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altLang="zh-CN" sz="2200" dirty="0" err="1">
                <a:latin typeface="Trebuchet MS" panose="020B0703020202090204" pitchFamily="34" charset="0"/>
              </a:rPr>
              <a:t>AttAcc</a:t>
            </a:r>
            <a:r>
              <a:rPr lang="en-US" altLang="zh-CN" sz="2200" baseline="-25000" dirty="0" err="1">
                <a:latin typeface="Trebuchet MS" panose="020B0703020202090204" pitchFamily="34" charset="0"/>
              </a:rPr>
              <a:t>Base</a:t>
            </a:r>
            <a:r>
              <a:rPr lang="en-US" altLang="zh-CN" sz="2200" dirty="0">
                <a:latin typeface="Trebuchet MS" panose="020B0703020202090204" pitchFamily="34" charset="0"/>
              </a:rPr>
              <a:t>: </a:t>
            </a:r>
            <a:r>
              <a:rPr lang="en-US" altLang="zh-CN" sz="2200" dirty="0" err="1">
                <a:latin typeface="Trebuchet MS" panose="020B0703020202090204" pitchFamily="34" charset="0"/>
              </a:rPr>
              <a:t>AttAcc</a:t>
            </a:r>
            <a:r>
              <a:rPr lang="en-US" altLang="zh-CN" sz="2200" dirty="0">
                <a:latin typeface="Trebuchet MS" panose="020B0703020202090204" pitchFamily="34" charset="0"/>
              </a:rPr>
              <a:t> PIM fully running attention on PIM cores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altLang="zh-CN" sz="2200" dirty="0" err="1">
                <a:latin typeface="Trebuchet MS" panose="020B0703020202090204" pitchFamily="34" charset="0"/>
              </a:rPr>
              <a:t>AttAcc</a:t>
            </a:r>
            <a:r>
              <a:rPr lang="en-US" altLang="zh-CN" sz="2200" baseline="-25000" dirty="0" err="1">
                <a:latin typeface="Trebuchet MS" panose="020B0703020202090204" pitchFamily="34" charset="0"/>
              </a:rPr>
              <a:t>Full</a:t>
            </a:r>
            <a:r>
              <a:rPr lang="en-US" altLang="zh-CN" sz="2200" dirty="0">
                <a:latin typeface="Trebuchet MS" panose="020B0703020202090204" pitchFamily="34" charset="0"/>
              </a:rPr>
              <a:t>: </a:t>
            </a:r>
            <a:r>
              <a:rPr lang="en-US" altLang="zh-CN" sz="2200" dirty="0" err="1">
                <a:latin typeface="Trebuchet MS" panose="020B0703020202090204" pitchFamily="34" charset="0"/>
              </a:rPr>
              <a:t>AttAcc</a:t>
            </a:r>
            <a:r>
              <a:rPr lang="en-US" altLang="zh-CN" sz="2200" dirty="0">
                <a:latin typeface="Trebuchet MS" panose="020B0703020202090204" pitchFamily="34" charset="0"/>
              </a:rPr>
              <a:t> PIM running both attention and a part of feed-forward on PIM cores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2D86B08-495B-456C-A8F6-635586EFD0B2}"/>
              </a:ext>
            </a:extLst>
          </p:cNvPr>
          <p:cNvCxnSpPr/>
          <p:nvPr/>
        </p:nvCxnSpPr>
        <p:spPr>
          <a:xfrm>
            <a:off x="880534" y="2323255"/>
            <a:ext cx="11052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extLst>
              <a:ext uri="{FF2B5EF4-FFF2-40B4-BE49-F238E27FC236}">
                <a16:creationId xmlns:a16="http://schemas.microsoft.com/office/drawing/2014/main" id="{7E9B586E-150E-ED05-690E-224B1841EC42}"/>
              </a:ext>
            </a:extLst>
          </p:cNvPr>
          <p:cNvSpPr txBox="1"/>
          <p:nvPr/>
        </p:nvSpPr>
        <p:spPr>
          <a:xfrm>
            <a:off x="2792480" y="3619992"/>
            <a:ext cx="534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rebuchet MS" panose="020B0603020202020204" pitchFamily="34" charset="0"/>
              </a:rPr>
              <a:t>7.00</a:t>
            </a:r>
            <a:endParaRPr lang="zh-CN" altLang="en-US" sz="1400" dirty="0">
              <a:latin typeface="Trebuchet MS" panose="020B0603020202020204" pitchFamily="34" charset="0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148555E-AC8F-C386-0EF0-2738ED672846}"/>
              </a:ext>
            </a:extLst>
          </p:cNvPr>
          <p:cNvSpPr txBox="1"/>
          <p:nvPr/>
        </p:nvSpPr>
        <p:spPr>
          <a:xfrm>
            <a:off x="5647014" y="3646425"/>
            <a:ext cx="534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rebuchet MS" panose="020B0603020202020204" pitchFamily="34" charset="0"/>
              </a:rPr>
              <a:t>7.42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21D1A0C-CEE1-47AE-8EF2-1010360B94C4}"/>
              </a:ext>
            </a:extLst>
          </p:cNvPr>
          <p:cNvSpPr txBox="1"/>
          <p:nvPr/>
        </p:nvSpPr>
        <p:spPr>
          <a:xfrm>
            <a:off x="8501548" y="3376434"/>
            <a:ext cx="534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rebuchet MS" panose="020B0603020202020204" pitchFamily="34" charset="0"/>
              </a:rPr>
              <a:t>3.50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67575EA1-FFE6-3BEB-189A-7917C5FFE0AB}"/>
              </a:ext>
            </a:extLst>
          </p:cNvPr>
          <p:cNvSpPr txBox="1"/>
          <p:nvPr/>
        </p:nvSpPr>
        <p:spPr>
          <a:xfrm>
            <a:off x="11398413" y="3365966"/>
            <a:ext cx="534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Trebuchet MS" panose="020B0603020202020204" pitchFamily="34" charset="0"/>
              </a:rPr>
              <a:t>3.14</a:t>
            </a:r>
            <a:endParaRPr lang="zh-CN" altLang="en-US" sz="1400" dirty="0">
              <a:latin typeface="Trebuchet MS" panose="020B0603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2371644-4A89-92E2-86EE-7D770E4A2C68}"/>
              </a:ext>
            </a:extLst>
          </p:cNvPr>
          <p:cNvSpPr/>
          <p:nvPr/>
        </p:nvSpPr>
        <p:spPr>
          <a:xfrm>
            <a:off x="1487699" y="5964168"/>
            <a:ext cx="9186163" cy="674383"/>
          </a:xfrm>
          <a:prstGeom prst="rect">
            <a:avLst/>
          </a:prstGeom>
          <a:solidFill>
            <a:schemeClr val="bg2"/>
          </a:solidFill>
          <a:ln w="25400" cap="flat" cmpd="sng" algn="ctr">
            <a:solidFill>
              <a:schemeClr val="bg2">
                <a:lumMod val="25000"/>
              </a:schemeClr>
            </a:solidFill>
            <a:prstDash val="solid"/>
            <a:miter lim="800000"/>
          </a:ln>
          <a:effectLst/>
        </p:spPr>
        <p:txBody>
          <a:bodyPr lIns="72000" rIns="72000" bIns="72000" rtlCol="0" anchor="ctr"/>
          <a:lstStyle/>
          <a:p>
            <a:pPr algn="ctr"/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DCC accelerates LLM inference by up to </a:t>
            </a:r>
            <a:r>
              <a:rPr lang="en-GB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2.7×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and </a:t>
            </a:r>
            <a:r>
              <a:rPr lang="en-GB" sz="2200" dirty="0">
                <a:solidFill>
                  <a:schemeClr val="accent4"/>
                </a:solidFill>
                <a:latin typeface="Trebuchet MS" panose="020B0703020202090204" pitchFamily="34" charset="0"/>
              </a:rPr>
              <a:t>2.0×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on average over </a:t>
            </a:r>
            <a:r>
              <a:rPr lang="en-GB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AttAcc</a:t>
            </a:r>
            <a:r>
              <a:rPr lang="en-GB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</a:rPr>
              <a:t> with its default fixed partitioning method</a:t>
            </a:r>
          </a:p>
        </p:txBody>
      </p:sp>
    </p:spTree>
    <p:extLst>
      <p:ext uri="{BB962C8B-B14F-4D97-AF65-F5344CB8AC3E}">
        <p14:creationId xmlns:p14="http://schemas.microsoft.com/office/powerpoint/2010/main" val="4040414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38328-8AB8-6196-7AC8-2ACAEC651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C1B0301-758A-26C6-5F27-930D77BEC354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More Evaluations in the Paper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15A57C8-F6B1-CE94-5BF0-228E73948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42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B6C18F5-7B66-7020-6C21-DDB10C54B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9"/>
            <a:ext cx="11647192" cy="566640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2400" dirty="0">
                <a:latin typeface="Trebuchet MS" panose="020B0703020202090204" pitchFamily="34" charset="0"/>
                <a:sym typeface="Wingdings" pitchFamily="2" charset="2"/>
              </a:rPr>
              <a:t>Detailed ML kernel analysis with various tensor sizes and batch sizes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2400" dirty="0">
                <a:latin typeface="Trebuchet MS" panose="020B0703020202090204" pitchFamily="34" charset="0"/>
                <a:sym typeface="Wingdings" pitchFamily="2" charset="2"/>
              </a:rPr>
              <a:t>Scalability analysis on large batch sizes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2400" dirty="0">
                <a:latin typeface="Trebuchet MS" panose="020B0703020202090204" pitchFamily="34" charset="0"/>
                <a:sym typeface="Wingdings" pitchFamily="2" charset="2"/>
              </a:rPr>
              <a:t>Detailed LLM inference results with various input token, output token, and batch sizes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Large-scale LLM </a:t>
            </a:r>
            <a:r>
              <a:rPr lang="en-US" sz="2400" dirty="0">
                <a:latin typeface="Trebuchet MS" panose="020B0703020202090204" pitchFamily="34" charset="0"/>
              </a:rPr>
              <a:t>inference performance with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FP8 and FP16 </a:t>
            </a:r>
            <a:r>
              <a:rPr lang="en-US" sz="2400" dirty="0">
                <a:latin typeface="Trebuchet MS" panose="020B0703020202090204" pitchFamily="34" charset="0"/>
              </a:rPr>
              <a:t>precisions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2400" dirty="0">
                <a:latin typeface="Trebuchet MS" panose="020B0703020202090204" pitchFamily="34" charset="0"/>
              </a:rPr>
              <a:t>Energy consumption evaluation on LLM inference with various </a:t>
            </a:r>
            <a:r>
              <a:rPr lang="en-US" sz="2400" dirty="0">
                <a:latin typeface="Trebuchet MS" panose="020B0703020202090204" pitchFamily="34" charset="0"/>
                <a:sym typeface="Wingdings" pitchFamily="2" charset="2"/>
              </a:rPr>
              <a:t>input token, output token, and batch sizes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Compilation time analysis </a:t>
            </a:r>
            <a:r>
              <a:rPr lang="en-US" sz="2400" dirty="0">
                <a:latin typeface="Trebuchet MS" panose="020B0703020202090204" pitchFamily="34" charset="0"/>
                <a:sym typeface="Wingdings" pitchFamily="2" charset="2"/>
              </a:rPr>
              <a:t>on various ML kernels, LLMs and PIM hardware resources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2400" dirty="0">
                <a:latin typeface="Trebuchet MS" panose="020B0703020202090204" pitchFamily="34" charset="0"/>
                <a:sym typeface="Wingdings" pitchFamily="2" charset="2"/>
              </a:rPr>
              <a:t>Effectiveness of the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DCC’s pruning </a:t>
            </a:r>
            <a:r>
              <a:rPr lang="en-US" sz="2400" dirty="0">
                <a:latin typeface="Trebuchet MS" panose="020B0703020202090204" pitchFamily="34" charset="0"/>
                <a:sym typeface="Wingdings" pitchFamily="2" charset="2"/>
              </a:rPr>
              <a:t>mechanisms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2400" dirty="0">
                <a:latin typeface="Trebuchet MS" panose="020B0703020202090204" pitchFamily="34" charset="0"/>
                <a:sym typeface="Wingdings" pitchFamily="2" charset="2"/>
              </a:rPr>
              <a:t>Accuracy, compilation analysis and performance analysis of the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DCC predictor</a:t>
            </a:r>
          </a:p>
          <a:p>
            <a:pPr>
              <a:lnSpc>
                <a:spcPct val="170000"/>
              </a:lnSpc>
              <a:spcBef>
                <a:spcPts val="0"/>
              </a:spcBef>
            </a:pPr>
            <a:r>
              <a:rPr lang="en-US" sz="2400" dirty="0">
                <a:latin typeface="Trebuchet MS" panose="020B0703020202090204" pitchFamily="34" charset="0"/>
                <a:sym typeface="Wingdings" pitchFamily="2" charset="2"/>
              </a:rPr>
              <a:t>Performance analysis of DCC in LLM inference with 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dynamic tensor sizes</a:t>
            </a:r>
            <a:endParaRPr lang="en-US" sz="24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84135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A5F0B-7139-DF1A-F1DA-60F3AFC0B9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EF51ED00-B6CA-3E15-57AB-F3E521C6C6B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 is Open Source &amp; Awarded with all 3 Eval. Badges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B217127-10C0-7D6C-DDCD-C445C6297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43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EC66674-6A32-DA43-CB63-41BD4FD99DE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0445" y="1181752"/>
            <a:ext cx="4039314" cy="5100143"/>
          </a:xfrm>
          <a:prstGeom prst="rect">
            <a:avLst/>
          </a:prstGeom>
          <a:ln w="88900" cap="sq" cmpd="thickThin">
            <a:solidFill>
              <a:schemeClr val="bg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EF341AD-0E58-292A-2AF3-D1B3C4A40DC0}"/>
              </a:ext>
            </a:extLst>
          </p:cNvPr>
          <p:cNvGrpSpPr>
            <a:grpSpLocks noChangeAspect="1"/>
          </p:cNvGrpSpPr>
          <p:nvPr/>
        </p:nvGrpSpPr>
        <p:grpSpPr>
          <a:xfrm>
            <a:off x="7885297" y="3429000"/>
            <a:ext cx="540000" cy="514777"/>
            <a:chOff x="4764784" y="354224"/>
            <a:chExt cx="1458631" cy="1390484"/>
          </a:xfrm>
        </p:grpSpPr>
        <p:pic>
          <p:nvPicPr>
            <p:cNvPr id="12" name="Picture 6" descr="Cow Head Silhouette | Free SVG">
              <a:extLst>
                <a:ext uri="{FF2B5EF4-FFF2-40B4-BE49-F238E27FC236}">
                  <a16:creationId xmlns:a16="http://schemas.microsoft.com/office/drawing/2014/main" id="{4ECDC702-19A1-CB21-3080-2FF763C79A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4784" y="354224"/>
              <a:ext cx="1390485" cy="1390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1DDD8B4-91CC-F10C-836F-DCC47254D36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75415" y="1124696"/>
              <a:ext cx="648000" cy="589321"/>
              <a:chOff x="2353539" y="1736524"/>
              <a:chExt cx="1955993" cy="1778845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C2972850-FC75-8BFF-741D-D16716EC5779}"/>
                  </a:ext>
                </a:extLst>
              </p:cNvPr>
              <p:cNvSpPr/>
              <p:nvPr/>
            </p:nvSpPr>
            <p:spPr>
              <a:xfrm>
                <a:off x="2353539" y="1736524"/>
                <a:ext cx="1955993" cy="1778845"/>
              </a:xfrm>
              <a:prstGeom prst="roundRect">
                <a:avLst/>
              </a:prstGeom>
              <a:solidFill>
                <a:srgbClr val="51A45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B5043EBA-E9F6-A84A-733A-B10C9F60EB7C}"/>
                  </a:ext>
                </a:extLst>
              </p:cNvPr>
              <p:cNvGrpSpPr/>
              <p:nvPr/>
            </p:nvGrpSpPr>
            <p:grpSpPr>
              <a:xfrm>
                <a:off x="2578129" y="1945103"/>
                <a:ext cx="1504418" cy="1361686"/>
                <a:chOff x="2522621" y="2035314"/>
                <a:chExt cx="1504418" cy="1361686"/>
              </a:xfrm>
            </p:grpSpPr>
            <p:grpSp>
              <p:nvGrpSpPr>
                <p:cNvPr id="16" name="Group 15">
                  <a:extLst>
                    <a:ext uri="{FF2B5EF4-FFF2-40B4-BE49-F238E27FC236}">
                      <a16:creationId xmlns:a16="http://schemas.microsoft.com/office/drawing/2014/main" id="{087B14C7-E2F4-5FE4-551F-411DC2F6C1BB}"/>
                    </a:ext>
                  </a:extLst>
                </p:cNvPr>
                <p:cNvGrpSpPr/>
                <p:nvPr/>
              </p:nvGrpSpPr>
              <p:grpSpPr>
                <a:xfrm>
                  <a:off x="2536022" y="2035314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id="{4F4E8D4D-FC45-0379-6242-CE830F25B7F4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8" name="Rounded Rectangle 37">
                    <a:extLst>
                      <a:ext uri="{FF2B5EF4-FFF2-40B4-BE49-F238E27FC236}">
                        <a16:creationId xmlns:a16="http://schemas.microsoft.com/office/drawing/2014/main" id="{AE500E19-5FF6-5FE2-1D6E-228ACFD5522F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9" name="Rounded Rectangle 38">
                    <a:extLst>
                      <a:ext uri="{FF2B5EF4-FFF2-40B4-BE49-F238E27FC236}">
                        <a16:creationId xmlns:a16="http://schemas.microsoft.com/office/drawing/2014/main" id="{94E22729-7583-9815-5573-69C2297754F2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17" name="Group 16">
                  <a:extLst>
                    <a:ext uri="{FF2B5EF4-FFF2-40B4-BE49-F238E27FC236}">
                      <a16:creationId xmlns:a16="http://schemas.microsoft.com/office/drawing/2014/main" id="{95475430-652E-CED3-AA87-DF624F7C4207}"/>
                    </a:ext>
                  </a:extLst>
                </p:cNvPr>
                <p:cNvGrpSpPr/>
                <p:nvPr/>
              </p:nvGrpSpPr>
              <p:grpSpPr>
                <a:xfrm>
                  <a:off x="3077847" y="2035314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id="{72D2D128-5D52-15DF-C2CC-80B2E63BB05A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5" name="Rounded Rectangle 34">
                    <a:extLst>
                      <a:ext uri="{FF2B5EF4-FFF2-40B4-BE49-F238E27FC236}">
                        <a16:creationId xmlns:a16="http://schemas.microsoft.com/office/drawing/2014/main" id="{373C6E9B-B8FE-ACDE-AA2C-BC60DB64A93F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6" name="Rounded Rectangle 35">
                    <a:extLst>
                      <a:ext uri="{FF2B5EF4-FFF2-40B4-BE49-F238E27FC236}">
                        <a16:creationId xmlns:a16="http://schemas.microsoft.com/office/drawing/2014/main" id="{02C2D9DA-3305-92E6-5D31-87E0D90F9073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18" name="Group 17">
                  <a:extLst>
                    <a:ext uri="{FF2B5EF4-FFF2-40B4-BE49-F238E27FC236}">
                      <a16:creationId xmlns:a16="http://schemas.microsoft.com/office/drawing/2014/main" id="{DADEB2E6-4048-A177-A4C5-6AFE6AE6BD34}"/>
                    </a:ext>
                  </a:extLst>
                </p:cNvPr>
                <p:cNvGrpSpPr/>
                <p:nvPr/>
              </p:nvGrpSpPr>
              <p:grpSpPr>
                <a:xfrm>
                  <a:off x="3621137" y="2038209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id="{6C03A52D-DA20-A756-D2D2-B5CB88748B95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2" name="Rounded Rectangle 31">
                    <a:extLst>
                      <a:ext uri="{FF2B5EF4-FFF2-40B4-BE49-F238E27FC236}">
                        <a16:creationId xmlns:a16="http://schemas.microsoft.com/office/drawing/2014/main" id="{B4118CF3-A27E-37D3-2B71-66C05C26A25D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3" name="Rounded Rectangle 32">
                    <a:extLst>
                      <a:ext uri="{FF2B5EF4-FFF2-40B4-BE49-F238E27FC236}">
                        <a16:creationId xmlns:a16="http://schemas.microsoft.com/office/drawing/2014/main" id="{91FCCD4F-625B-463A-83C1-F8FE92BA1586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19" name="Group 18">
                  <a:extLst>
                    <a:ext uri="{FF2B5EF4-FFF2-40B4-BE49-F238E27FC236}">
                      <a16:creationId xmlns:a16="http://schemas.microsoft.com/office/drawing/2014/main" id="{21464A64-7EFF-AE77-6129-C0197F8EFA30}"/>
                    </a:ext>
                  </a:extLst>
                </p:cNvPr>
                <p:cNvGrpSpPr/>
                <p:nvPr/>
              </p:nvGrpSpPr>
              <p:grpSpPr>
                <a:xfrm>
                  <a:off x="2522621" y="2787360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id="{F5585E8C-3583-F39F-5FFD-9340F7529B29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9" name="Rounded Rectangle 28">
                    <a:extLst>
                      <a:ext uri="{FF2B5EF4-FFF2-40B4-BE49-F238E27FC236}">
                        <a16:creationId xmlns:a16="http://schemas.microsoft.com/office/drawing/2014/main" id="{DC3ADF60-2491-B2AE-B482-40A00CA7161D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0" name="Rounded Rectangle 29">
                    <a:extLst>
                      <a:ext uri="{FF2B5EF4-FFF2-40B4-BE49-F238E27FC236}">
                        <a16:creationId xmlns:a16="http://schemas.microsoft.com/office/drawing/2014/main" id="{6073B03D-E07F-86FC-5044-4F5AD8C7976B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CFC8594D-59B7-B44B-46B9-25281323894D}"/>
                    </a:ext>
                  </a:extLst>
                </p:cNvPr>
                <p:cNvGrpSpPr/>
                <p:nvPr/>
              </p:nvGrpSpPr>
              <p:grpSpPr>
                <a:xfrm>
                  <a:off x="3064446" y="2787360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25" name="Rectangle 24">
                    <a:extLst>
                      <a:ext uri="{FF2B5EF4-FFF2-40B4-BE49-F238E27FC236}">
                        <a16:creationId xmlns:a16="http://schemas.microsoft.com/office/drawing/2014/main" id="{CC1A2EE0-D221-599A-721F-3DDCAFC92FDB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6" name="Rounded Rectangle 25">
                    <a:extLst>
                      <a:ext uri="{FF2B5EF4-FFF2-40B4-BE49-F238E27FC236}">
                        <a16:creationId xmlns:a16="http://schemas.microsoft.com/office/drawing/2014/main" id="{3CEA5AE2-AC22-0E14-4DA5-540C2C10FEE1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7" name="Rounded Rectangle 26">
                    <a:extLst>
                      <a:ext uri="{FF2B5EF4-FFF2-40B4-BE49-F238E27FC236}">
                        <a16:creationId xmlns:a16="http://schemas.microsoft.com/office/drawing/2014/main" id="{AC399031-1845-380C-C0DA-A64DB68C0C14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F8D91950-1224-3958-3F6C-194C4CE0E363}"/>
                    </a:ext>
                  </a:extLst>
                </p:cNvPr>
                <p:cNvGrpSpPr/>
                <p:nvPr/>
              </p:nvGrpSpPr>
              <p:grpSpPr>
                <a:xfrm>
                  <a:off x="3607736" y="2790255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1DF59764-1A13-E02E-6036-6B457D034C1B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3" name="Rounded Rectangle 22">
                    <a:extLst>
                      <a:ext uri="{FF2B5EF4-FFF2-40B4-BE49-F238E27FC236}">
                        <a16:creationId xmlns:a16="http://schemas.microsoft.com/office/drawing/2014/main" id="{BBE65C72-6A87-E5DA-F1EA-170E955785CE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4" name="Rounded Rectangle 23">
                    <a:extLst>
                      <a:ext uri="{FF2B5EF4-FFF2-40B4-BE49-F238E27FC236}">
                        <a16:creationId xmlns:a16="http://schemas.microsoft.com/office/drawing/2014/main" id="{8220A396-485F-D702-0DE8-2BAAA47F7B22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</p:grpSp>
        </p:grp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31CA0403-0B36-BBB0-5F29-2BD7C79B8A1B}"/>
              </a:ext>
            </a:extLst>
          </p:cNvPr>
          <p:cNvSpPr txBox="1"/>
          <p:nvPr/>
        </p:nvSpPr>
        <p:spPr>
          <a:xfrm>
            <a:off x="8447875" y="3424778"/>
            <a:ext cx="8338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28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</a:t>
            </a:r>
          </a:p>
        </p:txBody>
      </p:sp>
      <p:grpSp>
        <p:nvGrpSpPr>
          <p:cNvPr id="44" name="Group 1">
            <a:extLst>
              <a:ext uri="{FF2B5EF4-FFF2-40B4-BE49-F238E27FC236}">
                <a16:creationId xmlns:a16="http://schemas.microsoft.com/office/drawing/2014/main" id="{C8D56BC6-BF89-5C88-DEEA-96200D2C2FAD}"/>
              </a:ext>
            </a:extLst>
          </p:cNvPr>
          <p:cNvGrpSpPr>
            <a:grpSpLocks noChangeAspect="1"/>
          </p:cNvGrpSpPr>
          <p:nvPr/>
        </p:nvGrpSpPr>
        <p:grpSpPr>
          <a:xfrm>
            <a:off x="3895344" y="1213410"/>
            <a:ext cx="820628" cy="259766"/>
            <a:chOff x="8778435" y="122402"/>
            <a:chExt cx="2867081" cy="907567"/>
          </a:xfrm>
        </p:grpSpPr>
        <p:pic>
          <p:nvPicPr>
            <p:cNvPr id="45" name="Picture 8" descr="A green seal with white text&#10;&#10;Description automatically generated">
              <a:extLst>
                <a:ext uri="{FF2B5EF4-FFF2-40B4-BE49-F238E27FC236}">
                  <a16:creationId xmlns:a16="http://schemas.microsoft.com/office/drawing/2014/main" id="{7978CF93-E43B-A38E-D3A6-DF0063F8C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78435" y="122402"/>
              <a:ext cx="907566" cy="907566"/>
            </a:xfrm>
            <a:prstGeom prst="rect">
              <a:avLst/>
            </a:prstGeom>
          </p:spPr>
        </p:pic>
        <p:pic>
          <p:nvPicPr>
            <p:cNvPr id="46" name="Picture 13" descr="A red circle with white text&#10;&#10;Description automatically generated">
              <a:extLst>
                <a:ext uri="{FF2B5EF4-FFF2-40B4-BE49-F238E27FC236}">
                  <a16:creationId xmlns:a16="http://schemas.microsoft.com/office/drawing/2014/main" id="{ABEF1431-7E51-A9BB-1FD5-9DE38EB9446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758192" y="122402"/>
              <a:ext cx="907566" cy="907566"/>
            </a:xfrm>
            <a:prstGeom prst="rect">
              <a:avLst/>
            </a:prstGeom>
          </p:spPr>
        </p:pic>
        <p:pic>
          <p:nvPicPr>
            <p:cNvPr id="47" name="Picture 43" descr="A blue circle with white text&#10;&#10;Description automatically generated">
              <a:extLst>
                <a:ext uri="{FF2B5EF4-FFF2-40B4-BE49-F238E27FC236}">
                  <a16:creationId xmlns:a16="http://schemas.microsoft.com/office/drawing/2014/main" id="{2D877A6D-1602-E291-BA85-14EE650B2BC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737949" y="122402"/>
              <a:ext cx="907567" cy="907567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9D5AC832-09D5-9C20-CB29-978E19D98DD8}"/>
              </a:ext>
            </a:extLst>
          </p:cNvPr>
          <p:cNvGrpSpPr/>
          <p:nvPr/>
        </p:nvGrpSpPr>
        <p:grpSpPr>
          <a:xfrm>
            <a:off x="5357751" y="2587897"/>
            <a:ext cx="2045694" cy="2553018"/>
            <a:chOff x="10235583" y="4430697"/>
            <a:chExt cx="1400527" cy="1747852"/>
          </a:xfrm>
        </p:grpSpPr>
        <p:grpSp>
          <p:nvGrpSpPr>
            <p:cNvPr id="4" name="Group 17">
              <a:extLst>
                <a:ext uri="{FF2B5EF4-FFF2-40B4-BE49-F238E27FC236}">
                  <a16:creationId xmlns:a16="http://schemas.microsoft.com/office/drawing/2014/main" id="{9F8D84E3-9CAE-E5C0-2F76-B111003008E2}"/>
                </a:ext>
              </a:extLst>
            </p:cNvPr>
            <p:cNvGrpSpPr/>
            <p:nvPr/>
          </p:nvGrpSpPr>
          <p:grpSpPr>
            <a:xfrm>
              <a:off x="10235583" y="4430697"/>
              <a:ext cx="1400527" cy="1747852"/>
              <a:chOff x="10026346" y="2387384"/>
              <a:chExt cx="1539246" cy="1747852"/>
            </a:xfrm>
            <a:solidFill>
              <a:schemeClr val="bg2">
                <a:lumMod val="90000"/>
              </a:schemeClr>
            </a:solidFill>
          </p:grpSpPr>
          <p:sp>
            <p:nvSpPr>
              <p:cNvPr id="10" name="Rectangle 19">
                <a:extLst>
                  <a:ext uri="{FF2B5EF4-FFF2-40B4-BE49-F238E27FC236}">
                    <a16:creationId xmlns:a16="http://schemas.microsoft.com/office/drawing/2014/main" id="{A026E8FD-2EA4-D644-A7F5-091EA06D00C7}"/>
                  </a:ext>
                </a:extLst>
              </p:cNvPr>
              <p:cNvSpPr/>
              <p:nvPr/>
            </p:nvSpPr>
            <p:spPr>
              <a:xfrm>
                <a:off x="10026346" y="2387384"/>
                <a:ext cx="1539246" cy="174785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41" name="TextBox 20">
                <a:extLst>
                  <a:ext uri="{FF2B5EF4-FFF2-40B4-BE49-F238E27FC236}">
                    <a16:creationId xmlns:a16="http://schemas.microsoft.com/office/drawing/2014/main" id="{D48D6D05-96FF-9E8B-BA49-27C314AA96AE}"/>
                  </a:ext>
                </a:extLst>
              </p:cNvPr>
              <p:cNvSpPr txBox="1"/>
              <p:nvPr/>
            </p:nvSpPr>
            <p:spPr>
              <a:xfrm>
                <a:off x="10531577" y="3780190"/>
                <a:ext cx="614136" cy="25285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Paper</a:t>
                </a:r>
                <a:endParaRPr lang="el-GR" dirty="0">
                  <a:solidFill>
                    <a:schemeClr val="bg1"/>
                  </a:solidFill>
                  <a:latin typeface="Trebuchet MS" panose="020B0703020202090204" pitchFamily="34" charset="0"/>
                </a:endParaRPr>
              </a:p>
            </p:txBody>
          </p:sp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5EC2520C-DEA8-CED5-EAFE-F5F2A8F1A93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332010" y="4551099"/>
              <a:ext cx="1207673" cy="1207674"/>
            </a:xfrm>
            <a:prstGeom prst="rect">
              <a:avLst/>
            </a:prstGeom>
          </p:spPr>
        </p:pic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7EED35F9-2588-0172-8D92-5FA47BCBFAD6}"/>
              </a:ext>
            </a:extLst>
          </p:cNvPr>
          <p:cNvGrpSpPr/>
          <p:nvPr/>
        </p:nvGrpSpPr>
        <p:grpSpPr>
          <a:xfrm>
            <a:off x="9731983" y="2587899"/>
            <a:ext cx="2045694" cy="2553016"/>
            <a:chOff x="10235583" y="2118988"/>
            <a:chExt cx="1400528" cy="1747852"/>
          </a:xfrm>
        </p:grpSpPr>
        <p:grpSp>
          <p:nvGrpSpPr>
            <p:cNvPr id="43" name="Group 15">
              <a:extLst>
                <a:ext uri="{FF2B5EF4-FFF2-40B4-BE49-F238E27FC236}">
                  <a16:creationId xmlns:a16="http://schemas.microsoft.com/office/drawing/2014/main" id="{F670BA9C-870F-63D3-9612-20AF79DD51B2}"/>
                </a:ext>
              </a:extLst>
            </p:cNvPr>
            <p:cNvGrpSpPr/>
            <p:nvPr/>
          </p:nvGrpSpPr>
          <p:grpSpPr>
            <a:xfrm>
              <a:off x="10235583" y="2118988"/>
              <a:ext cx="1400528" cy="1747852"/>
              <a:chOff x="10026346" y="2251919"/>
              <a:chExt cx="1539247" cy="1747852"/>
            </a:xfrm>
            <a:solidFill>
              <a:schemeClr val="bg2">
                <a:lumMod val="90000"/>
              </a:schemeClr>
            </a:solidFill>
          </p:grpSpPr>
          <p:sp>
            <p:nvSpPr>
              <p:cNvPr id="49" name="Rectangle 23">
                <a:extLst>
                  <a:ext uri="{FF2B5EF4-FFF2-40B4-BE49-F238E27FC236}">
                    <a16:creationId xmlns:a16="http://schemas.microsoft.com/office/drawing/2014/main" id="{7A65C409-F906-C83F-DC7D-CE9D0AFB26AE}"/>
                  </a:ext>
                </a:extLst>
              </p:cNvPr>
              <p:cNvSpPr/>
              <p:nvPr/>
            </p:nvSpPr>
            <p:spPr>
              <a:xfrm>
                <a:off x="10026346" y="2251919"/>
                <a:ext cx="1539247" cy="174785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50" name="TextBox 22">
                <a:extLst>
                  <a:ext uri="{FF2B5EF4-FFF2-40B4-BE49-F238E27FC236}">
                    <a16:creationId xmlns:a16="http://schemas.microsoft.com/office/drawing/2014/main" id="{A6E87E6D-99F5-6B55-0095-07315B5E47E8}"/>
                  </a:ext>
                </a:extLst>
              </p:cNvPr>
              <p:cNvSpPr txBox="1"/>
              <p:nvPr/>
            </p:nvSpPr>
            <p:spPr>
              <a:xfrm>
                <a:off x="10493728" y="3599965"/>
                <a:ext cx="693487" cy="25285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GitHub</a:t>
                </a:r>
                <a:endParaRPr lang="el-GR" dirty="0">
                  <a:solidFill>
                    <a:schemeClr val="bg1"/>
                  </a:solidFill>
                  <a:latin typeface="Trebuchet MS" panose="020B0703020202090204" pitchFamily="34" charset="0"/>
                </a:endParaRPr>
              </a:p>
            </p:txBody>
          </p:sp>
        </p:grpSp>
        <p:pic>
          <p:nvPicPr>
            <p:cNvPr id="48" name="图片 47">
              <a:extLst>
                <a:ext uri="{FF2B5EF4-FFF2-40B4-BE49-F238E27FC236}">
                  <a16:creationId xmlns:a16="http://schemas.microsoft.com/office/drawing/2014/main" id="{5AE187CC-C50E-0353-F543-FF8212B3DF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332010" y="2238965"/>
              <a:ext cx="1207674" cy="1207674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2F9C945-C23E-4DE3-BA07-A8D8D0A08FE0}"/>
              </a:ext>
            </a:extLst>
          </p:cNvPr>
          <p:cNvSpPr txBox="1"/>
          <p:nvPr/>
        </p:nvSpPr>
        <p:spPr>
          <a:xfrm>
            <a:off x="5357751" y="5683707"/>
            <a:ext cx="668771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DE" sz="2400" dirty="0">
                <a:latin typeface="Trebuchet MS" panose="020B0703020202090204" pitchFamily="34" charset="0"/>
                <a:hlinkClick r:id="rId10"/>
              </a:rPr>
              <a:t>https://github.com/SPIN-Research-Group/DCC</a:t>
            </a:r>
            <a:endParaRPr lang="en-DE" sz="24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30830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F0055-0876-CACB-9595-054C688C8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F3EF72A9-EFA1-2CA5-C370-71B3BF71A392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Conclusion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BC8BA05-488B-B0DD-B9A6-18B36499C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44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3340974-9ECA-8D9E-0443-3628CC1E9AE7}"/>
              </a:ext>
            </a:extLst>
          </p:cNvPr>
          <p:cNvSpPr/>
          <p:nvPr/>
        </p:nvSpPr>
        <p:spPr>
          <a:xfrm>
            <a:off x="342614" y="897679"/>
            <a:ext cx="9596463" cy="1105596"/>
          </a:xfrm>
          <a:prstGeom prst="rect">
            <a:avLst/>
          </a:prstGeom>
          <a:solidFill>
            <a:schemeClr val="bg2">
              <a:alpha val="61961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Ins="36000" rtlCol="0" anchor="ctr"/>
          <a:lstStyle/>
          <a:p>
            <a:r>
              <a:rPr lang="en-GR" sz="2000" b="1" u="sng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DCC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The first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data-centric ML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compiler for PIM systems that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jointly co-optimizes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data rearrangements and compute code in a unified tuning process and supports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any ML tensor kernel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and </a:t>
            </a:r>
            <a:r>
              <a:rPr lang="en-US" sz="20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multiple PIM backends</a:t>
            </a:r>
            <a:endParaRPr lang="en-GR" sz="2000" dirty="0">
              <a:solidFill>
                <a:schemeClr val="bg2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753532-4E2F-7EC8-12A8-0371607378A1}"/>
              </a:ext>
            </a:extLst>
          </p:cNvPr>
          <p:cNvSpPr/>
          <p:nvPr/>
        </p:nvSpPr>
        <p:spPr>
          <a:xfrm>
            <a:off x="342613" y="2289982"/>
            <a:ext cx="9596463" cy="3030847"/>
          </a:xfrm>
          <a:prstGeom prst="rect">
            <a:avLst/>
          </a:prstGeom>
          <a:solidFill>
            <a:schemeClr val="accent4">
              <a:lumMod val="40000"/>
              <a:lumOff val="60000"/>
              <a:alpha val="6392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36000" rIns="0" bIns="108000" rtlCol="0" anchor="ctr"/>
          <a:lstStyle/>
          <a:p>
            <a:r>
              <a:rPr lang="en-GR" sz="2000" u="sng" dirty="0">
                <a:solidFill>
                  <a:schemeClr val="accent4"/>
                </a:solidFill>
                <a:latin typeface="Trebuchet MS" panose="020B0703020202090204" pitchFamily="34" charset="0"/>
              </a:rPr>
              <a:t>Key </a:t>
            </a:r>
            <a:r>
              <a:rPr lang="en-US" sz="2000" u="sng" dirty="0">
                <a:solidFill>
                  <a:schemeClr val="accent4"/>
                </a:solidFill>
                <a:latin typeface="Trebuchet MS" panose="020B0703020202090204" pitchFamily="34" charset="0"/>
              </a:rPr>
              <a:t>Contributions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</a:t>
            </a:r>
          </a:p>
          <a:p>
            <a:pPr marL="342900" indent="-342900">
              <a:spcAft>
                <a:spcPts val="20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Enables 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support for </a:t>
            </a:r>
            <a:r>
              <a:rPr lang="en-GR" sz="2000" dirty="0">
                <a:solidFill>
                  <a:schemeClr val="accent4"/>
                </a:solidFill>
                <a:latin typeface="Trebuchet MS" panose="020B0703020202090204" pitchFamily="34" charset="0"/>
              </a:rPr>
              <a:t>multiple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PIM backends</a:t>
            </a:r>
            <a:endParaRPr lang="en-US" sz="2000" dirty="0">
              <a:solidFill>
                <a:schemeClr val="tx1"/>
              </a:solidFill>
              <a:latin typeface="Trebuchet MS" panose="020B0703020202090204" pitchFamily="34" charset="0"/>
              <a:sym typeface="Wingdings" pitchFamily="2" charset="2"/>
            </a:endParaRPr>
          </a:p>
          <a:p>
            <a:pPr marL="342900" indent="-342900">
              <a:spcAft>
                <a:spcPts val="20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Couples data and compute-loop partition strategies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 for co-optimization</a:t>
            </a:r>
          </a:p>
          <a:p>
            <a:pPr marL="342900" indent="-342900">
              <a:spcAft>
                <a:spcPts val="200"/>
              </a:spcAft>
              <a:buFont typeface="Wingdings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Performs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PIM-specific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 performance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optimizations</a:t>
            </a:r>
            <a:endParaRPr lang="en-US" sz="2000" dirty="0">
              <a:solidFill>
                <a:schemeClr val="accent4"/>
              </a:solidFill>
              <a:latin typeface="Trebuchet MS" panose="020B0703020202090204" pitchFamily="34" charset="0"/>
              <a:sym typeface="Wingdings" pitchFamily="2" charset="2"/>
            </a:endParaRPr>
          </a:p>
          <a:p>
            <a:pPr marL="342900" indent="-342900">
              <a:spcAft>
                <a:spcPts val="200"/>
              </a:spcAft>
              <a:buFont typeface="Wingdings" pitchFamily="2" charset="2"/>
              <a:buChar char="ü"/>
            </a:pP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Provides the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best-performing configuration 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across </a:t>
            </a:r>
            <a:r>
              <a:rPr lang="en-GB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joint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 data and compute-loop partition strategies</a:t>
            </a:r>
          </a:p>
          <a:p>
            <a:pPr marL="342900" indent="-342900">
              <a:spcAft>
                <a:spcPts val="200"/>
              </a:spcAft>
              <a:buFont typeface="Wingdings" pitchFamily="2" charset="2"/>
              <a:buChar char="ü"/>
            </a:pPr>
            <a:r>
              <a:rPr lang="en-GB" altLang="zh-CN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Integrates 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a </a:t>
            </a:r>
            <a:r>
              <a:rPr lang="en-US" altLang="zh-CN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data-centric intermediate representation 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that can be lowered to </a:t>
            </a:r>
            <a:r>
              <a:rPr lang="en-US" altLang="zh-CN" sz="2000" dirty="0">
                <a:solidFill>
                  <a:schemeClr val="accent4"/>
                </a:solidFill>
                <a:latin typeface="Trebuchet MS" panose="020B0703020202090204" pitchFamily="34" charset="0"/>
                <a:sym typeface="Wingdings" pitchFamily="2" charset="2"/>
              </a:rPr>
              <a:t>multiple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  <a:sym typeface="Wingdings" pitchFamily="2" charset="2"/>
              </a:rPr>
              <a:t> PIM backends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5" name="矩形 2">
            <a:extLst>
              <a:ext uri="{FF2B5EF4-FFF2-40B4-BE49-F238E27FC236}">
                <a16:creationId xmlns:a16="http://schemas.microsoft.com/office/drawing/2014/main" id="{76018B09-0D7D-5FA4-2DD5-06BB2A5E697F}"/>
              </a:ext>
            </a:extLst>
          </p:cNvPr>
          <p:cNvSpPr/>
          <p:nvPr/>
        </p:nvSpPr>
        <p:spPr>
          <a:xfrm>
            <a:off x="9944100" y="897679"/>
            <a:ext cx="1983495" cy="582430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AB2D149-88DD-31E8-1D1C-72E317C60A65}"/>
              </a:ext>
            </a:extLst>
          </p:cNvPr>
          <p:cNvGrpSpPr/>
          <p:nvPr/>
        </p:nvGrpSpPr>
        <p:grpSpPr>
          <a:xfrm>
            <a:off x="10235583" y="1232879"/>
            <a:ext cx="1396461" cy="523220"/>
            <a:chOff x="10166230" y="1195271"/>
            <a:chExt cx="1396461" cy="523220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E5203AAC-99DA-AAB1-4D46-710B1DEFC0A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166230" y="1199493"/>
              <a:ext cx="540000" cy="514777"/>
              <a:chOff x="4764784" y="354224"/>
              <a:chExt cx="1458631" cy="1390484"/>
            </a:xfrm>
          </p:grpSpPr>
          <p:pic>
            <p:nvPicPr>
              <p:cNvPr id="27" name="Picture 6" descr="Cow Head Silhouette | Free SVG">
                <a:extLst>
                  <a:ext uri="{FF2B5EF4-FFF2-40B4-BE49-F238E27FC236}">
                    <a16:creationId xmlns:a16="http://schemas.microsoft.com/office/drawing/2014/main" id="{1C4DF068-9CBC-1F42-78A0-C5AD9931D87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colorTemperature colorTemp="112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64784" y="354224"/>
                <a:ext cx="1390485" cy="13904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20249C99-1AFA-7AA9-349A-5D64AB52F297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575415" y="1124696"/>
                <a:ext cx="648000" cy="589321"/>
                <a:chOff x="2353539" y="1736524"/>
                <a:chExt cx="1955993" cy="1778845"/>
              </a:xfrm>
            </p:grpSpPr>
            <p:sp>
              <p:nvSpPr>
                <p:cNvPr id="29" name="Rounded Rectangle 28">
                  <a:extLst>
                    <a:ext uri="{FF2B5EF4-FFF2-40B4-BE49-F238E27FC236}">
                      <a16:creationId xmlns:a16="http://schemas.microsoft.com/office/drawing/2014/main" id="{F79FE03E-4639-8D57-2851-61494DC40A5C}"/>
                    </a:ext>
                  </a:extLst>
                </p:cNvPr>
                <p:cNvSpPr/>
                <p:nvPr/>
              </p:nvSpPr>
              <p:spPr>
                <a:xfrm>
                  <a:off x="2353539" y="1736524"/>
                  <a:ext cx="1955993" cy="1778845"/>
                </a:xfrm>
                <a:prstGeom prst="roundRect">
                  <a:avLst/>
                </a:prstGeom>
                <a:solidFill>
                  <a:srgbClr val="51A453"/>
                </a:solidFill>
                <a:ln w="19050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R"/>
                </a:p>
              </p:txBody>
            </p:sp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3C906DFE-573A-5341-3219-E0AF7A635AC5}"/>
                    </a:ext>
                  </a:extLst>
                </p:cNvPr>
                <p:cNvGrpSpPr/>
                <p:nvPr/>
              </p:nvGrpSpPr>
              <p:grpSpPr>
                <a:xfrm>
                  <a:off x="2578129" y="1945103"/>
                  <a:ext cx="1504418" cy="1361686"/>
                  <a:chOff x="2522621" y="2035314"/>
                  <a:chExt cx="1504418" cy="1361686"/>
                </a:xfrm>
              </p:grpSpPr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04942720-BBC5-D829-2792-2A83D4D2C4A0}"/>
                      </a:ext>
                    </a:extLst>
                  </p:cNvPr>
                  <p:cNvGrpSpPr/>
                  <p:nvPr/>
                </p:nvGrpSpPr>
                <p:grpSpPr>
                  <a:xfrm>
                    <a:off x="2536022" y="2035314"/>
                    <a:ext cx="405902" cy="606745"/>
                    <a:chOff x="2536022" y="2049744"/>
                    <a:chExt cx="405902" cy="606745"/>
                  </a:xfrm>
                </p:grpSpPr>
                <p:sp>
                  <p:nvSpPr>
                    <p:cNvPr id="52" name="Rectangle 51">
                      <a:extLst>
                        <a:ext uri="{FF2B5EF4-FFF2-40B4-BE49-F238E27FC236}">
                          <a16:creationId xmlns:a16="http://schemas.microsoft.com/office/drawing/2014/main" id="{FD92BE57-307E-E5F4-1340-4808447E720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36022" y="2049744"/>
                      <a:ext cx="405902" cy="60674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53" name="Rounded Rectangle 52">
                      <a:extLst>
                        <a:ext uri="{FF2B5EF4-FFF2-40B4-BE49-F238E27FC236}">
                          <a16:creationId xmlns:a16="http://schemas.microsoft.com/office/drawing/2014/main" id="{4750AC07-64D5-3325-22DC-EF99B4220FE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6973" y="2108886"/>
                      <a:ext cx="324000" cy="216000"/>
                    </a:xfrm>
                    <a:prstGeom prst="roundRect">
                      <a:avLst/>
                    </a:prstGeom>
                    <a:solidFill>
                      <a:srgbClr val="51A453"/>
                    </a:solidFill>
                    <a:ln w="762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54" name="Rounded Rectangle 53">
                      <a:extLst>
                        <a:ext uri="{FF2B5EF4-FFF2-40B4-BE49-F238E27FC236}">
                          <a16:creationId xmlns:a16="http://schemas.microsoft.com/office/drawing/2014/main" id="{DD9A1AFF-AB58-6546-7F07-08FB577FF22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6973" y="2381347"/>
                      <a:ext cx="324000" cy="216000"/>
                    </a:xfrm>
                    <a:prstGeom prst="roundRect">
                      <a:avLst/>
                    </a:prstGeom>
                    <a:solidFill>
                      <a:srgbClr val="51A453"/>
                    </a:solidFill>
                    <a:ln w="762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</p:grpSp>
              <p:grpSp>
                <p:nvGrpSpPr>
                  <p:cNvPr id="32" name="Group 31">
                    <a:extLst>
                      <a:ext uri="{FF2B5EF4-FFF2-40B4-BE49-F238E27FC236}">
                        <a16:creationId xmlns:a16="http://schemas.microsoft.com/office/drawing/2014/main" id="{1FEC5B4A-3393-69A2-AF01-9A4A05A008C6}"/>
                      </a:ext>
                    </a:extLst>
                  </p:cNvPr>
                  <p:cNvGrpSpPr/>
                  <p:nvPr/>
                </p:nvGrpSpPr>
                <p:grpSpPr>
                  <a:xfrm>
                    <a:off x="3077847" y="2035314"/>
                    <a:ext cx="405902" cy="606745"/>
                    <a:chOff x="2536022" y="2049744"/>
                    <a:chExt cx="405902" cy="606745"/>
                  </a:xfrm>
                </p:grpSpPr>
                <p:sp>
                  <p:nvSpPr>
                    <p:cNvPr id="49" name="Rectangle 48">
                      <a:extLst>
                        <a:ext uri="{FF2B5EF4-FFF2-40B4-BE49-F238E27FC236}">
                          <a16:creationId xmlns:a16="http://schemas.microsoft.com/office/drawing/2014/main" id="{BC0A849F-F35F-9B3F-3BF8-C36C641B32B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36022" y="2049744"/>
                      <a:ext cx="405902" cy="60674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50" name="Rounded Rectangle 49">
                      <a:extLst>
                        <a:ext uri="{FF2B5EF4-FFF2-40B4-BE49-F238E27FC236}">
                          <a16:creationId xmlns:a16="http://schemas.microsoft.com/office/drawing/2014/main" id="{35228F69-E3AD-9DE1-5BF7-A49E56053A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6973" y="2108886"/>
                      <a:ext cx="324000" cy="216000"/>
                    </a:xfrm>
                    <a:prstGeom prst="roundRect">
                      <a:avLst/>
                    </a:prstGeom>
                    <a:solidFill>
                      <a:srgbClr val="51A453"/>
                    </a:solidFill>
                    <a:ln w="762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51" name="Rounded Rectangle 50">
                      <a:extLst>
                        <a:ext uri="{FF2B5EF4-FFF2-40B4-BE49-F238E27FC236}">
                          <a16:creationId xmlns:a16="http://schemas.microsoft.com/office/drawing/2014/main" id="{24068A7A-F9BF-62A2-B512-59ED006DA9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6973" y="2381347"/>
                      <a:ext cx="324000" cy="216000"/>
                    </a:xfrm>
                    <a:prstGeom prst="roundRect">
                      <a:avLst/>
                    </a:prstGeom>
                    <a:solidFill>
                      <a:srgbClr val="51A453"/>
                    </a:solidFill>
                    <a:ln w="762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</p:grpSp>
              <p:grpSp>
                <p:nvGrpSpPr>
                  <p:cNvPr id="33" name="Group 32">
                    <a:extLst>
                      <a:ext uri="{FF2B5EF4-FFF2-40B4-BE49-F238E27FC236}">
                        <a16:creationId xmlns:a16="http://schemas.microsoft.com/office/drawing/2014/main" id="{BD7C7A1C-9445-B55F-55B6-0C418F8F8525}"/>
                      </a:ext>
                    </a:extLst>
                  </p:cNvPr>
                  <p:cNvGrpSpPr/>
                  <p:nvPr/>
                </p:nvGrpSpPr>
                <p:grpSpPr>
                  <a:xfrm>
                    <a:off x="3621137" y="2038209"/>
                    <a:ext cx="405902" cy="606745"/>
                    <a:chOff x="2536022" y="2049744"/>
                    <a:chExt cx="405902" cy="606745"/>
                  </a:xfrm>
                </p:grpSpPr>
                <p:sp>
                  <p:nvSpPr>
                    <p:cNvPr id="46" name="Rectangle 45">
                      <a:extLst>
                        <a:ext uri="{FF2B5EF4-FFF2-40B4-BE49-F238E27FC236}">
                          <a16:creationId xmlns:a16="http://schemas.microsoft.com/office/drawing/2014/main" id="{3011D5F7-F763-6FBE-D697-22D72CC716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36022" y="2049744"/>
                      <a:ext cx="405902" cy="60674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47" name="Rounded Rectangle 46">
                      <a:extLst>
                        <a:ext uri="{FF2B5EF4-FFF2-40B4-BE49-F238E27FC236}">
                          <a16:creationId xmlns:a16="http://schemas.microsoft.com/office/drawing/2014/main" id="{776C9848-6B7C-F2A4-1DEF-6DCEC81EB0D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6973" y="2108886"/>
                      <a:ext cx="324000" cy="216000"/>
                    </a:xfrm>
                    <a:prstGeom prst="roundRect">
                      <a:avLst/>
                    </a:prstGeom>
                    <a:solidFill>
                      <a:srgbClr val="51A453"/>
                    </a:solidFill>
                    <a:ln w="762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48" name="Rounded Rectangle 47">
                      <a:extLst>
                        <a:ext uri="{FF2B5EF4-FFF2-40B4-BE49-F238E27FC236}">
                          <a16:creationId xmlns:a16="http://schemas.microsoft.com/office/drawing/2014/main" id="{4EEE133D-7F71-B87C-E367-D3322150797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6973" y="2381347"/>
                      <a:ext cx="324000" cy="216000"/>
                    </a:xfrm>
                    <a:prstGeom prst="roundRect">
                      <a:avLst/>
                    </a:prstGeom>
                    <a:solidFill>
                      <a:srgbClr val="51A453"/>
                    </a:solidFill>
                    <a:ln w="762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</p:grpSp>
              <p:grpSp>
                <p:nvGrpSpPr>
                  <p:cNvPr id="34" name="Group 33">
                    <a:extLst>
                      <a:ext uri="{FF2B5EF4-FFF2-40B4-BE49-F238E27FC236}">
                        <a16:creationId xmlns:a16="http://schemas.microsoft.com/office/drawing/2014/main" id="{8B3E65D7-5D22-3199-B383-9E3BB3640A7F}"/>
                      </a:ext>
                    </a:extLst>
                  </p:cNvPr>
                  <p:cNvGrpSpPr/>
                  <p:nvPr/>
                </p:nvGrpSpPr>
                <p:grpSpPr>
                  <a:xfrm>
                    <a:off x="2522621" y="2787360"/>
                    <a:ext cx="405902" cy="606745"/>
                    <a:chOff x="2536022" y="2049744"/>
                    <a:chExt cx="405902" cy="606745"/>
                  </a:xfrm>
                </p:grpSpPr>
                <p:sp>
                  <p:nvSpPr>
                    <p:cNvPr id="43" name="Rectangle 42">
                      <a:extLst>
                        <a:ext uri="{FF2B5EF4-FFF2-40B4-BE49-F238E27FC236}">
                          <a16:creationId xmlns:a16="http://schemas.microsoft.com/office/drawing/2014/main" id="{3DFD6E11-0C6B-523E-695A-ABA5091956D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36022" y="2049744"/>
                      <a:ext cx="405902" cy="60674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44" name="Rounded Rectangle 43">
                      <a:extLst>
                        <a:ext uri="{FF2B5EF4-FFF2-40B4-BE49-F238E27FC236}">
                          <a16:creationId xmlns:a16="http://schemas.microsoft.com/office/drawing/2014/main" id="{395179AE-2DAB-B145-17D4-C723D79507B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6973" y="2108886"/>
                      <a:ext cx="324000" cy="216000"/>
                    </a:xfrm>
                    <a:prstGeom prst="roundRect">
                      <a:avLst/>
                    </a:prstGeom>
                    <a:solidFill>
                      <a:srgbClr val="51A453"/>
                    </a:solidFill>
                    <a:ln w="762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45" name="Rounded Rectangle 44">
                      <a:extLst>
                        <a:ext uri="{FF2B5EF4-FFF2-40B4-BE49-F238E27FC236}">
                          <a16:creationId xmlns:a16="http://schemas.microsoft.com/office/drawing/2014/main" id="{650A7C00-462B-7887-5411-328C5034C1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6973" y="2381347"/>
                      <a:ext cx="324000" cy="216000"/>
                    </a:xfrm>
                    <a:prstGeom prst="roundRect">
                      <a:avLst/>
                    </a:prstGeom>
                    <a:solidFill>
                      <a:srgbClr val="51A453"/>
                    </a:solidFill>
                    <a:ln w="762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</p:grpSp>
              <p:grpSp>
                <p:nvGrpSpPr>
                  <p:cNvPr id="35" name="Group 34">
                    <a:extLst>
                      <a:ext uri="{FF2B5EF4-FFF2-40B4-BE49-F238E27FC236}">
                        <a16:creationId xmlns:a16="http://schemas.microsoft.com/office/drawing/2014/main" id="{3E8BCF37-F33C-04B3-CD38-A26ACC30A314}"/>
                      </a:ext>
                    </a:extLst>
                  </p:cNvPr>
                  <p:cNvGrpSpPr/>
                  <p:nvPr/>
                </p:nvGrpSpPr>
                <p:grpSpPr>
                  <a:xfrm>
                    <a:off x="3064446" y="2787360"/>
                    <a:ext cx="405902" cy="606745"/>
                    <a:chOff x="2536022" y="2049744"/>
                    <a:chExt cx="405902" cy="606745"/>
                  </a:xfrm>
                </p:grpSpPr>
                <p:sp>
                  <p:nvSpPr>
                    <p:cNvPr id="40" name="Rectangle 39">
                      <a:extLst>
                        <a:ext uri="{FF2B5EF4-FFF2-40B4-BE49-F238E27FC236}">
                          <a16:creationId xmlns:a16="http://schemas.microsoft.com/office/drawing/2014/main" id="{ECE2E6FD-B1B1-F1FC-C0F5-6ABC4339CE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36022" y="2049744"/>
                      <a:ext cx="405902" cy="60674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41" name="Rounded Rectangle 40">
                      <a:extLst>
                        <a:ext uri="{FF2B5EF4-FFF2-40B4-BE49-F238E27FC236}">
                          <a16:creationId xmlns:a16="http://schemas.microsoft.com/office/drawing/2014/main" id="{19A3066E-6D8C-F188-D575-EBF2D67226D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6973" y="2108886"/>
                      <a:ext cx="324000" cy="216000"/>
                    </a:xfrm>
                    <a:prstGeom prst="roundRect">
                      <a:avLst/>
                    </a:prstGeom>
                    <a:solidFill>
                      <a:srgbClr val="51A453"/>
                    </a:solidFill>
                    <a:ln w="762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42" name="Rounded Rectangle 41">
                      <a:extLst>
                        <a:ext uri="{FF2B5EF4-FFF2-40B4-BE49-F238E27FC236}">
                          <a16:creationId xmlns:a16="http://schemas.microsoft.com/office/drawing/2014/main" id="{ACB2B252-713C-6D09-35D8-A1B896C236B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6973" y="2381347"/>
                      <a:ext cx="324000" cy="216000"/>
                    </a:xfrm>
                    <a:prstGeom prst="roundRect">
                      <a:avLst/>
                    </a:prstGeom>
                    <a:solidFill>
                      <a:srgbClr val="51A453"/>
                    </a:solidFill>
                    <a:ln w="762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</p:grpSp>
              <p:grpSp>
                <p:nvGrpSpPr>
                  <p:cNvPr id="36" name="Group 35">
                    <a:extLst>
                      <a:ext uri="{FF2B5EF4-FFF2-40B4-BE49-F238E27FC236}">
                        <a16:creationId xmlns:a16="http://schemas.microsoft.com/office/drawing/2014/main" id="{6A6B26A5-C593-4A4C-C620-1B300FBF3D39}"/>
                      </a:ext>
                    </a:extLst>
                  </p:cNvPr>
                  <p:cNvGrpSpPr/>
                  <p:nvPr/>
                </p:nvGrpSpPr>
                <p:grpSpPr>
                  <a:xfrm>
                    <a:off x="3607736" y="2790255"/>
                    <a:ext cx="405902" cy="606745"/>
                    <a:chOff x="2536022" y="2049744"/>
                    <a:chExt cx="405902" cy="606745"/>
                  </a:xfrm>
                </p:grpSpPr>
                <p:sp>
                  <p:nvSpPr>
                    <p:cNvPr id="37" name="Rectangle 36">
                      <a:extLst>
                        <a:ext uri="{FF2B5EF4-FFF2-40B4-BE49-F238E27FC236}">
                          <a16:creationId xmlns:a16="http://schemas.microsoft.com/office/drawing/2014/main" id="{6F19A7DC-05DF-A9AC-71E6-AF5BE4503AA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36022" y="2049744"/>
                      <a:ext cx="405902" cy="606745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38" name="Rounded Rectangle 37">
                      <a:extLst>
                        <a:ext uri="{FF2B5EF4-FFF2-40B4-BE49-F238E27FC236}">
                          <a16:creationId xmlns:a16="http://schemas.microsoft.com/office/drawing/2014/main" id="{A634DE5C-1826-7DE3-40F3-65C13584750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6973" y="2108886"/>
                      <a:ext cx="324000" cy="216000"/>
                    </a:xfrm>
                    <a:prstGeom prst="roundRect">
                      <a:avLst/>
                    </a:prstGeom>
                    <a:solidFill>
                      <a:srgbClr val="51A453"/>
                    </a:solidFill>
                    <a:ln w="762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  <p:sp>
                  <p:nvSpPr>
                    <p:cNvPr id="39" name="Rounded Rectangle 38">
                      <a:extLst>
                        <a:ext uri="{FF2B5EF4-FFF2-40B4-BE49-F238E27FC236}">
                          <a16:creationId xmlns:a16="http://schemas.microsoft.com/office/drawing/2014/main" id="{4DB46EFA-F9A3-7BEC-7B69-8F19D7D317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76973" y="2381347"/>
                      <a:ext cx="324000" cy="216000"/>
                    </a:xfrm>
                    <a:prstGeom prst="roundRect">
                      <a:avLst/>
                    </a:prstGeom>
                    <a:solidFill>
                      <a:srgbClr val="51A453"/>
                    </a:solidFill>
                    <a:ln w="76200">
                      <a:noFill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GR"/>
                    </a:p>
                  </p:txBody>
                </p:sp>
              </p:grpSp>
            </p:grpSp>
          </p:grpSp>
        </p:grp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4B9B76B-6E27-02E0-591C-D77993339C04}"/>
                </a:ext>
              </a:extLst>
            </p:cNvPr>
            <p:cNvSpPr txBox="1"/>
            <p:nvPr/>
          </p:nvSpPr>
          <p:spPr>
            <a:xfrm>
              <a:off x="10728808" y="1195271"/>
              <a:ext cx="8338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DE" sz="2800" dirty="0">
                  <a:solidFill>
                    <a:schemeClr val="accent4"/>
                  </a:solidFill>
                  <a:latin typeface="Trebuchet MS" panose="020B0703020202090204" pitchFamily="34" charset="0"/>
                </a:rPr>
                <a:t>DCC</a:t>
              </a:r>
            </a:p>
          </p:txBody>
        </p: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D386C81B-4325-AD96-45A2-F46B81CDFDF5}"/>
              </a:ext>
            </a:extLst>
          </p:cNvPr>
          <p:cNvSpPr/>
          <p:nvPr/>
        </p:nvSpPr>
        <p:spPr>
          <a:xfrm>
            <a:off x="342607" y="5607536"/>
            <a:ext cx="9618380" cy="1114451"/>
          </a:xfrm>
          <a:prstGeom prst="rect">
            <a:avLst/>
          </a:prstGeom>
          <a:solidFill>
            <a:schemeClr val="accent5">
              <a:lumMod val="20000"/>
              <a:lumOff val="8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rIns="36000" rtlCol="0" anchor="ctr"/>
          <a:lstStyle/>
          <a:p>
            <a:r>
              <a:rPr lang="en-GR" sz="2000" u="sng" dirty="0">
                <a:solidFill>
                  <a:schemeClr val="accent5"/>
                </a:solidFill>
                <a:latin typeface="Trebuchet MS" panose="020B0703020202090204" pitchFamily="34" charset="0"/>
              </a:rPr>
              <a:t>Key Results</a:t>
            </a:r>
            <a:r>
              <a:rPr lang="en-GR" sz="2000" dirty="0">
                <a:solidFill>
                  <a:schemeClr val="tx1"/>
                </a:solidFill>
                <a:latin typeface="Trebuchet MS" panose="020B0703020202090204" pitchFamily="34" charset="0"/>
              </a:rPr>
              <a:t>: DCC improves </a:t>
            </a: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performance by </a:t>
            </a:r>
            <a:r>
              <a:rPr lang="en-GB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1.7×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and </a:t>
            </a:r>
            <a:r>
              <a:rPr lang="en-GB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1.3</a:t>
            </a:r>
            <a:r>
              <a:rPr lang="en-GB" sz="2000" b="1" dirty="0">
                <a:solidFill>
                  <a:schemeClr val="accent5"/>
                </a:solidFill>
                <a:latin typeface="Trebuchet MS" panose="020B0703020202090204" pitchFamily="34" charset="0"/>
              </a:rPr>
              <a:t>×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over 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default implementation on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HBM-PIM and </a:t>
            </a:r>
            <a:r>
              <a:rPr lang="en-GB" sz="2000" dirty="0" err="1">
                <a:solidFill>
                  <a:schemeClr val="tx1"/>
                </a:solidFill>
                <a:latin typeface="Trebuchet MS" panose="020B0703020202090204" pitchFamily="34" charset="0"/>
              </a:rPr>
              <a:t>AttAcc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backends, respectively, for individual ML kernels, and by </a:t>
            </a:r>
            <a:r>
              <a:rPr lang="en-GB" sz="2000" dirty="0">
                <a:solidFill>
                  <a:schemeClr val="accent5"/>
                </a:solidFill>
                <a:latin typeface="Trebuchet MS" panose="020B0703020202090204" pitchFamily="34" charset="0"/>
              </a:rPr>
              <a:t>2.0×</a:t>
            </a:r>
            <a:r>
              <a:rPr lang="en-GB" sz="2000" b="1" dirty="0">
                <a:solidFill>
                  <a:schemeClr val="accent6">
                    <a:lumMod val="7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over </a:t>
            </a:r>
            <a:r>
              <a:rPr lang="en-GB" sz="2000" dirty="0" err="1">
                <a:solidFill>
                  <a:schemeClr val="tx1"/>
                </a:solidFill>
                <a:latin typeface="Trebuchet MS" panose="020B0703020202090204" pitchFamily="34" charset="0"/>
              </a:rPr>
              <a:t>AttAcc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 </a:t>
            </a:r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default implementation </a:t>
            </a:r>
            <a:r>
              <a:rPr lang="en-GB" sz="2000" dirty="0">
                <a:solidFill>
                  <a:schemeClr val="tx1"/>
                </a:solidFill>
                <a:latin typeface="Trebuchet MS" panose="020B0703020202090204" pitchFamily="34" charset="0"/>
              </a:rPr>
              <a:t>for LLM inference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03E0E7D3-1314-DB3A-2346-0E618EC0032E}"/>
              </a:ext>
            </a:extLst>
          </p:cNvPr>
          <p:cNvGrpSpPr/>
          <p:nvPr/>
        </p:nvGrpSpPr>
        <p:grpSpPr>
          <a:xfrm>
            <a:off x="10235584" y="4430697"/>
            <a:ext cx="1400527" cy="1747852"/>
            <a:chOff x="10235584" y="4430697"/>
            <a:chExt cx="1400527" cy="174785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E995DEA-23AB-D54E-8E93-0E2FAFE88A2E}"/>
                </a:ext>
              </a:extLst>
            </p:cNvPr>
            <p:cNvGrpSpPr/>
            <p:nvPr/>
          </p:nvGrpSpPr>
          <p:grpSpPr>
            <a:xfrm>
              <a:off x="10235584" y="4430697"/>
              <a:ext cx="1400527" cy="1747852"/>
              <a:chOff x="10026347" y="2387384"/>
              <a:chExt cx="1539246" cy="1747852"/>
            </a:xfrm>
            <a:solidFill>
              <a:schemeClr val="bg2">
                <a:lumMod val="90000"/>
              </a:schemeClr>
            </a:solidFill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9AE746F0-1E50-FF1A-17CD-2C12253C8F07}"/>
                  </a:ext>
                </a:extLst>
              </p:cNvPr>
              <p:cNvSpPr/>
              <p:nvPr/>
            </p:nvSpPr>
            <p:spPr>
              <a:xfrm>
                <a:off x="10026347" y="2387384"/>
                <a:ext cx="1539246" cy="174785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5FFF5675-2EEA-6956-F219-B47F5C8C9077}"/>
                  </a:ext>
                </a:extLst>
              </p:cNvPr>
              <p:cNvSpPr txBox="1"/>
              <p:nvPr/>
            </p:nvSpPr>
            <p:spPr>
              <a:xfrm>
                <a:off x="10408834" y="3765903"/>
                <a:ext cx="774271" cy="338554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Paper</a:t>
                </a:r>
                <a:endParaRPr lang="el-GR" sz="1600" dirty="0">
                  <a:solidFill>
                    <a:schemeClr val="bg1"/>
                  </a:solidFill>
                  <a:latin typeface="Trebuchet MS" panose="020B0703020202090204" pitchFamily="34" charset="0"/>
                </a:endParaRPr>
              </a:p>
            </p:txBody>
          </p:sp>
        </p:grpSp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84C62B56-DDD1-FEE0-FFF2-3B4ECB1E1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59847" y="4551100"/>
              <a:ext cx="1152000" cy="1152000"/>
            </a:xfrm>
            <a:prstGeom prst="rect">
              <a:avLst/>
            </a:prstGeom>
          </p:spPr>
        </p:pic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7F2DBC9D-9210-1DEA-71D9-9E08DE366C7D}"/>
              </a:ext>
            </a:extLst>
          </p:cNvPr>
          <p:cNvGrpSpPr/>
          <p:nvPr/>
        </p:nvGrpSpPr>
        <p:grpSpPr>
          <a:xfrm>
            <a:off x="10235583" y="2118988"/>
            <a:ext cx="1400528" cy="1747852"/>
            <a:chOff x="10235583" y="2118988"/>
            <a:chExt cx="1400528" cy="1747852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681FC855-F36C-5763-CF19-E4F5F253224C}"/>
                </a:ext>
              </a:extLst>
            </p:cNvPr>
            <p:cNvGrpSpPr/>
            <p:nvPr/>
          </p:nvGrpSpPr>
          <p:grpSpPr>
            <a:xfrm>
              <a:off x="10235583" y="2118988"/>
              <a:ext cx="1400528" cy="1747852"/>
              <a:chOff x="10026346" y="2251919"/>
              <a:chExt cx="1539247" cy="1747852"/>
            </a:xfrm>
            <a:solidFill>
              <a:schemeClr val="bg2">
                <a:lumMod val="90000"/>
              </a:schemeClr>
            </a:solidFill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FAE53FE7-1484-13F1-C9A2-70A23A1732F4}"/>
                  </a:ext>
                </a:extLst>
              </p:cNvPr>
              <p:cNvSpPr/>
              <p:nvPr/>
            </p:nvSpPr>
            <p:spPr>
              <a:xfrm>
                <a:off x="10026346" y="2251919"/>
                <a:ext cx="1539247" cy="1747852"/>
              </a:xfrm>
              <a:prstGeom prst="rect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E9D32FB-E01E-0200-AC09-D0EDF291E632}"/>
                  </a:ext>
                </a:extLst>
              </p:cNvPr>
              <p:cNvSpPr txBox="1"/>
              <p:nvPr/>
            </p:nvSpPr>
            <p:spPr>
              <a:xfrm>
                <a:off x="10336560" y="3630438"/>
                <a:ext cx="918820" cy="338554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sz="1600" dirty="0">
                    <a:solidFill>
                      <a:schemeClr val="bg1"/>
                    </a:solidFill>
                    <a:latin typeface="Trebuchet MS" panose="020B0703020202090204" pitchFamily="34" charset="0"/>
                  </a:rPr>
                  <a:t>GitHub</a:t>
                </a:r>
                <a:endParaRPr lang="el-GR" sz="1600" dirty="0">
                  <a:solidFill>
                    <a:schemeClr val="bg1"/>
                  </a:solidFill>
                  <a:latin typeface="Trebuchet MS" panose="020B0703020202090204" pitchFamily="34" charset="0"/>
                </a:endParaRPr>
              </a:p>
            </p:txBody>
          </p:sp>
        </p:grpSp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61677980-B18D-C088-4E2C-B8AA557F6D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59847" y="2238965"/>
              <a:ext cx="1152000" cy="11520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721B05A-3EF0-1B42-512A-6FD7ADB9CCE2}"/>
              </a:ext>
            </a:extLst>
          </p:cNvPr>
          <p:cNvGrpSpPr>
            <a:grpSpLocks noChangeAspect="1"/>
          </p:cNvGrpSpPr>
          <p:nvPr/>
        </p:nvGrpSpPr>
        <p:grpSpPr>
          <a:xfrm>
            <a:off x="10196491" y="210155"/>
            <a:ext cx="1692000" cy="535589"/>
            <a:chOff x="8778435" y="122402"/>
            <a:chExt cx="2867081" cy="907567"/>
          </a:xfrm>
        </p:grpSpPr>
        <p:pic>
          <p:nvPicPr>
            <p:cNvPr id="10" name="Picture 9" descr="A green seal with white text&#10;&#10;Description automatically generated">
              <a:extLst>
                <a:ext uri="{FF2B5EF4-FFF2-40B4-BE49-F238E27FC236}">
                  <a16:creationId xmlns:a16="http://schemas.microsoft.com/office/drawing/2014/main" id="{0EF1ADD5-1064-0BC4-452D-A64678372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78435" y="122402"/>
              <a:ext cx="907566" cy="907566"/>
            </a:xfrm>
            <a:prstGeom prst="rect">
              <a:avLst/>
            </a:prstGeom>
          </p:spPr>
        </p:pic>
        <p:pic>
          <p:nvPicPr>
            <p:cNvPr id="12" name="Picture 11" descr="A red circle with white text&#10;&#10;Description automatically generated">
              <a:extLst>
                <a:ext uri="{FF2B5EF4-FFF2-40B4-BE49-F238E27FC236}">
                  <a16:creationId xmlns:a16="http://schemas.microsoft.com/office/drawing/2014/main" id="{464E0EE0-ABBB-6373-AE19-5FB7DA93C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758192" y="122402"/>
              <a:ext cx="907566" cy="907566"/>
            </a:xfrm>
            <a:prstGeom prst="rect">
              <a:avLst/>
            </a:prstGeom>
          </p:spPr>
        </p:pic>
        <p:pic>
          <p:nvPicPr>
            <p:cNvPr id="13" name="Picture 12" descr="A blue circle with white text&#10;&#10;Description automatically generated">
              <a:extLst>
                <a:ext uri="{FF2B5EF4-FFF2-40B4-BE49-F238E27FC236}">
                  <a16:creationId xmlns:a16="http://schemas.microsoft.com/office/drawing/2014/main" id="{1482B408-6737-943D-70A3-2E79B6AD8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737949" y="122402"/>
              <a:ext cx="907567" cy="9075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15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88;p13"/>
          <p:cNvSpPr txBox="1"/>
          <p:nvPr/>
        </p:nvSpPr>
        <p:spPr>
          <a:xfrm>
            <a:off x="0" y="-12237"/>
            <a:ext cx="12192000" cy="3043637"/>
          </a:xfrm>
          <a:prstGeom prst="rect">
            <a:avLst/>
          </a:prstGeom>
          <a:solidFill>
            <a:srgbClr val="D9EAD5">
              <a:alpha val="74118"/>
            </a:srgbClr>
          </a:solidFill>
          <a:ln>
            <a:solidFill>
              <a:schemeClr val="accent4">
                <a:lumMod val="50000"/>
              </a:schemeClr>
            </a:solidFill>
          </a:ln>
        </p:spPr>
        <p:txBody>
          <a:bodyPr spcFirstLastPara="1" vert="horz" wrap="square" lIns="0" tIns="34275" rIns="0" bIns="34275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6000"/>
            </a:pPr>
            <a:r>
              <a:rPr lang="en-US" sz="38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  <a:t>DCC </a:t>
            </a:r>
            <a:br>
              <a:rPr lang="en-US" sz="38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</a:br>
            <a:r>
              <a:rPr lang="en-US" sz="11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  <a:t> </a:t>
            </a:r>
            <a:br>
              <a:rPr lang="en-US" sz="38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</a:br>
            <a:r>
              <a:rPr lang="en-US" sz="38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  <a:t>Data-Centric Compilation of Machine Learning Kernels </a:t>
            </a:r>
            <a:br>
              <a:rPr lang="en-US" sz="38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</a:br>
            <a:r>
              <a:rPr lang="en-US" sz="3800" dirty="0">
                <a:solidFill>
                  <a:schemeClr val="accent4"/>
                </a:solidFill>
                <a:latin typeface="Trebuchet MS" panose="020B0603020202020204" pitchFamily="34" charset="0"/>
                <a:ea typeface="Source Sans Pro SemiBold"/>
                <a:cs typeface="Calibri Light" panose="020F0302020204030204" pitchFamily="34" charset="0"/>
                <a:sym typeface="Source Sans Pro SemiBold"/>
              </a:rPr>
              <a:t>for Processing-In-Memory Architectures</a:t>
            </a:r>
            <a:endParaRPr lang="en-GB" sz="3800" dirty="0">
              <a:solidFill>
                <a:schemeClr val="accent4"/>
              </a:solidFill>
              <a:latin typeface="Trebuchet MS" panose="020B0603020202020204" pitchFamily="34" charset="0"/>
              <a:ea typeface="Source Sans Pro SemiBold"/>
              <a:cs typeface="Calibri Light" panose="020F0302020204030204" pitchFamily="34" charset="0"/>
              <a:sym typeface="Source Sans Pro SemiBold"/>
            </a:endParaRPr>
          </a:p>
        </p:txBody>
      </p:sp>
      <p:sp>
        <p:nvSpPr>
          <p:cNvPr id="3" name="Rectangle 50">
            <a:extLst>
              <a:ext uri="{FF2B5EF4-FFF2-40B4-BE49-F238E27FC236}">
                <a16:creationId xmlns:a16="http://schemas.microsoft.com/office/drawing/2014/main" id="{17570964-8A2C-4F6E-737D-9B43211E351D}"/>
              </a:ext>
            </a:extLst>
          </p:cNvPr>
          <p:cNvSpPr/>
          <p:nvPr/>
        </p:nvSpPr>
        <p:spPr>
          <a:xfrm>
            <a:off x="338548" y="3108951"/>
            <a:ext cx="11511061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800" dirty="0">
                <a:solidFill>
                  <a:schemeClr val="accent3"/>
                </a:solidFill>
                <a:latin typeface="Trebuchet MS" panose="020B0603020202020204" pitchFamily="34" charset="0"/>
                <a:cs typeface="Calibri Light" panose="020F0302020204030204" pitchFamily="34" charset="0"/>
              </a:rPr>
              <a:t>Peiming Yang</a:t>
            </a:r>
            <a: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, </a:t>
            </a:r>
            <a:b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Sankeerth Durvasula, </a:t>
            </a: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Ivan Fernandez, Mohammad Sadrosadati, </a:t>
            </a:r>
            <a:b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r>
              <a:rPr lang="en-US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Onur Mutlu, Gennady Pekhimenko</a:t>
            </a:r>
            <a: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, Christina Giannoula</a:t>
            </a:r>
            <a:b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r>
              <a:rPr lang="en-US" altLang="zh-CN" sz="2000" dirty="0">
                <a:latin typeface="Trebuchet MS" panose="020B0603020202020204" pitchFamily="34" charset="0"/>
                <a:cs typeface="Calibri Light" panose="020F0302020204030204" pitchFamily="34" charset="0"/>
              </a:rPr>
              <a:t> </a:t>
            </a:r>
            <a:b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b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ISCA 2026</a:t>
            </a:r>
            <a:b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</a:br>
            <a: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Raleigh, USA, July 1</a:t>
            </a:r>
            <a:r>
              <a:rPr lang="en-US" altLang="zh-CN" sz="2400" baseline="30000" dirty="0">
                <a:latin typeface="Trebuchet MS" panose="020B0603020202020204" pitchFamily="34" charset="0"/>
                <a:cs typeface="Calibri Light" panose="020F0302020204030204" pitchFamily="34" charset="0"/>
              </a:rPr>
              <a:t>st</a:t>
            </a:r>
            <a:r>
              <a:rPr lang="en-US" altLang="zh-CN" sz="2400" dirty="0">
                <a:latin typeface="Trebuchet MS" panose="020B0603020202020204" pitchFamily="34" charset="0"/>
                <a:cs typeface="Calibri Light" panose="020F0302020204030204" pitchFamily="34" charset="0"/>
              </a:rPr>
              <a:t> 2026</a:t>
            </a:r>
            <a:endParaRPr lang="en-US" sz="3000" dirty="0">
              <a:solidFill>
                <a:schemeClr val="tx2">
                  <a:lumMod val="75000"/>
                  <a:lumOff val="25000"/>
                </a:schemeClr>
              </a:solidFill>
              <a:latin typeface="Trebuchet MS" panose="020B060302020202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" name="图片 3" descr="徽标&#10;&#10;AI 生成的内容可能不正确。">
            <a:extLst>
              <a:ext uri="{FF2B5EF4-FFF2-40B4-BE49-F238E27FC236}">
                <a16:creationId xmlns:a16="http://schemas.microsoft.com/office/drawing/2014/main" id="{35E9D61F-6308-02A7-1352-81BFFB945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038" y="6133677"/>
            <a:ext cx="1390906" cy="509275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804CAFDF-0A80-8FCC-4483-4852903A995E}"/>
              </a:ext>
            </a:extLst>
          </p:cNvPr>
          <p:cNvGrpSpPr>
            <a:grpSpLocks noChangeAspect="1"/>
          </p:cNvGrpSpPr>
          <p:nvPr/>
        </p:nvGrpSpPr>
        <p:grpSpPr>
          <a:xfrm>
            <a:off x="4967303" y="5988503"/>
            <a:ext cx="2826216" cy="799623"/>
            <a:chOff x="5143561" y="6079552"/>
            <a:chExt cx="3081065" cy="769501"/>
          </a:xfrm>
        </p:grpSpPr>
        <p:pic>
          <p:nvPicPr>
            <p:cNvPr id="8" name="Graphic 8">
              <a:extLst>
                <a:ext uri="{FF2B5EF4-FFF2-40B4-BE49-F238E27FC236}">
                  <a16:creationId xmlns:a16="http://schemas.microsoft.com/office/drawing/2014/main" id="{A6E7DC3A-268E-59AD-E7D3-3F4356EBDE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072625" y="6354373"/>
              <a:ext cx="1152001" cy="219859"/>
            </a:xfrm>
            <a:prstGeom prst="rect">
              <a:avLst/>
            </a:prstGeom>
          </p:spPr>
        </p:pic>
        <p:pic>
          <p:nvPicPr>
            <p:cNvPr id="10" name="Content Placeholder 4">
              <a:extLst>
                <a:ext uri="{FF2B5EF4-FFF2-40B4-BE49-F238E27FC236}">
                  <a16:creationId xmlns:a16="http://schemas.microsoft.com/office/drawing/2014/main" id="{D43AF42A-FF3E-2DFC-6891-63F69ADFB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43561" y="6079552"/>
              <a:ext cx="2085458" cy="769501"/>
            </a:xfrm>
            <a:prstGeom prst="rect">
              <a:avLst/>
            </a:prstGeom>
          </p:spPr>
        </p:pic>
      </p:grpSp>
      <p:pic>
        <p:nvPicPr>
          <p:cNvPr id="11" name="Picture 8" descr="Vector Institute_Logo - The Michener Institute">
            <a:extLst>
              <a:ext uri="{FF2B5EF4-FFF2-40B4-BE49-F238E27FC236}">
                <a16:creationId xmlns:a16="http://schemas.microsoft.com/office/drawing/2014/main" id="{2E0668FE-8D74-7437-3E0E-C29E760448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7635" y="6118975"/>
            <a:ext cx="1304064" cy="53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descr="徽标, 公司名称&#10;&#10;AI 生成的内容可能不正确。">
            <a:extLst>
              <a:ext uri="{FF2B5EF4-FFF2-40B4-BE49-F238E27FC236}">
                <a16:creationId xmlns:a16="http://schemas.microsoft.com/office/drawing/2014/main" id="{6C35E4C8-F064-A0C5-CDEE-E2AA7AE056E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1957" r="20414"/>
          <a:stretch>
            <a:fillRect/>
          </a:stretch>
        </p:blipFill>
        <p:spPr>
          <a:xfrm>
            <a:off x="9839929" y="5967384"/>
            <a:ext cx="861596" cy="841861"/>
          </a:xfrm>
          <a:prstGeom prst="rect">
            <a:avLst/>
          </a:prstGeom>
        </p:spPr>
      </p:pic>
      <p:pic>
        <p:nvPicPr>
          <p:cNvPr id="13" name="图片 12" descr="文本&#10;&#10;AI 生成的内容可能不正确。">
            <a:extLst>
              <a:ext uri="{FF2B5EF4-FFF2-40B4-BE49-F238E27FC236}">
                <a16:creationId xmlns:a16="http://schemas.microsoft.com/office/drawing/2014/main" id="{44797435-B17B-DCC2-494A-071F6130DE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8380" y="6152629"/>
            <a:ext cx="1755439" cy="4713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F3DFC2-F846-2783-1D31-B5241D89CBA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2176" y="6184274"/>
            <a:ext cx="1511098" cy="455581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8C3EE4-E3A0-9649-CB29-B3B42D995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384" y="6184274"/>
            <a:ext cx="1825419" cy="455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F9AF151-0A45-2011-3B9D-24CE4190A925}"/>
              </a:ext>
            </a:extLst>
          </p:cNvPr>
          <p:cNvGrpSpPr>
            <a:grpSpLocks noChangeAspect="1"/>
          </p:cNvGrpSpPr>
          <p:nvPr/>
        </p:nvGrpSpPr>
        <p:grpSpPr>
          <a:xfrm>
            <a:off x="4973705" y="619936"/>
            <a:ext cx="540000" cy="514777"/>
            <a:chOff x="4764784" y="354224"/>
            <a:chExt cx="1458631" cy="1390484"/>
          </a:xfrm>
        </p:grpSpPr>
        <p:pic>
          <p:nvPicPr>
            <p:cNvPr id="16" name="Picture 6" descr="Cow Head Silhouette | Free SVG">
              <a:extLst>
                <a:ext uri="{FF2B5EF4-FFF2-40B4-BE49-F238E27FC236}">
                  <a16:creationId xmlns:a16="http://schemas.microsoft.com/office/drawing/2014/main" id="{8C36497A-FF6C-04D8-85B5-A72D4631C5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4784" y="354224"/>
              <a:ext cx="1390485" cy="13904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2D223EA-44A4-1E67-B881-EC2923410FCB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575415" y="1124696"/>
              <a:ext cx="648000" cy="589321"/>
              <a:chOff x="2353539" y="1736524"/>
              <a:chExt cx="1955993" cy="1778845"/>
            </a:xfrm>
          </p:grpSpPr>
          <p:sp>
            <p:nvSpPr>
              <p:cNvPr id="18" name="Rounded Rectangle 17">
                <a:extLst>
                  <a:ext uri="{FF2B5EF4-FFF2-40B4-BE49-F238E27FC236}">
                    <a16:creationId xmlns:a16="http://schemas.microsoft.com/office/drawing/2014/main" id="{D53340C0-377D-9B4D-51E4-3CE2E26D6504}"/>
                  </a:ext>
                </a:extLst>
              </p:cNvPr>
              <p:cNvSpPr/>
              <p:nvPr/>
            </p:nvSpPr>
            <p:spPr>
              <a:xfrm>
                <a:off x="2353539" y="1736524"/>
                <a:ext cx="1955993" cy="1778845"/>
              </a:xfrm>
              <a:prstGeom prst="roundRect">
                <a:avLst/>
              </a:prstGeom>
              <a:solidFill>
                <a:srgbClr val="51A45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R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9578DAEF-D974-0C15-FA2F-3F2AB185E546}"/>
                  </a:ext>
                </a:extLst>
              </p:cNvPr>
              <p:cNvGrpSpPr/>
              <p:nvPr/>
            </p:nvGrpSpPr>
            <p:grpSpPr>
              <a:xfrm>
                <a:off x="2578129" y="1945103"/>
                <a:ext cx="1504418" cy="1361686"/>
                <a:chOff x="2522621" y="2035314"/>
                <a:chExt cx="1504418" cy="1361686"/>
              </a:xfrm>
            </p:grpSpPr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618FF5D9-D13E-954E-EB7D-873650D22FA9}"/>
                    </a:ext>
                  </a:extLst>
                </p:cNvPr>
                <p:cNvGrpSpPr/>
                <p:nvPr/>
              </p:nvGrpSpPr>
              <p:grpSpPr>
                <a:xfrm>
                  <a:off x="2536022" y="2035314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id="{E903F8B7-38C7-0782-CAA0-DD82D157723A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2" name="Rounded Rectangle 41">
                    <a:extLst>
                      <a:ext uri="{FF2B5EF4-FFF2-40B4-BE49-F238E27FC236}">
                        <a16:creationId xmlns:a16="http://schemas.microsoft.com/office/drawing/2014/main" id="{27DA17FD-0425-43A6-FA1C-AEC1BFE37149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3" name="Rounded Rectangle 42">
                    <a:extLst>
                      <a:ext uri="{FF2B5EF4-FFF2-40B4-BE49-F238E27FC236}">
                        <a16:creationId xmlns:a16="http://schemas.microsoft.com/office/drawing/2014/main" id="{24B73491-A2E0-4BE7-1B85-9B20A8E06DCE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B5EA21A1-85F5-DF13-08AA-2F6554B6A88F}"/>
                    </a:ext>
                  </a:extLst>
                </p:cNvPr>
                <p:cNvGrpSpPr/>
                <p:nvPr/>
              </p:nvGrpSpPr>
              <p:grpSpPr>
                <a:xfrm>
                  <a:off x="3077847" y="2035314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id="{DAA44966-E0F7-A80E-16EF-47BDEA4FE6B3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9" name="Rounded Rectangle 38">
                    <a:extLst>
                      <a:ext uri="{FF2B5EF4-FFF2-40B4-BE49-F238E27FC236}">
                        <a16:creationId xmlns:a16="http://schemas.microsoft.com/office/drawing/2014/main" id="{CEB8F868-5341-E878-182D-73029BA57C16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40" name="Rounded Rectangle 39">
                    <a:extLst>
                      <a:ext uri="{FF2B5EF4-FFF2-40B4-BE49-F238E27FC236}">
                        <a16:creationId xmlns:a16="http://schemas.microsoft.com/office/drawing/2014/main" id="{3841B7AD-8DE5-41F1-34EB-DFA8210FA551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22" name="Group 21">
                  <a:extLst>
                    <a:ext uri="{FF2B5EF4-FFF2-40B4-BE49-F238E27FC236}">
                      <a16:creationId xmlns:a16="http://schemas.microsoft.com/office/drawing/2014/main" id="{8611EF91-7761-4926-D95F-773A0C314C20}"/>
                    </a:ext>
                  </a:extLst>
                </p:cNvPr>
                <p:cNvGrpSpPr/>
                <p:nvPr/>
              </p:nvGrpSpPr>
              <p:grpSpPr>
                <a:xfrm>
                  <a:off x="3621137" y="2038209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id="{30AC2510-B685-4057-F721-E45334C06A3C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6" name="Rounded Rectangle 35">
                    <a:extLst>
                      <a:ext uri="{FF2B5EF4-FFF2-40B4-BE49-F238E27FC236}">
                        <a16:creationId xmlns:a16="http://schemas.microsoft.com/office/drawing/2014/main" id="{1F574469-B533-EA43-4542-AAC9DD310CB5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7" name="Rounded Rectangle 36">
                    <a:extLst>
                      <a:ext uri="{FF2B5EF4-FFF2-40B4-BE49-F238E27FC236}">
                        <a16:creationId xmlns:a16="http://schemas.microsoft.com/office/drawing/2014/main" id="{F2F1146C-37F9-7885-9029-B244154004D8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23" name="Group 22">
                  <a:extLst>
                    <a:ext uri="{FF2B5EF4-FFF2-40B4-BE49-F238E27FC236}">
                      <a16:creationId xmlns:a16="http://schemas.microsoft.com/office/drawing/2014/main" id="{CDABD557-92A0-C496-1BD5-7189D5A59680}"/>
                    </a:ext>
                  </a:extLst>
                </p:cNvPr>
                <p:cNvGrpSpPr/>
                <p:nvPr/>
              </p:nvGrpSpPr>
              <p:grpSpPr>
                <a:xfrm>
                  <a:off x="2522621" y="2787360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1ECC44F7-AD92-8651-47FA-A06C48ED764E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3" name="Rounded Rectangle 32">
                    <a:extLst>
                      <a:ext uri="{FF2B5EF4-FFF2-40B4-BE49-F238E27FC236}">
                        <a16:creationId xmlns:a16="http://schemas.microsoft.com/office/drawing/2014/main" id="{77E15191-1432-D781-F940-59EE7F57CF54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4" name="Rounded Rectangle 33">
                    <a:extLst>
                      <a:ext uri="{FF2B5EF4-FFF2-40B4-BE49-F238E27FC236}">
                        <a16:creationId xmlns:a16="http://schemas.microsoft.com/office/drawing/2014/main" id="{6EABF1FB-D615-71F0-BB2C-EEDED2C27F32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id="{F5C2FCB2-03D5-D07D-2BAF-969CBC5C6F88}"/>
                    </a:ext>
                  </a:extLst>
                </p:cNvPr>
                <p:cNvGrpSpPr/>
                <p:nvPr/>
              </p:nvGrpSpPr>
              <p:grpSpPr>
                <a:xfrm>
                  <a:off x="3064446" y="2787360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56767D4F-E3DC-896B-C762-623D0500BC79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0" name="Rounded Rectangle 29">
                    <a:extLst>
                      <a:ext uri="{FF2B5EF4-FFF2-40B4-BE49-F238E27FC236}">
                        <a16:creationId xmlns:a16="http://schemas.microsoft.com/office/drawing/2014/main" id="{F1685365-681B-5C86-83C8-90F0CB7850C5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31" name="Rounded Rectangle 30">
                    <a:extLst>
                      <a:ext uri="{FF2B5EF4-FFF2-40B4-BE49-F238E27FC236}">
                        <a16:creationId xmlns:a16="http://schemas.microsoft.com/office/drawing/2014/main" id="{6402B58D-E3BC-A560-1A2B-1459233429B7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D78E2312-23F4-D62F-7688-E65A5737E054}"/>
                    </a:ext>
                  </a:extLst>
                </p:cNvPr>
                <p:cNvGrpSpPr/>
                <p:nvPr/>
              </p:nvGrpSpPr>
              <p:grpSpPr>
                <a:xfrm>
                  <a:off x="3607736" y="2790255"/>
                  <a:ext cx="405902" cy="606745"/>
                  <a:chOff x="2536022" y="2049744"/>
                  <a:chExt cx="405902" cy="606745"/>
                </a:xfrm>
              </p:grpSpPr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25B5620F-C9D4-01A9-5818-966744C970F6}"/>
                      </a:ext>
                    </a:extLst>
                  </p:cNvPr>
                  <p:cNvSpPr/>
                  <p:nvPr/>
                </p:nvSpPr>
                <p:spPr>
                  <a:xfrm>
                    <a:off x="2536022" y="2049744"/>
                    <a:ext cx="405902" cy="606745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7" name="Rounded Rectangle 26">
                    <a:extLst>
                      <a:ext uri="{FF2B5EF4-FFF2-40B4-BE49-F238E27FC236}">
                        <a16:creationId xmlns:a16="http://schemas.microsoft.com/office/drawing/2014/main" id="{8DA152ED-E9BD-5754-7EA8-556120C463E8}"/>
                      </a:ext>
                    </a:extLst>
                  </p:cNvPr>
                  <p:cNvSpPr/>
                  <p:nvPr/>
                </p:nvSpPr>
                <p:spPr>
                  <a:xfrm>
                    <a:off x="2576973" y="2108886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  <p:sp>
                <p:nvSpPr>
                  <p:cNvPr id="28" name="Rounded Rectangle 27">
                    <a:extLst>
                      <a:ext uri="{FF2B5EF4-FFF2-40B4-BE49-F238E27FC236}">
                        <a16:creationId xmlns:a16="http://schemas.microsoft.com/office/drawing/2014/main" id="{A09D0952-AD30-B712-A93C-47EDD4456A4F}"/>
                      </a:ext>
                    </a:extLst>
                  </p:cNvPr>
                  <p:cNvSpPr/>
                  <p:nvPr/>
                </p:nvSpPr>
                <p:spPr>
                  <a:xfrm>
                    <a:off x="2576973" y="2381347"/>
                    <a:ext cx="324000" cy="216000"/>
                  </a:xfrm>
                  <a:prstGeom prst="roundRect">
                    <a:avLst/>
                  </a:prstGeom>
                  <a:solidFill>
                    <a:srgbClr val="51A453"/>
                  </a:solidFill>
                  <a:ln w="76200">
                    <a:noFill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GR"/>
                  </a:p>
                </p:txBody>
              </p:sp>
            </p:grpSp>
          </p:grp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A98C2342-DD8B-DAD5-A7F1-C541FEBD8DD9}"/>
              </a:ext>
            </a:extLst>
          </p:cNvPr>
          <p:cNvGrpSpPr>
            <a:grpSpLocks noChangeAspect="1"/>
          </p:cNvGrpSpPr>
          <p:nvPr/>
        </p:nvGrpSpPr>
        <p:grpSpPr>
          <a:xfrm>
            <a:off x="9603525" y="160420"/>
            <a:ext cx="2196000" cy="695133"/>
            <a:chOff x="8778435" y="122402"/>
            <a:chExt cx="2867081" cy="907567"/>
          </a:xfrm>
        </p:grpSpPr>
        <p:pic>
          <p:nvPicPr>
            <p:cNvPr id="9" name="Picture 8" descr="A green seal with white text&#10;&#10;Description automatically generated">
              <a:extLst>
                <a:ext uri="{FF2B5EF4-FFF2-40B4-BE49-F238E27FC236}">
                  <a16:creationId xmlns:a16="http://schemas.microsoft.com/office/drawing/2014/main" id="{EB4A8B18-6D0E-8323-B9F0-88EED2A91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78435" y="122402"/>
              <a:ext cx="907566" cy="907566"/>
            </a:xfrm>
            <a:prstGeom prst="rect">
              <a:avLst/>
            </a:prstGeom>
          </p:spPr>
        </p:pic>
        <p:pic>
          <p:nvPicPr>
            <p:cNvPr id="14" name="Picture 13" descr="A red circle with white text&#10;&#10;Description automatically generated">
              <a:extLst>
                <a:ext uri="{FF2B5EF4-FFF2-40B4-BE49-F238E27FC236}">
                  <a16:creationId xmlns:a16="http://schemas.microsoft.com/office/drawing/2014/main" id="{ACD97DA4-2FDE-6502-C579-DD73274D0C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758192" y="122402"/>
              <a:ext cx="907566" cy="907566"/>
            </a:xfrm>
            <a:prstGeom prst="rect">
              <a:avLst/>
            </a:prstGeom>
          </p:spPr>
        </p:pic>
        <p:pic>
          <p:nvPicPr>
            <p:cNvPr id="44" name="Picture 43" descr="A blue circle with white text&#10;&#10;Description automatically generated">
              <a:extLst>
                <a:ext uri="{FF2B5EF4-FFF2-40B4-BE49-F238E27FC236}">
                  <a16:creationId xmlns:a16="http://schemas.microsoft.com/office/drawing/2014/main" id="{82E319A6-69F4-EB80-CC47-4CBD7BC05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737949" y="122402"/>
              <a:ext cx="907567" cy="9075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0529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F70E06-7976-43D6-33D2-AFB4E75D4E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5936DC-EE43-9A5D-7930-FA56A9202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732482"/>
            <a:ext cx="11647192" cy="57029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</a:rPr>
              <a:t>Processing-In-Memory (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PIM</a:t>
            </a:r>
            <a:r>
              <a:rPr lang="en-US" sz="2000" dirty="0">
                <a:latin typeface="Trebuchet MS" panose="020B0703020202090204" pitchFamily="34" charset="0"/>
              </a:rPr>
              <a:t>) places processing units near memory arrays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Prior works</a:t>
            </a:r>
            <a:r>
              <a:rPr lang="en-US" sz="2000" dirty="0">
                <a:latin typeface="Trebuchet MS" panose="020B0703020202090204" pitchFamily="34" charset="0"/>
              </a:rPr>
              <a:t> (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</a:rPr>
              <a:t>HBM-PIM [ISCA’21], </a:t>
            </a:r>
            <a:r>
              <a:rPr lang="en-US" sz="1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</a:rPr>
              <a:t>AttAcc</a:t>
            </a:r>
            <a:r>
              <a:rPr lang="en-US" sz="18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703020202090204" pitchFamily="34" charset="0"/>
              </a:rPr>
              <a:t> [ASPLOS’24], PAPI [ASPLOS’24]</a:t>
            </a:r>
            <a:r>
              <a:rPr lang="en-US" sz="2000" dirty="0">
                <a:latin typeface="Trebuchet MS" panose="020B0703020202090204" pitchFamily="34" charset="0"/>
              </a:rPr>
              <a:t>) design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near-bank PIM </a:t>
            </a:r>
            <a:r>
              <a:rPr lang="en-US" sz="2000" dirty="0">
                <a:latin typeface="Trebuchet MS" panose="020B0703020202090204" pitchFamily="34" charset="0"/>
              </a:rPr>
              <a:t>systems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2000" dirty="0">
                <a:latin typeface="Trebuchet MS" panose="020B0703020202090204" pitchFamily="34" charset="0"/>
              </a:rPr>
              <a:t>for </a:t>
            </a: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ML</a:t>
            </a:r>
            <a:r>
              <a:rPr lang="en-US" sz="2000" dirty="0">
                <a:latin typeface="Trebuchet MS" panose="020B0703020202090204" pitchFamily="34" charset="0"/>
              </a:rPr>
              <a:t> kernels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000" dirty="0">
                <a:latin typeface="Trebuchet MS" panose="020B0703020202090204" pitchFamily="34" charset="0"/>
              </a:rPr>
              <a:t>Near-bank PIM systems: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Trebuchet MS" panose="020B0703020202090204" pitchFamily="34" charset="0"/>
              </a:rPr>
              <a:t>Integrated with high-performance processor –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Host </a:t>
            </a:r>
            <a:r>
              <a:rPr lang="en-US" sz="1800" dirty="0" err="1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xPU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en-US" sz="1800" dirty="0">
                <a:latin typeface="Trebuchet MS" panose="020B0703020202090204" pitchFamily="34" charset="0"/>
              </a:rPr>
              <a:t>(e.g., GPU, TPU)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Multiple</a:t>
            </a:r>
            <a:r>
              <a:rPr lang="en-US" sz="1800" dirty="0">
                <a:latin typeface="Trebuchet MS" panose="020B0703020202090204" pitchFamily="34" charset="0"/>
              </a:rPr>
              <a:t> PIM-enabled memory devices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Trebuchet MS" panose="020B0703020202090204" pitchFamily="34" charset="0"/>
              </a:rPr>
              <a:t>Low-power processing units (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PIM core</a:t>
            </a:r>
            <a:r>
              <a:rPr lang="en-US" sz="1800" dirty="0">
                <a:latin typeface="Trebuchet MS" panose="020B0703020202090204" pitchFamily="34" charset="0"/>
              </a:rPr>
              <a:t>) close to </a:t>
            </a: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one (or a few)</a:t>
            </a:r>
            <a:r>
              <a:rPr lang="en-US" sz="1800" dirty="0">
                <a:latin typeface="Trebuchet MS" panose="020B0703020202090204" pitchFamily="34" charset="0"/>
              </a:rPr>
              <a:t> memory bank(s)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Immense aggregated </a:t>
            </a:r>
            <a:r>
              <a:rPr lang="en-US" sz="1800" dirty="0">
                <a:latin typeface="Trebuchet MS" panose="020B0703020202090204" pitchFamily="34" charset="0"/>
              </a:rPr>
              <a:t>memory bandwidth &amp; </a:t>
            </a:r>
            <a:r>
              <a:rPr lang="en-US" altLang="zh-CN" sz="1800" dirty="0">
                <a:latin typeface="Trebuchet MS" panose="020B0703020202090204" pitchFamily="34" charset="0"/>
              </a:rPr>
              <a:t>High-levels of execution parallelism </a:t>
            </a:r>
            <a:endParaRPr lang="en-US" sz="1600" dirty="0">
              <a:latin typeface="Trebuchet MS" panose="020B070302020209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45DC3D0-2CA9-7C7A-754B-21136E58EE9E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PIM Alleviates Data Movement Bottlenecks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41D7E00-CBE9-A633-67D4-A8CD74C15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5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2" name="Straight Connector 5">
            <a:extLst>
              <a:ext uri="{FF2B5EF4-FFF2-40B4-BE49-F238E27FC236}">
                <a16:creationId xmlns:a16="http://schemas.microsoft.com/office/drawing/2014/main" id="{032B8E7F-2B6A-1CC7-B418-EADAA4FB402D}"/>
              </a:ext>
            </a:extLst>
          </p:cNvPr>
          <p:cNvCxnSpPr>
            <a:cxnSpLocks/>
          </p:cNvCxnSpPr>
          <p:nvPr/>
        </p:nvCxnSpPr>
        <p:spPr>
          <a:xfrm>
            <a:off x="4529599" y="5671654"/>
            <a:ext cx="60084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6734E940-6CCB-66A6-ABB5-6EFAA0D951FF}"/>
              </a:ext>
            </a:extLst>
          </p:cNvPr>
          <p:cNvSpPr/>
          <p:nvPr/>
        </p:nvSpPr>
        <p:spPr>
          <a:xfrm>
            <a:off x="4878640" y="3383026"/>
            <a:ext cx="4573526" cy="2687299"/>
          </a:xfrm>
          <a:prstGeom prst="roundRect">
            <a:avLst>
              <a:gd name="adj" fmla="val 6593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Trebuchet MS" panose="020B0703020202090204" pitchFamily="34" charset="0"/>
              </a:rPr>
              <a:t>PIM Device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1584E015-03DE-B884-1C11-CE170B896CE5}"/>
              </a:ext>
            </a:extLst>
          </p:cNvPr>
          <p:cNvSpPr txBox="1"/>
          <p:nvPr/>
        </p:nvSpPr>
        <p:spPr>
          <a:xfrm>
            <a:off x="9053906" y="5082079"/>
            <a:ext cx="48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rebuchet MS" panose="020B0703020202090204" pitchFamily="34" charset="0"/>
              </a:rPr>
              <a:t>…</a:t>
            </a:r>
            <a:endParaRPr lang="en-GR" sz="2400" dirty="0">
              <a:latin typeface="Trebuchet MS" panose="020B070302020209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02E8E5B-DE46-7B05-6DA6-FE5088C8073D}"/>
              </a:ext>
            </a:extLst>
          </p:cNvPr>
          <p:cNvGrpSpPr/>
          <p:nvPr/>
        </p:nvGrpSpPr>
        <p:grpSpPr>
          <a:xfrm>
            <a:off x="5079938" y="3678355"/>
            <a:ext cx="4001219" cy="1084631"/>
            <a:chOff x="5130441" y="3732143"/>
            <a:chExt cx="4001219" cy="1084631"/>
          </a:xfrm>
        </p:grpSpPr>
        <p:sp>
          <p:nvSpPr>
            <p:cNvPr id="152" name="Rounded Rectangle 21">
              <a:extLst>
                <a:ext uri="{FF2B5EF4-FFF2-40B4-BE49-F238E27FC236}">
                  <a16:creationId xmlns:a16="http://schemas.microsoft.com/office/drawing/2014/main" id="{24E576A5-917D-A729-6240-07D137D222BE}"/>
                </a:ext>
              </a:extLst>
            </p:cNvPr>
            <p:cNvSpPr/>
            <p:nvPr/>
          </p:nvSpPr>
          <p:spPr>
            <a:xfrm>
              <a:off x="5130445" y="4528774"/>
              <a:ext cx="1222645" cy="288000"/>
            </a:xfrm>
            <a:prstGeom prst="roundRect">
              <a:avLst>
                <a:gd name="adj" fmla="val 7074"/>
              </a:avLst>
            </a:prstGeom>
            <a:solidFill>
              <a:schemeClr val="accent1"/>
            </a:solidFill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703020202090204" pitchFamily="34" charset="0"/>
                  <a:ea typeface="等线" panose="02010600030101010101" pitchFamily="2" charset="-122"/>
                  <a:cs typeface="+mn-cs"/>
                </a:rPr>
                <a:t>PIM Core </a:t>
              </a:r>
              <a:r>
                <a:rPr kumimoji="0" lang="en-US" altLang="zh-CN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703020202090204" pitchFamily="34" charset="0"/>
                  <a:ea typeface="等线" panose="02010600030101010101" pitchFamily="2" charset="-122"/>
                  <a:cs typeface="+mn-cs"/>
                </a:rPr>
                <a:t> </a:t>
              </a:r>
              <a:endParaRPr kumimoji="0" lang="zh-CN" alt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703020202090204" pitchFamily="34" charset="0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3" name="Rounded Rectangle 22">
              <a:extLst>
                <a:ext uri="{FF2B5EF4-FFF2-40B4-BE49-F238E27FC236}">
                  <a16:creationId xmlns:a16="http://schemas.microsoft.com/office/drawing/2014/main" id="{F1E0ED03-AA08-54C1-18F5-E76B7571719E}"/>
                </a:ext>
              </a:extLst>
            </p:cNvPr>
            <p:cNvSpPr/>
            <p:nvPr/>
          </p:nvSpPr>
          <p:spPr>
            <a:xfrm>
              <a:off x="6519730" y="4528774"/>
              <a:ext cx="1222645" cy="288000"/>
            </a:xfrm>
            <a:prstGeom prst="roundRect">
              <a:avLst>
                <a:gd name="adj" fmla="val 7074"/>
              </a:avLst>
            </a:prstGeom>
            <a:solidFill>
              <a:schemeClr val="accent1"/>
            </a:solidFill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703020202090204" pitchFamily="34" charset="0"/>
                  <a:ea typeface="等线" panose="02010600030101010101" pitchFamily="2" charset="-122"/>
                  <a:cs typeface="+mn-cs"/>
                </a:rPr>
                <a:t>PIM Core </a:t>
              </a:r>
              <a:r>
                <a:rPr kumimoji="0" lang="en-US" altLang="zh-CN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703020202090204" pitchFamily="34" charset="0"/>
                  <a:ea typeface="等线" panose="02010600030101010101" pitchFamily="2" charset="-122"/>
                  <a:cs typeface="+mn-cs"/>
                </a:rPr>
                <a:t> </a:t>
              </a:r>
              <a:endParaRPr kumimoji="0" lang="zh-CN" alt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703020202090204" pitchFamily="34" charset="0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4" name="Rounded Rectangle 23">
              <a:extLst>
                <a:ext uri="{FF2B5EF4-FFF2-40B4-BE49-F238E27FC236}">
                  <a16:creationId xmlns:a16="http://schemas.microsoft.com/office/drawing/2014/main" id="{174B8F05-874E-3154-262E-D23990ECCFFF}"/>
                </a:ext>
              </a:extLst>
            </p:cNvPr>
            <p:cNvSpPr/>
            <p:nvPr/>
          </p:nvSpPr>
          <p:spPr>
            <a:xfrm>
              <a:off x="7909015" y="4528774"/>
              <a:ext cx="1222645" cy="288000"/>
            </a:xfrm>
            <a:prstGeom prst="roundRect">
              <a:avLst>
                <a:gd name="adj" fmla="val 7074"/>
              </a:avLst>
            </a:prstGeom>
            <a:solidFill>
              <a:schemeClr val="accent1"/>
            </a:solidFill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703020202090204" pitchFamily="34" charset="0"/>
                  <a:ea typeface="等线" panose="02010600030101010101" pitchFamily="2" charset="-122"/>
                  <a:cs typeface="+mn-cs"/>
                </a:rPr>
                <a:t>PIM Core </a:t>
              </a:r>
              <a:r>
                <a:rPr kumimoji="0" lang="en-US" altLang="zh-CN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703020202090204" pitchFamily="34" charset="0"/>
                  <a:ea typeface="等线" panose="02010600030101010101" pitchFamily="2" charset="-122"/>
                  <a:cs typeface="+mn-cs"/>
                </a:rPr>
                <a:t> </a:t>
              </a:r>
              <a:endParaRPr kumimoji="0" lang="zh-CN" alt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703020202090204" pitchFamily="34" charset="0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5" name="Rounded Rectangle 24">
              <a:extLst>
                <a:ext uri="{FF2B5EF4-FFF2-40B4-BE49-F238E27FC236}">
                  <a16:creationId xmlns:a16="http://schemas.microsoft.com/office/drawing/2014/main" id="{C247661F-F732-94ED-E309-4ACE27F26AC9}"/>
                </a:ext>
              </a:extLst>
            </p:cNvPr>
            <p:cNvSpPr/>
            <p:nvPr/>
          </p:nvSpPr>
          <p:spPr>
            <a:xfrm flipH="1">
              <a:off x="5130441" y="3732143"/>
              <a:ext cx="1222645" cy="740293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Mem. </a:t>
              </a:r>
              <a:r>
                <a:rPr lang="en-GR" sz="1600">
                  <a:solidFill>
                    <a:schemeClr val="tx1"/>
                  </a:solidFill>
                  <a:latin typeface="Trebuchet MS" panose="020B0703020202090204" pitchFamily="34" charset="0"/>
                </a:rPr>
                <a:t>Bank</a:t>
              </a:r>
              <a:r>
                <a:rPr lang="en-US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(s)</a:t>
              </a:r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56" name="Rounded Rectangle 25">
              <a:extLst>
                <a:ext uri="{FF2B5EF4-FFF2-40B4-BE49-F238E27FC236}">
                  <a16:creationId xmlns:a16="http://schemas.microsoft.com/office/drawing/2014/main" id="{1221BAA6-570B-A19A-5868-6C41A35A5EDF}"/>
                </a:ext>
              </a:extLst>
            </p:cNvPr>
            <p:cNvSpPr/>
            <p:nvPr/>
          </p:nvSpPr>
          <p:spPr>
            <a:xfrm flipH="1">
              <a:off x="6519727" y="3732143"/>
              <a:ext cx="1222645" cy="740293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Mem. </a:t>
              </a:r>
              <a:r>
                <a:rPr lang="en-GR" sz="1600">
                  <a:solidFill>
                    <a:schemeClr val="tx1"/>
                  </a:solidFill>
                  <a:latin typeface="Trebuchet MS" panose="020B0703020202090204" pitchFamily="34" charset="0"/>
                </a:rPr>
                <a:t>Bank</a:t>
              </a:r>
              <a:r>
                <a:rPr lang="en-US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(s)</a:t>
              </a:r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57" name="Rounded Rectangle 26">
              <a:extLst>
                <a:ext uri="{FF2B5EF4-FFF2-40B4-BE49-F238E27FC236}">
                  <a16:creationId xmlns:a16="http://schemas.microsoft.com/office/drawing/2014/main" id="{200412BD-0980-FA13-D708-C2C6974C6E36}"/>
                </a:ext>
              </a:extLst>
            </p:cNvPr>
            <p:cNvSpPr/>
            <p:nvPr/>
          </p:nvSpPr>
          <p:spPr>
            <a:xfrm flipH="1">
              <a:off x="7909013" y="3732143"/>
              <a:ext cx="1222645" cy="740293"/>
            </a:xfrm>
            <a:prstGeom prst="roundRect">
              <a:avLst>
                <a:gd name="adj" fmla="val 1584"/>
              </a:avLst>
            </a:prstGeom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Mem. </a:t>
              </a:r>
              <a:r>
                <a:rPr lang="en-GR" sz="1600">
                  <a:solidFill>
                    <a:schemeClr val="tx1"/>
                  </a:solidFill>
                  <a:latin typeface="Trebuchet MS" panose="020B0703020202090204" pitchFamily="34" charset="0"/>
                </a:rPr>
                <a:t>Bank</a:t>
              </a:r>
              <a:r>
                <a:rPr lang="en-US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(s)</a:t>
              </a:r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cxnSp>
        <p:nvCxnSpPr>
          <p:cNvPr id="159" name="Straight Connector 28">
            <a:extLst>
              <a:ext uri="{FF2B5EF4-FFF2-40B4-BE49-F238E27FC236}">
                <a16:creationId xmlns:a16="http://schemas.microsoft.com/office/drawing/2014/main" id="{C69D2E16-5233-96BF-11F0-C14167620FD4}"/>
              </a:ext>
            </a:extLst>
          </p:cNvPr>
          <p:cNvCxnSpPr>
            <a:cxnSpLocks/>
          </p:cNvCxnSpPr>
          <p:nvPr/>
        </p:nvCxnSpPr>
        <p:spPr>
          <a:xfrm>
            <a:off x="4529599" y="6517980"/>
            <a:ext cx="60084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ounded Rectangle 29">
            <a:extLst>
              <a:ext uri="{FF2B5EF4-FFF2-40B4-BE49-F238E27FC236}">
                <a16:creationId xmlns:a16="http://schemas.microsoft.com/office/drawing/2014/main" id="{78D7FC20-39FF-08C5-5F7E-C437FB812773}"/>
              </a:ext>
            </a:extLst>
          </p:cNvPr>
          <p:cNvSpPr/>
          <p:nvPr/>
        </p:nvSpPr>
        <p:spPr>
          <a:xfrm>
            <a:off x="4878640" y="6366174"/>
            <a:ext cx="4573526" cy="213504"/>
          </a:xfrm>
          <a:prstGeom prst="roundRect">
            <a:avLst>
              <a:gd name="adj" fmla="val 23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3600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PIM Device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62" name="Straight Connector 86">
            <a:extLst>
              <a:ext uri="{FF2B5EF4-FFF2-40B4-BE49-F238E27FC236}">
                <a16:creationId xmlns:a16="http://schemas.microsoft.com/office/drawing/2014/main" id="{923C3735-2823-FA49-3FAF-B4292E2B4AA9}"/>
              </a:ext>
            </a:extLst>
          </p:cNvPr>
          <p:cNvCxnSpPr>
            <a:cxnSpLocks/>
            <a:stCxn id="168" idx="0"/>
            <a:endCxn id="171" idx="2"/>
          </p:cNvCxnSpPr>
          <p:nvPr/>
        </p:nvCxnSpPr>
        <p:spPr>
          <a:xfrm flipH="1" flipV="1">
            <a:off x="2952867" y="4940620"/>
            <a:ext cx="1117" cy="2432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Rounded Rectangle 163">
            <a:extLst>
              <a:ext uri="{FF2B5EF4-FFF2-40B4-BE49-F238E27FC236}">
                <a16:creationId xmlns:a16="http://schemas.microsoft.com/office/drawing/2014/main" id="{E856B231-B7F2-DEF8-5CCD-92B3910E3B33}"/>
              </a:ext>
            </a:extLst>
          </p:cNvPr>
          <p:cNvSpPr/>
          <p:nvPr/>
        </p:nvSpPr>
        <p:spPr>
          <a:xfrm flipH="1">
            <a:off x="1378371" y="5183850"/>
            <a:ext cx="3151227" cy="1494832"/>
          </a:xfrm>
          <a:prstGeom prst="roundRect">
            <a:avLst>
              <a:gd name="adj" fmla="val 8689"/>
            </a:avLst>
          </a:prstGeom>
          <a:solidFill>
            <a:schemeClr val="bg2">
              <a:alpha val="58039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Host </a:t>
            </a:r>
            <a:r>
              <a:rPr lang="en-US" sz="2000" dirty="0" err="1">
                <a:solidFill>
                  <a:schemeClr val="tx1"/>
                </a:solidFill>
                <a:latin typeface="Trebuchet MS" panose="020B0703020202090204" pitchFamily="34" charset="0"/>
              </a:rPr>
              <a:t>xPU</a:t>
            </a:r>
            <a:endParaRPr lang="en-US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(e.g., GPU, TPU)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71" name="Rounded Rectangle 163">
            <a:extLst>
              <a:ext uri="{FF2B5EF4-FFF2-40B4-BE49-F238E27FC236}">
                <a16:creationId xmlns:a16="http://schemas.microsoft.com/office/drawing/2014/main" id="{D3C83A1F-5BEC-8124-6DB8-730D2CF47712}"/>
              </a:ext>
            </a:extLst>
          </p:cNvPr>
          <p:cNvSpPr/>
          <p:nvPr/>
        </p:nvSpPr>
        <p:spPr>
          <a:xfrm flipH="1">
            <a:off x="1378367" y="3383026"/>
            <a:ext cx="3149001" cy="1557594"/>
          </a:xfrm>
          <a:prstGeom prst="roundRect">
            <a:avLst>
              <a:gd name="adj" fmla="val 8619"/>
            </a:avLst>
          </a:prstGeom>
          <a:solidFill>
            <a:schemeClr val="tx2">
              <a:lumMod val="25000"/>
              <a:lumOff val="75000"/>
              <a:alpha val="58039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t"/>
          <a:lstStyle/>
          <a:p>
            <a:pPr algn="ctr">
              <a:lnSpc>
                <a:spcPct val="74000"/>
              </a:lnSpc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Host Memory Space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64" name="Rounded Rectangle 94">
            <a:extLst>
              <a:ext uri="{FF2B5EF4-FFF2-40B4-BE49-F238E27FC236}">
                <a16:creationId xmlns:a16="http://schemas.microsoft.com/office/drawing/2014/main" id="{0CB538A0-E7EC-7E90-389C-6A9EE411E50B}"/>
              </a:ext>
            </a:extLst>
          </p:cNvPr>
          <p:cNvSpPr/>
          <p:nvPr/>
        </p:nvSpPr>
        <p:spPr>
          <a:xfrm flipH="1">
            <a:off x="1435289" y="3951796"/>
            <a:ext cx="972000" cy="740293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65" name="Rounded Rectangle 95">
            <a:extLst>
              <a:ext uri="{FF2B5EF4-FFF2-40B4-BE49-F238E27FC236}">
                <a16:creationId xmlns:a16="http://schemas.microsoft.com/office/drawing/2014/main" id="{317DAA79-4AE9-498E-269C-EF2788DE9911}"/>
              </a:ext>
            </a:extLst>
          </p:cNvPr>
          <p:cNvSpPr/>
          <p:nvPr/>
        </p:nvSpPr>
        <p:spPr>
          <a:xfrm flipH="1">
            <a:off x="2463568" y="3951796"/>
            <a:ext cx="972000" cy="740293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sz="16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66" name="Rounded Rectangle 96">
            <a:extLst>
              <a:ext uri="{FF2B5EF4-FFF2-40B4-BE49-F238E27FC236}">
                <a16:creationId xmlns:a16="http://schemas.microsoft.com/office/drawing/2014/main" id="{50CDFE2A-A456-ACDD-5C99-54B53815D72C}"/>
              </a:ext>
            </a:extLst>
          </p:cNvPr>
          <p:cNvSpPr/>
          <p:nvPr/>
        </p:nvSpPr>
        <p:spPr>
          <a:xfrm flipH="1">
            <a:off x="3491847" y="3951796"/>
            <a:ext cx="972000" cy="740293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sz="16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77" name="TextBox 19">
            <a:extLst>
              <a:ext uri="{FF2B5EF4-FFF2-40B4-BE49-F238E27FC236}">
                <a16:creationId xmlns:a16="http://schemas.microsoft.com/office/drawing/2014/main" id="{E5FA3673-102B-1F21-6E04-5A4FF108E979}"/>
              </a:ext>
            </a:extLst>
          </p:cNvPr>
          <p:cNvSpPr txBox="1"/>
          <p:nvPr/>
        </p:nvSpPr>
        <p:spPr>
          <a:xfrm>
            <a:off x="6901426" y="5973787"/>
            <a:ext cx="48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rebuchet MS" panose="020B0703020202090204" pitchFamily="34" charset="0"/>
              </a:rPr>
              <a:t>…</a:t>
            </a: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79" name="矩形 5">
            <a:extLst>
              <a:ext uri="{FF2B5EF4-FFF2-40B4-BE49-F238E27FC236}">
                <a16:creationId xmlns:a16="http://schemas.microsoft.com/office/drawing/2014/main" id="{B7DBAC5F-306E-E61B-73C3-A182878711BE}"/>
              </a:ext>
            </a:extLst>
          </p:cNvPr>
          <p:cNvSpPr/>
          <p:nvPr/>
        </p:nvSpPr>
        <p:spPr>
          <a:xfrm>
            <a:off x="10016671" y="4346512"/>
            <a:ext cx="1809922" cy="122830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1600" baseline="-25000" dirty="0">
              <a:latin typeface="Trebuchet MS" panose="020B0703020202090204" pitchFamily="34" charset="0"/>
            </a:endParaRPr>
          </a:p>
        </p:txBody>
      </p:sp>
      <p:sp>
        <p:nvSpPr>
          <p:cNvPr id="180" name="矩形 6">
            <a:extLst>
              <a:ext uri="{FF2B5EF4-FFF2-40B4-BE49-F238E27FC236}">
                <a16:creationId xmlns:a16="http://schemas.microsoft.com/office/drawing/2014/main" id="{1A2E98ED-92CE-B298-DE70-8C1D2BAAD1D5}"/>
              </a:ext>
            </a:extLst>
          </p:cNvPr>
          <p:cNvSpPr/>
          <p:nvPr/>
        </p:nvSpPr>
        <p:spPr>
          <a:xfrm>
            <a:off x="10016671" y="3751215"/>
            <a:ext cx="1806038" cy="5952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Memory Bank(s)</a:t>
            </a:r>
            <a:endParaRPr lang="zh-CN" altLang="en-US" sz="1600" baseline="-25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81" name="矩形: 圆角 8">
            <a:extLst>
              <a:ext uri="{FF2B5EF4-FFF2-40B4-BE49-F238E27FC236}">
                <a16:creationId xmlns:a16="http://schemas.microsoft.com/office/drawing/2014/main" id="{7133639E-7B34-BFF0-7B11-C26187789470}"/>
              </a:ext>
            </a:extLst>
          </p:cNvPr>
          <p:cNvSpPr/>
          <p:nvPr/>
        </p:nvSpPr>
        <p:spPr>
          <a:xfrm>
            <a:off x="10082285" y="4910486"/>
            <a:ext cx="1650226" cy="5400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>
              <a:lnSpc>
                <a:spcPct val="90000"/>
              </a:lnSpc>
            </a:pPr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Processing Units</a:t>
            </a:r>
            <a:endParaRPr lang="zh-CN" altLang="en-US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82" name="矩形: 圆角 9">
            <a:extLst>
              <a:ext uri="{FF2B5EF4-FFF2-40B4-BE49-F238E27FC236}">
                <a16:creationId xmlns:a16="http://schemas.microsoft.com/office/drawing/2014/main" id="{2FD82630-717A-CF16-14C7-A71922053774}"/>
              </a:ext>
            </a:extLst>
          </p:cNvPr>
          <p:cNvSpPr/>
          <p:nvPr/>
        </p:nvSpPr>
        <p:spPr>
          <a:xfrm>
            <a:off x="10082285" y="4471472"/>
            <a:ext cx="1642247" cy="38733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chemeClr val="tx1"/>
                </a:solidFill>
                <a:latin typeface="Trebuchet MS" panose="020B0703020202090204" pitchFamily="34" charset="0"/>
              </a:rPr>
              <a:t>Registers</a:t>
            </a:r>
          </a:p>
        </p:txBody>
      </p:sp>
      <p:cxnSp>
        <p:nvCxnSpPr>
          <p:cNvPr id="183" name="直接连接符 11">
            <a:extLst>
              <a:ext uri="{FF2B5EF4-FFF2-40B4-BE49-F238E27FC236}">
                <a16:creationId xmlns:a16="http://schemas.microsoft.com/office/drawing/2014/main" id="{3A084932-372F-07A3-9026-BC4A1EF1B661}"/>
              </a:ext>
            </a:extLst>
          </p:cNvPr>
          <p:cNvCxnSpPr>
            <a:cxnSpLocks/>
          </p:cNvCxnSpPr>
          <p:nvPr/>
        </p:nvCxnSpPr>
        <p:spPr>
          <a:xfrm flipV="1">
            <a:off x="9134943" y="3750145"/>
            <a:ext cx="881728" cy="721327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1">
            <a:extLst>
              <a:ext uri="{FF2B5EF4-FFF2-40B4-BE49-F238E27FC236}">
                <a16:creationId xmlns:a16="http://schemas.microsoft.com/office/drawing/2014/main" id="{7692D6BD-5406-7438-AFF7-CF4A3CE9DCA4}"/>
              </a:ext>
            </a:extLst>
          </p:cNvPr>
          <p:cNvCxnSpPr>
            <a:cxnSpLocks/>
          </p:cNvCxnSpPr>
          <p:nvPr/>
        </p:nvCxnSpPr>
        <p:spPr>
          <a:xfrm>
            <a:off x="9149359" y="4779945"/>
            <a:ext cx="877270" cy="805470"/>
          </a:xfrm>
          <a:prstGeom prst="line">
            <a:avLst/>
          </a:prstGeom>
          <a:ln w="22225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B9AC8743-F954-A145-677F-8921B11F7EBE}"/>
              </a:ext>
            </a:extLst>
          </p:cNvPr>
          <p:cNvGrpSpPr/>
          <p:nvPr/>
        </p:nvGrpSpPr>
        <p:grpSpPr>
          <a:xfrm>
            <a:off x="5079938" y="4891338"/>
            <a:ext cx="4001219" cy="1084631"/>
            <a:chOff x="5130441" y="3732143"/>
            <a:chExt cx="4001219" cy="1084631"/>
          </a:xfrm>
        </p:grpSpPr>
        <p:sp>
          <p:nvSpPr>
            <p:cNvPr id="9" name="Rounded Rectangle 21">
              <a:extLst>
                <a:ext uri="{FF2B5EF4-FFF2-40B4-BE49-F238E27FC236}">
                  <a16:creationId xmlns:a16="http://schemas.microsoft.com/office/drawing/2014/main" id="{7F8B0CE4-2D8E-B1A1-A57A-D5BA772BDE84}"/>
                </a:ext>
              </a:extLst>
            </p:cNvPr>
            <p:cNvSpPr/>
            <p:nvPr/>
          </p:nvSpPr>
          <p:spPr>
            <a:xfrm>
              <a:off x="5130445" y="4528774"/>
              <a:ext cx="1222645" cy="288000"/>
            </a:xfrm>
            <a:prstGeom prst="roundRect">
              <a:avLst>
                <a:gd name="adj" fmla="val 7074"/>
              </a:avLst>
            </a:prstGeom>
            <a:solidFill>
              <a:schemeClr val="accent1"/>
            </a:solidFill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703020202090204" pitchFamily="34" charset="0"/>
                  <a:ea typeface="等线" panose="02010600030101010101" pitchFamily="2" charset="-122"/>
                  <a:cs typeface="+mn-cs"/>
                </a:rPr>
                <a:t>PIM Core </a:t>
              </a:r>
              <a:r>
                <a:rPr kumimoji="0" lang="en-US" altLang="zh-CN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703020202090204" pitchFamily="34" charset="0"/>
                  <a:ea typeface="等线" panose="02010600030101010101" pitchFamily="2" charset="-122"/>
                  <a:cs typeface="+mn-cs"/>
                </a:rPr>
                <a:t> </a:t>
              </a:r>
              <a:endParaRPr kumimoji="0" lang="zh-CN" alt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703020202090204" pitchFamily="34" charset="0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Rounded Rectangle 22">
              <a:extLst>
                <a:ext uri="{FF2B5EF4-FFF2-40B4-BE49-F238E27FC236}">
                  <a16:creationId xmlns:a16="http://schemas.microsoft.com/office/drawing/2014/main" id="{1711BB16-9B4E-A353-3F80-F2C31A62B390}"/>
                </a:ext>
              </a:extLst>
            </p:cNvPr>
            <p:cNvSpPr/>
            <p:nvPr/>
          </p:nvSpPr>
          <p:spPr>
            <a:xfrm>
              <a:off x="6519730" y="4528774"/>
              <a:ext cx="1222645" cy="288000"/>
            </a:xfrm>
            <a:prstGeom prst="roundRect">
              <a:avLst>
                <a:gd name="adj" fmla="val 7074"/>
              </a:avLst>
            </a:prstGeom>
            <a:solidFill>
              <a:schemeClr val="accent1"/>
            </a:solidFill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703020202090204" pitchFamily="34" charset="0"/>
                  <a:ea typeface="等线" panose="02010600030101010101" pitchFamily="2" charset="-122"/>
                  <a:cs typeface="+mn-cs"/>
                </a:rPr>
                <a:t>PIM Core </a:t>
              </a:r>
              <a:r>
                <a:rPr kumimoji="0" lang="en-US" altLang="zh-CN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703020202090204" pitchFamily="34" charset="0"/>
                  <a:ea typeface="等线" panose="02010600030101010101" pitchFamily="2" charset="-122"/>
                  <a:cs typeface="+mn-cs"/>
                </a:rPr>
                <a:t> </a:t>
              </a:r>
              <a:endParaRPr kumimoji="0" lang="zh-CN" alt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703020202090204" pitchFamily="34" charset="0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Rounded Rectangle 23">
              <a:extLst>
                <a:ext uri="{FF2B5EF4-FFF2-40B4-BE49-F238E27FC236}">
                  <a16:creationId xmlns:a16="http://schemas.microsoft.com/office/drawing/2014/main" id="{34846393-280A-53A1-1D87-44B2D8F8EE64}"/>
                </a:ext>
              </a:extLst>
            </p:cNvPr>
            <p:cNvSpPr/>
            <p:nvPr/>
          </p:nvSpPr>
          <p:spPr>
            <a:xfrm>
              <a:off x="7909015" y="4528774"/>
              <a:ext cx="1222645" cy="288000"/>
            </a:xfrm>
            <a:prstGeom prst="roundRect">
              <a:avLst>
                <a:gd name="adj" fmla="val 7074"/>
              </a:avLst>
            </a:prstGeom>
            <a:solidFill>
              <a:schemeClr val="accent1"/>
            </a:solidFill>
            <a:ln w="1270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703020202090204" pitchFamily="34" charset="0"/>
                  <a:ea typeface="等线" panose="02010600030101010101" pitchFamily="2" charset="-122"/>
                  <a:cs typeface="+mn-cs"/>
                </a:rPr>
                <a:t>PIM Core </a:t>
              </a:r>
              <a:r>
                <a:rPr kumimoji="0" lang="en-US" altLang="zh-CN" sz="1600" b="0" i="0" u="none" strike="noStrike" kern="1200" cap="none" spc="0" normalizeH="0" baseline="-25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703020202090204" pitchFamily="34" charset="0"/>
                  <a:ea typeface="等线" panose="02010600030101010101" pitchFamily="2" charset="-122"/>
                  <a:cs typeface="+mn-cs"/>
                </a:rPr>
                <a:t> </a:t>
              </a:r>
              <a:endParaRPr kumimoji="0" lang="zh-CN" altLang="en-US" sz="1600" b="0" i="0" u="none" strike="noStrike" kern="1200" cap="none" spc="0" normalizeH="0" baseline="-25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703020202090204" pitchFamily="34" charset="0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Rounded Rectangle 24">
              <a:extLst>
                <a:ext uri="{FF2B5EF4-FFF2-40B4-BE49-F238E27FC236}">
                  <a16:creationId xmlns:a16="http://schemas.microsoft.com/office/drawing/2014/main" id="{C0875EAE-0809-1469-77A2-9ABDE6F41A5C}"/>
                </a:ext>
              </a:extLst>
            </p:cNvPr>
            <p:cNvSpPr/>
            <p:nvPr/>
          </p:nvSpPr>
          <p:spPr>
            <a:xfrm flipH="1">
              <a:off x="5130441" y="3732143"/>
              <a:ext cx="1222645" cy="740293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Mem. </a:t>
              </a:r>
              <a:r>
                <a:rPr lang="en-GR" sz="1600">
                  <a:solidFill>
                    <a:schemeClr val="tx1"/>
                  </a:solidFill>
                  <a:latin typeface="Trebuchet MS" panose="020B0703020202090204" pitchFamily="34" charset="0"/>
                </a:rPr>
                <a:t>Bank</a:t>
              </a:r>
              <a:r>
                <a:rPr lang="en-US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(s)</a:t>
              </a:r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4" name="Rounded Rectangle 25">
              <a:extLst>
                <a:ext uri="{FF2B5EF4-FFF2-40B4-BE49-F238E27FC236}">
                  <a16:creationId xmlns:a16="http://schemas.microsoft.com/office/drawing/2014/main" id="{6BCC6BC2-BA30-7A88-2C9D-8CBDC5691676}"/>
                </a:ext>
              </a:extLst>
            </p:cNvPr>
            <p:cNvSpPr/>
            <p:nvPr/>
          </p:nvSpPr>
          <p:spPr>
            <a:xfrm flipH="1">
              <a:off x="6519727" y="3732143"/>
              <a:ext cx="1222645" cy="740293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Mem. </a:t>
              </a:r>
              <a:r>
                <a:rPr lang="en-GR" sz="1600">
                  <a:solidFill>
                    <a:schemeClr val="tx1"/>
                  </a:solidFill>
                  <a:latin typeface="Trebuchet MS" panose="020B0703020202090204" pitchFamily="34" charset="0"/>
                </a:rPr>
                <a:t>Bank</a:t>
              </a:r>
              <a:r>
                <a:rPr lang="en-US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(s)</a:t>
              </a:r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5" name="Rounded Rectangle 26">
              <a:extLst>
                <a:ext uri="{FF2B5EF4-FFF2-40B4-BE49-F238E27FC236}">
                  <a16:creationId xmlns:a16="http://schemas.microsoft.com/office/drawing/2014/main" id="{54DBADF7-BAD2-11F7-15BA-1B1A9BA2C59A}"/>
                </a:ext>
              </a:extLst>
            </p:cNvPr>
            <p:cNvSpPr/>
            <p:nvPr/>
          </p:nvSpPr>
          <p:spPr>
            <a:xfrm flipH="1">
              <a:off x="7909013" y="3732143"/>
              <a:ext cx="1222645" cy="740293"/>
            </a:xfrm>
            <a:prstGeom prst="roundRect">
              <a:avLst>
                <a:gd name="adj" fmla="val 1584"/>
              </a:avLst>
            </a:prstGeom>
            <a:solidFill>
              <a:schemeClr val="tx2">
                <a:lumMod val="25000"/>
                <a:lumOff val="75000"/>
              </a:schemeClr>
            </a:solidFill>
            <a:ln w="127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en-US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Mem. </a:t>
              </a:r>
              <a:r>
                <a:rPr lang="en-GR" sz="1600">
                  <a:solidFill>
                    <a:schemeClr val="tx1"/>
                  </a:solidFill>
                  <a:latin typeface="Trebuchet MS" panose="020B0703020202090204" pitchFamily="34" charset="0"/>
                </a:rPr>
                <a:t>Bank</a:t>
              </a:r>
              <a:r>
                <a:rPr lang="en-US" sz="1600" dirty="0">
                  <a:solidFill>
                    <a:schemeClr val="tx1"/>
                  </a:solidFill>
                  <a:latin typeface="Trebuchet MS" panose="020B0703020202090204" pitchFamily="34" charset="0"/>
                </a:rPr>
                <a:t>(s)</a:t>
              </a:r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18" name="TextBox 19">
            <a:extLst>
              <a:ext uri="{FF2B5EF4-FFF2-40B4-BE49-F238E27FC236}">
                <a16:creationId xmlns:a16="http://schemas.microsoft.com/office/drawing/2014/main" id="{B8773374-D5BF-FF0B-7411-343A36DB4776}"/>
              </a:ext>
            </a:extLst>
          </p:cNvPr>
          <p:cNvSpPr txBox="1"/>
          <p:nvPr/>
        </p:nvSpPr>
        <p:spPr>
          <a:xfrm>
            <a:off x="9053906" y="3796604"/>
            <a:ext cx="48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rebuchet MS" panose="020B0703020202090204" pitchFamily="34" charset="0"/>
              </a:rPr>
              <a:t>…</a:t>
            </a:r>
            <a:endParaRPr lang="en-GR" sz="24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183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4B958-64B9-11FC-EAF9-9612AB9EEA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45EBFF-C6FC-2EA7-CE12-DCCF9A5FC4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2486"/>
            <a:ext cx="11647192" cy="5542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Trebuchet MS" panose="020B0703020202090204" pitchFamily="34" charset="0"/>
              </a:rPr>
              <a:t>Host processors: consecutive elements are distributed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across memory banks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>
                <a:latin typeface="Trebuchet MS" panose="020B0703020202090204" pitchFamily="34" charset="0"/>
              </a:rPr>
              <a:t>PIM cores: consecutive elements are placed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within local memory banks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sz="1800" dirty="0">
                <a:latin typeface="Trebuchet MS" panose="020B0703020202090204" pitchFamily="34" charset="0"/>
              </a:rPr>
              <a:t>PIM cores can only access data from their local memory banks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2000" dirty="0">
              <a:latin typeface="Trebuchet MS" panose="020B070302020209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B79E645-CD25-476E-DB59-1E9312D3C938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Host </a:t>
            </a:r>
            <a:r>
              <a:rPr lang="en-US" sz="3600" dirty="0" err="1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xPU</a:t>
            </a:r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 vs PIM Cores Require Different Data Layouts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140DE10-39A4-2F7B-A9C4-90D0AC7B4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6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2" name="Straight Connector 5">
            <a:extLst>
              <a:ext uri="{FF2B5EF4-FFF2-40B4-BE49-F238E27FC236}">
                <a16:creationId xmlns:a16="http://schemas.microsoft.com/office/drawing/2014/main" id="{43E7CE83-1CF4-6A43-F33E-ADAC409BD84A}"/>
              </a:ext>
            </a:extLst>
          </p:cNvPr>
          <p:cNvCxnSpPr>
            <a:cxnSpLocks/>
          </p:cNvCxnSpPr>
          <p:nvPr/>
        </p:nvCxnSpPr>
        <p:spPr>
          <a:xfrm>
            <a:off x="4529599" y="5322032"/>
            <a:ext cx="60084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7A0D3935-DE8A-C823-835E-A14D1A3E0A94}"/>
              </a:ext>
            </a:extLst>
          </p:cNvPr>
          <p:cNvSpPr/>
          <p:nvPr/>
        </p:nvSpPr>
        <p:spPr>
          <a:xfrm>
            <a:off x="4728753" y="3383027"/>
            <a:ext cx="4831376" cy="2127926"/>
          </a:xfrm>
          <a:prstGeom prst="roundRect">
            <a:avLst>
              <a:gd name="adj" fmla="val 6593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Trebuchet MS" panose="020B0703020202090204" pitchFamily="34" charset="0"/>
              </a:rPr>
              <a:t>PIM Device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0670F65D-2D1B-A6D1-24D0-16AF9436EC73}"/>
              </a:ext>
            </a:extLst>
          </p:cNvPr>
          <p:cNvSpPr txBox="1"/>
          <p:nvPr/>
        </p:nvSpPr>
        <p:spPr>
          <a:xfrm>
            <a:off x="6901426" y="4957170"/>
            <a:ext cx="48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rebuchet MS" panose="020B0703020202090204" pitchFamily="34" charset="0"/>
              </a:rPr>
              <a:t>…</a:t>
            </a: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52" name="Rounded Rectangle 21">
            <a:extLst>
              <a:ext uri="{FF2B5EF4-FFF2-40B4-BE49-F238E27FC236}">
                <a16:creationId xmlns:a16="http://schemas.microsoft.com/office/drawing/2014/main" id="{13F17AC9-1B7B-4FF2-6023-381A968DAB84}"/>
              </a:ext>
            </a:extLst>
          </p:cNvPr>
          <p:cNvSpPr/>
          <p:nvPr/>
        </p:nvSpPr>
        <p:spPr>
          <a:xfrm>
            <a:off x="5180261" y="4733441"/>
            <a:ext cx="1222645" cy="288000"/>
          </a:xfrm>
          <a:prstGeom prst="roundRect">
            <a:avLst>
              <a:gd name="adj" fmla="val 7074"/>
            </a:avLst>
          </a:prstGeom>
          <a:solidFill>
            <a:schemeClr val="accent1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703020202090204" pitchFamily="34" charset="0"/>
                <a:ea typeface="等线" panose="02010600030101010101" pitchFamily="2" charset="-122"/>
                <a:cs typeface="+mn-cs"/>
              </a:rPr>
              <a:t>PIM Core</a:t>
            </a:r>
            <a:endParaRPr kumimoji="0" lang="zh-CN" alt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70302020209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3" name="Rounded Rectangle 22">
            <a:extLst>
              <a:ext uri="{FF2B5EF4-FFF2-40B4-BE49-F238E27FC236}">
                <a16:creationId xmlns:a16="http://schemas.microsoft.com/office/drawing/2014/main" id="{C475670E-9844-3576-A84A-C4F57096B613}"/>
              </a:ext>
            </a:extLst>
          </p:cNvPr>
          <p:cNvSpPr/>
          <p:nvPr/>
        </p:nvSpPr>
        <p:spPr>
          <a:xfrm>
            <a:off x="6569546" y="4733441"/>
            <a:ext cx="1222645" cy="288000"/>
          </a:xfrm>
          <a:prstGeom prst="roundRect">
            <a:avLst>
              <a:gd name="adj" fmla="val 7074"/>
            </a:avLst>
          </a:prstGeom>
          <a:solidFill>
            <a:schemeClr val="accent1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703020202090204" pitchFamily="34" charset="0"/>
                <a:ea typeface="等线" panose="02010600030101010101" pitchFamily="2" charset="-122"/>
                <a:cs typeface="+mn-cs"/>
              </a:rPr>
              <a:t>PIM Core</a:t>
            </a:r>
            <a:endParaRPr kumimoji="0" lang="zh-CN" alt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70302020209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4" name="Rounded Rectangle 23">
            <a:extLst>
              <a:ext uri="{FF2B5EF4-FFF2-40B4-BE49-F238E27FC236}">
                <a16:creationId xmlns:a16="http://schemas.microsoft.com/office/drawing/2014/main" id="{92CF00A1-7979-89B5-B78B-E252C386099C}"/>
              </a:ext>
            </a:extLst>
          </p:cNvPr>
          <p:cNvSpPr/>
          <p:nvPr/>
        </p:nvSpPr>
        <p:spPr>
          <a:xfrm>
            <a:off x="7958831" y="4733441"/>
            <a:ext cx="1222645" cy="288000"/>
          </a:xfrm>
          <a:prstGeom prst="roundRect">
            <a:avLst>
              <a:gd name="adj" fmla="val 7074"/>
            </a:avLst>
          </a:prstGeom>
          <a:solidFill>
            <a:schemeClr val="accent1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703020202090204" pitchFamily="34" charset="0"/>
                <a:ea typeface="等线" panose="02010600030101010101" pitchFamily="2" charset="-122"/>
                <a:cs typeface="+mn-cs"/>
              </a:rPr>
              <a:t>PIM Core</a:t>
            </a:r>
            <a:endParaRPr kumimoji="0" lang="zh-CN" alt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70302020209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5" name="Rounded Rectangle 24">
            <a:extLst>
              <a:ext uri="{FF2B5EF4-FFF2-40B4-BE49-F238E27FC236}">
                <a16:creationId xmlns:a16="http://schemas.microsoft.com/office/drawing/2014/main" id="{8AD17643-11AC-A6E0-948F-C8DFCBA45C4F}"/>
              </a:ext>
            </a:extLst>
          </p:cNvPr>
          <p:cNvSpPr/>
          <p:nvPr/>
        </p:nvSpPr>
        <p:spPr>
          <a:xfrm flipH="1">
            <a:off x="5180257" y="3936810"/>
            <a:ext cx="1222645" cy="740293"/>
          </a:xfrm>
          <a:prstGeom prst="roundRect">
            <a:avLst>
              <a:gd name="adj" fmla="val 0"/>
            </a:avLst>
          </a:prstGeom>
          <a:solidFill>
            <a:schemeClr val="tx2">
              <a:lumMod val="25000"/>
              <a:lumOff val="7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56" name="Rounded Rectangle 25">
            <a:extLst>
              <a:ext uri="{FF2B5EF4-FFF2-40B4-BE49-F238E27FC236}">
                <a16:creationId xmlns:a16="http://schemas.microsoft.com/office/drawing/2014/main" id="{AE078A6C-2B81-E966-155D-4C6E90DFBC7D}"/>
              </a:ext>
            </a:extLst>
          </p:cNvPr>
          <p:cNvSpPr/>
          <p:nvPr/>
        </p:nvSpPr>
        <p:spPr>
          <a:xfrm flipH="1">
            <a:off x="6569543" y="3936810"/>
            <a:ext cx="1222645" cy="740293"/>
          </a:xfrm>
          <a:prstGeom prst="roundRect">
            <a:avLst>
              <a:gd name="adj" fmla="val 0"/>
            </a:avLst>
          </a:prstGeom>
          <a:solidFill>
            <a:schemeClr val="tx2">
              <a:lumMod val="25000"/>
              <a:lumOff val="7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57" name="Rounded Rectangle 26">
            <a:extLst>
              <a:ext uri="{FF2B5EF4-FFF2-40B4-BE49-F238E27FC236}">
                <a16:creationId xmlns:a16="http://schemas.microsoft.com/office/drawing/2014/main" id="{630C5B2C-739F-0B0D-E7B6-FF9F20505BB7}"/>
              </a:ext>
            </a:extLst>
          </p:cNvPr>
          <p:cNvSpPr/>
          <p:nvPr/>
        </p:nvSpPr>
        <p:spPr>
          <a:xfrm flipH="1">
            <a:off x="7958829" y="3936810"/>
            <a:ext cx="1222645" cy="740293"/>
          </a:xfrm>
          <a:prstGeom prst="roundRect">
            <a:avLst>
              <a:gd name="adj" fmla="val 1584"/>
            </a:avLst>
          </a:prstGeom>
          <a:solidFill>
            <a:schemeClr val="tx2">
              <a:lumMod val="25000"/>
              <a:lumOff val="7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59" name="Straight Connector 28">
            <a:extLst>
              <a:ext uri="{FF2B5EF4-FFF2-40B4-BE49-F238E27FC236}">
                <a16:creationId xmlns:a16="http://schemas.microsoft.com/office/drawing/2014/main" id="{03A5FD08-29F4-F00D-3A44-339740F8769B}"/>
              </a:ext>
            </a:extLst>
          </p:cNvPr>
          <p:cNvCxnSpPr>
            <a:cxnSpLocks/>
          </p:cNvCxnSpPr>
          <p:nvPr/>
        </p:nvCxnSpPr>
        <p:spPr>
          <a:xfrm>
            <a:off x="4529599" y="6517980"/>
            <a:ext cx="60084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ounded Rectangle 29">
            <a:extLst>
              <a:ext uri="{FF2B5EF4-FFF2-40B4-BE49-F238E27FC236}">
                <a16:creationId xmlns:a16="http://schemas.microsoft.com/office/drawing/2014/main" id="{E6B843E3-26B5-0630-A806-3ED62B4362F8}"/>
              </a:ext>
            </a:extLst>
          </p:cNvPr>
          <p:cNvSpPr/>
          <p:nvPr/>
        </p:nvSpPr>
        <p:spPr>
          <a:xfrm>
            <a:off x="4728753" y="6046829"/>
            <a:ext cx="4831377" cy="627403"/>
          </a:xfrm>
          <a:prstGeom prst="roundRect">
            <a:avLst>
              <a:gd name="adj" fmla="val 23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PIM Device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62" name="Straight Connector 86">
            <a:extLst>
              <a:ext uri="{FF2B5EF4-FFF2-40B4-BE49-F238E27FC236}">
                <a16:creationId xmlns:a16="http://schemas.microsoft.com/office/drawing/2014/main" id="{ED5FB495-BEA7-C41B-FA7B-732F69042590}"/>
              </a:ext>
            </a:extLst>
          </p:cNvPr>
          <p:cNvCxnSpPr>
            <a:cxnSpLocks/>
            <a:stCxn id="168" idx="0"/>
            <a:endCxn id="171" idx="2"/>
          </p:cNvCxnSpPr>
          <p:nvPr/>
        </p:nvCxnSpPr>
        <p:spPr>
          <a:xfrm flipH="1" flipV="1">
            <a:off x="2952867" y="4940620"/>
            <a:ext cx="1117" cy="2432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Rounded Rectangle 163">
            <a:extLst>
              <a:ext uri="{FF2B5EF4-FFF2-40B4-BE49-F238E27FC236}">
                <a16:creationId xmlns:a16="http://schemas.microsoft.com/office/drawing/2014/main" id="{EC9ED32E-E549-1403-4E98-592B175DBD23}"/>
              </a:ext>
            </a:extLst>
          </p:cNvPr>
          <p:cNvSpPr/>
          <p:nvPr/>
        </p:nvSpPr>
        <p:spPr>
          <a:xfrm flipH="1">
            <a:off x="1378371" y="5183850"/>
            <a:ext cx="3151227" cy="1494832"/>
          </a:xfrm>
          <a:prstGeom prst="roundRect">
            <a:avLst>
              <a:gd name="adj" fmla="val 8689"/>
            </a:avLst>
          </a:prstGeom>
          <a:solidFill>
            <a:schemeClr val="bg2">
              <a:alpha val="58039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Host </a:t>
            </a:r>
            <a:r>
              <a:rPr lang="en-US" sz="2000" dirty="0" err="1">
                <a:solidFill>
                  <a:schemeClr val="tx1"/>
                </a:solidFill>
                <a:latin typeface="Trebuchet MS" panose="020B0703020202090204" pitchFamily="34" charset="0"/>
              </a:rPr>
              <a:t>xPU</a:t>
            </a:r>
            <a:endParaRPr lang="en-US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(e.g., GPU, TPU)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71" name="Rounded Rectangle 163">
            <a:extLst>
              <a:ext uri="{FF2B5EF4-FFF2-40B4-BE49-F238E27FC236}">
                <a16:creationId xmlns:a16="http://schemas.microsoft.com/office/drawing/2014/main" id="{5BC0ADB3-C198-ECF9-614F-E89F40E32760}"/>
              </a:ext>
            </a:extLst>
          </p:cNvPr>
          <p:cNvSpPr/>
          <p:nvPr/>
        </p:nvSpPr>
        <p:spPr>
          <a:xfrm flipH="1">
            <a:off x="1378367" y="3383026"/>
            <a:ext cx="3149001" cy="1557594"/>
          </a:xfrm>
          <a:prstGeom prst="roundRect">
            <a:avLst>
              <a:gd name="adj" fmla="val 8619"/>
            </a:avLst>
          </a:prstGeom>
          <a:solidFill>
            <a:schemeClr val="tx2">
              <a:lumMod val="25000"/>
              <a:lumOff val="75000"/>
              <a:alpha val="58039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t"/>
          <a:lstStyle/>
          <a:p>
            <a:pPr algn="ctr">
              <a:lnSpc>
                <a:spcPct val="74000"/>
              </a:lnSpc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Host Memory Space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64" name="Rounded Rectangle 94">
            <a:extLst>
              <a:ext uri="{FF2B5EF4-FFF2-40B4-BE49-F238E27FC236}">
                <a16:creationId xmlns:a16="http://schemas.microsoft.com/office/drawing/2014/main" id="{09561FBE-813B-EFF5-3C90-4ECED9B5A4B1}"/>
              </a:ext>
            </a:extLst>
          </p:cNvPr>
          <p:cNvSpPr/>
          <p:nvPr/>
        </p:nvSpPr>
        <p:spPr>
          <a:xfrm flipH="1">
            <a:off x="1435289" y="3951796"/>
            <a:ext cx="972000" cy="740293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65" name="Rounded Rectangle 95">
            <a:extLst>
              <a:ext uri="{FF2B5EF4-FFF2-40B4-BE49-F238E27FC236}">
                <a16:creationId xmlns:a16="http://schemas.microsoft.com/office/drawing/2014/main" id="{C009D5B5-F4A5-F656-76E8-E7151A070144}"/>
              </a:ext>
            </a:extLst>
          </p:cNvPr>
          <p:cNvSpPr/>
          <p:nvPr/>
        </p:nvSpPr>
        <p:spPr>
          <a:xfrm flipH="1">
            <a:off x="2463568" y="3951796"/>
            <a:ext cx="972000" cy="740293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sz="16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66" name="Rounded Rectangle 96">
            <a:extLst>
              <a:ext uri="{FF2B5EF4-FFF2-40B4-BE49-F238E27FC236}">
                <a16:creationId xmlns:a16="http://schemas.microsoft.com/office/drawing/2014/main" id="{8BED0B0E-1869-95AD-A833-0A0A9BFFFCDC}"/>
              </a:ext>
            </a:extLst>
          </p:cNvPr>
          <p:cNvSpPr/>
          <p:nvPr/>
        </p:nvSpPr>
        <p:spPr>
          <a:xfrm flipH="1">
            <a:off x="3491847" y="3951796"/>
            <a:ext cx="972000" cy="740293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sz="16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77" name="TextBox 19">
            <a:extLst>
              <a:ext uri="{FF2B5EF4-FFF2-40B4-BE49-F238E27FC236}">
                <a16:creationId xmlns:a16="http://schemas.microsoft.com/office/drawing/2014/main" id="{5DC82F8B-4E05-6035-1AAB-29A02D41931F}"/>
              </a:ext>
            </a:extLst>
          </p:cNvPr>
          <p:cNvSpPr txBox="1"/>
          <p:nvPr/>
        </p:nvSpPr>
        <p:spPr>
          <a:xfrm>
            <a:off x="6901425" y="5503849"/>
            <a:ext cx="48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rebuchet MS" panose="020B0703020202090204" pitchFamily="34" charset="0"/>
              </a:rPr>
              <a:t>…</a:t>
            </a:r>
            <a:endParaRPr lang="en-GR" sz="2400" dirty="0">
              <a:latin typeface="Trebuchet MS" panose="020B070302020209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2636D44-647B-E1AD-C06E-3E0DF2DEB488}"/>
              </a:ext>
            </a:extLst>
          </p:cNvPr>
          <p:cNvGrpSpPr/>
          <p:nvPr/>
        </p:nvGrpSpPr>
        <p:grpSpPr>
          <a:xfrm>
            <a:off x="5440059" y="4024192"/>
            <a:ext cx="641482" cy="180000"/>
            <a:chOff x="3987984" y="2425978"/>
            <a:chExt cx="641482" cy="216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C55FF8C-26D7-9BA4-3BFE-EA8DF61C463F}"/>
                </a:ext>
              </a:extLst>
            </p:cNvPr>
            <p:cNvSpPr/>
            <p:nvPr/>
          </p:nvSpPr>
          <p:spPr>
            <a:xfrm>
              <a:off x="398798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A555D7C-D7FF-7ED0-AD6D-54756CF858AA}"/>
                </a:ext>
              </a:extLst>
            </p:cNvPr>
            <p:cNvSpPr/>
            <p:nvPr/>
          </p:nvSpPr>
          <p:spPr>
            <a:xfrm>
              <a:off x="4200725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D91A5E7-E70B-5E3B-0E54-CDCCF79C163F}"/>
                </a:ext>
              </a:extLst>
            </p:cNvPr>
            <p:cNvSpPr/>
            <p:nvPr/>
          </p:nvSpPr>
          <p:spPr>
            <a:xfrm>
              <a:off x="4413466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FF0F41-5154-D143-6216-3F8CD1599E71}"/>
              </a:ext>
            </a:extLst>
          </p:cNvPr>
          <p:cNvGrpSpPr/>
          <p:nvPr/>
        </p:nvGrpSpPr>
        <p:grpSpPr>
          <a:xfrm>
            <a:off x="4702542" y="2518359"/>
            <a:ext cx="767610" cy="180000"/>
            <a:chOff x="3987984" y="2425978"/>
            <a:chExt cx="767610" cy="216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AB9348D-63F9-8427-7F71-3AB6559AEBBC}"/>
                </a:ext>
              </a:extLst>
            </p:cNvPr>
            <p:cNvSpPr/>
            <p:nvPr/>
          </p:nvSpPr>
          <p:spPr>
            <a:xfrm>
              <a:off x="398798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98DD9FF-B4F3-7104-2C49-038B37A39BD4}"/>
                </a:ext>
              </a:extLst>
            </p:cNvPr>
            <p:cNvSpPr/>
            <p:nvPr/>
          </p:nvSpPr>
          <p:spPr>
            <a:xfrm>
              <a:off x="4263789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525BB85-38B3-5F35-0AB0-2859461ECFE8}"/>
                </a:ext>
              </a:extLst>
            </p:cNvPr>
            <p:cNvSpPr/>
            <p:nvPr/>
          </p:nvSpPr>
          <p:spPr>
            <a:xfrm>
              <a:off x="453959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8C61E48-A75A-C0C8-AE90-E7BB4B092254}"/>
              </a:ext>
            </a:extLst>
          </p:cNvPr>
          <p:cNvGrpSpPr/>
          <p:nvPr/>
        </p:nvGrpSpPr>
        <p:grpSpPr>
          <a:xfrm>
            <a:off x="5712195" y="2518359"/>
            <a:ext cx="767610" cy="180000"/>
            <a:chOff x="3987984" y="2425978"/>
            <a:chExt cx="767610" cy="2160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BD97774-EB47-A246-2F9E-62A8C70E35D3}"/>
                </a:ext>
              </a:extLst>
            </p:cNvPr>
            <p:cNvSpPr/>
            <p:nvPr/>
          </p:nvSpPr>
          <p:spPr>
            <a:xfrm>
              <a:off x="398798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1E682B9-DF83-20B1-FC6C-2A3D5DD474E9}"/>
                </a:ext>
              </a:extLst>
            </p:cNvPr>
            <p:cNvSpPr/>
            <p:nvPr/>
          </p:nvSpPr>
          <p:spPr>
            <a:xfrm>
              <a:off x="4263789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E4209747-5FBB-C7CE-2913-2B4EA5FF34FE}"/>
                </a:ext>
              </a:extLst>
            </p:cNvPr>
            <p:cNvSpPr/>
            <p:nvPr/>
          </p:nvSpPr>
          <p:spPr>
            <a:xfrm>
              <a:off x="453959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8D28C8D-CAF5-B670-C521-7397D593E834}"/>
              </a:ext>
            </a:extLst>
          </p:cNvPr>
          <p:cNvGrpSpPr/>
          <p:nvPr/>
        </p:nvGrpSpPr>
        <p:grpSpPr>
          <a:xfrm>
            <a:off x="6859746" y="4024192"/>
            <a:ext cx="641482" cy="180000"/>
            <a:chOff x="3987984" y="2425978"/>
            <a:chExt cx="641482" cy="216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E828A51-56EB-33B3-4F8E-1AE5CC5E94CD}"/>
                </a:ext>
              </a:extLst>
            </p:cNvPr>
            <p:cNvSpPr/>
            <p:nvPr/>
          </p:nvSpPr>
          <p:spPr>
            <a:xfrm>
              <a:off x="398798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A935983-EFA4-79CF-88CF-E1B98EF36005}"/>
                </a:ext>
              </a:extLst>
            </p:cNvPr>
            <p:cNvSpPr/>
            <p:nvPr/>
          </p:nvSpPr>
          <p:spPr>
            <a:xfrm>
              <a:off x="4200725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63E0588-64A0-8971-0DEF-88812817311A}"/>
                </a:ext>
              </a:extLst>
            </p:cNvPr>
            <p:cNvSpPr/>
            <p:nvPr/>
          </p:nvSpPr>
          <p:spPr>
            <a:xfrm>
              <a:off x="4413466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723732D-97C5-9129-42F3-0CF7046D95EC}"/>
              </a:ext>
            </a:extLst>
          </p:cNvPr>
          <p:cNvGrpSpPr/>
          <p:nvPr/>
        </p:nvGrpSpPr>
        <p:grpSpPr>
          <a:xfrm>
            <a:off x="8242756" y="4024192"/>
            <a:ext cx="641482" cy="180000"/>
            <a:chOff x="3987984" y="2425978"/>
            <a:chExt cx="641482" cy="2160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A9C01F6-556B-CCF0-4E1E-A2B615B8B8A7}"/>
                </a:ext>
              </a:extLst>
            </p:cNvPr>
            <p:cNvSpPr/>
            <p:nvPr/>
          </p:nvSpPr>
          <p:spPr>
            <a:xfrm>
              <a:off x="398798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B65678E7-1282-FB12-271C-8F50BAB8778A}"/>
                </a:ext>
              </a:extLst>
            </p:cNvPr>
            <p:cNvSpPr/>
            <p:nvPr/>
          </p:nvSpPr>
          <p:spPr>
            <a:xfrm>
              <a:off x="4200725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D9D46CD-D02C-36AB-1C0F-FD675C9A0A22}"/>
                </a:ext>
              </a:extLst>
            </p:cNvPr>
            <p:cNvSpPr/>
            <p:nvPr/>
          </p:nvSpPr>
          <p:spPr>
            <a:xfrm>
              <a:off x="4413466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93D50FD-1003-4011-A54A-78E8769FB9FC}"/>
              </a:ext>
            </a:extLst>
          </p:cNvPr>
          <p:cNvCxnSpPr>
            <a:cxnSpLocks/>
            <a:stCxn id="31" idx="3"/>
          </p:cNvCxnSpPr>
          <p:nvPr/>
        </p:nvCxnSpPr>
        <p:spPr>
          <a:xfrm flipV="1">
            <a:off x="9266379" y="3909121"/>
            <a:ext cx="662583" cy="201523"/>
          </a:xfrm>
          <a:prstGeom prst="straightConnector1">
            <a:avLst/>
          </a:prstGeom>
          <a:ln w="317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064AA995-D05D-77F7-44E9-905BAC82C05A}"/>
              </a:ext>
            </a:extLst>
          </p:cNvPr>
          <p:cNvSpPr txBox="1"/>
          <p:nvPr/>
        </p:nvSpPr>
        <p:spPr>
          <a:xfrm>
            <a:off x="9760946" y="3735716"/>
            <a:ext cx="1392115" cy="492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b="1" dirty="0">
                <a:solidFill>
                  <a:srgbClr val="7030A0"/>
                </a:solidFill>
                <a:latin typeface="Trebuchet MS" panose="020B0703020202090204" pitchFamily="34" charset="0"/>
              </a:rPr>
              <a:t>PIM </a:t>
            </a:r>
            <a:br>
              <a:rPr lang="en-GB" b="1" dirty="0">
                <a:solidFill>
                  <a:srgbClr val="7030A0"/>
                </a:solidFill>
                <a:latin typeface="Trebuchet MS" panose="020B0703020202090204" pitchFamily="34" charset="0"/>
              </a:rPr>
            </a:br>
            <a:r>
              <a:rPr lang="en-GB" b="1" dirty="0">
                <a:solidFill>
                  <a:srgbClr val="7030A0"/>
                </a:solidFill>
                <a:latin typeface="Trebuchet MS" panose="020B0703020202090204" pitchFamily="34" charset="0"/>
              </a:rPr>
              <a:t>data layout</a:t>
            </a:r>
            <a:endParaRPr lang="en-GR" sz="1400" b="1" dirty="0">
              <a:solidFill>
                <a:srgbClr val="7030A0"/>
              </a:solidFill>
              <a:latin typeface="Trebuchet MS" panose="020B0703020202090204" pitchFamily="34" charset="0"/>
            </a:endParaRP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AFAE9ACA-8ED8-BEE7-6FFC-80D8F824E509}"/>
              </a:ext>
            </a:extLst>
          </p:cNvPr>
          <p:cNvSpPr/>
          <p:nvPr/>
        </p:nvSpPr>
        <p:spPr>
          <a:xfrm>
            <a:off x="5099220" y="3924644"/>
            <a:ext cx="4167159" cy="372000"/>
          </a:xfrm>
          <a:prstGeom prst="roundRect">
            <a:avLst/>
          </a:prstGeom>
          <a:noFill/>
          <a:ln w="2540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latin typeface="Trebuchet MS" panose="020B0703020202090204" pitchFamily="34" charset="0"/>
            </a:endParaRP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86245C47-817F-EF85-5BDF-C76D777FBB44}"/>
              </a:ext>
            </a:extLst>
          </p:cNvPr>
          <p:cNvSpPr/>
          <p:nvPr/>
        </p:nvSpPr>
        <p:spPr>
          <a:xfrm>
            <a:off x="1349564" y="3992500"/>
            <a:ext cx="3204000" cy="324000"/>
          </a:xfrm>
          <a:prstGeom prst="roundRect">
            <a:avLst/>
          </a:prstGeom>
          <a:noFill/>
          <a:ln w="25400">
            <a:solidFill>
              <a:schemeClr val="accent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latin typeface="Trebuchet MS" panose="020B070302020209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101AC0C-617D-D056-F97B-BED2D1446C21}"/>
              </a:ext>
            </a:extLst>
          </p:cNvPr>
          <p:cNvSpPr/>
          <p:nvPr/>
        </p:nvSpPr>
        <p:spPr>
          <a:xfrm>
            <a:off x="1482114" y="4071576"/>
            <a:ext cx="216000" cy="18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1BC2D48-69BD-0053-460A-30EF53066310}"/>
              </a:ext>
            </a:extLst>
          </p:cNvPr>
          <p:cNvSpPr/>
          <p:nvPr/>
        </p:nvSpPr>
        <p:spPr>
          <a:xfrm>
            <a:off x="1773685" y="4071576"/>
            <a:ext cx="216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CD7D6AF-F9F6-6A67-91F2-FFB7923FCB33}"/>
              </a:ext>
            </a:extLst>
          </p:cNvPr>
          <p:cNvGrpSpPr/>
          <p:nvPr/>
        </p:nvGrpSpPr>
        <p:grpSpPr>
          <a:xfrm>
            <a:off x="3692890" y="2518359"/>
            <a:ext cx="767610" cy="180000"/>
            <a:chOff x="3730907" y="2449427"/>
            <a:chExt cx="767610" cy="1800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4B49E29D-BD71-B005-3533-622EB62142B0}"/>
                </a:ext>
              </a:extLst>
            </p:cNvPr>
            <p:cNvSpPr/>
            <p:nvPr/>
          </p:nvSpPr>
          <p:spPr>
            <a:xfrm>
              <a:off x="3730907" y="2449427"/>
              <a:ext cx="216000" cy="18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FAA65968-1185-3029-71EB-059F91BFF262}"/>
                </a:ext>
              </a:extLst>
            </p:cNvPr>
            <p:cNvSpPr/>
            <p:nvPr/>
          </p:nvSpPr>
          <p:spPr>
            <a:xfrm>
              <a:off x="4006712" y="2449427"/>
              <a:ext cx="216000" cy="18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28DB5BC3-6CB6-F542-E9FB-A69687730168}"/>
                </a:ext>
              </a:extLst>
            </p:cNvPr>
            <p:cNvSpPr/>
            <p:nvPr/>
          </p:nvSpPr>
          <p:spPr>
            <a:xfrm>
              <a:off x="4282517" y="2449427"/>
              <a:ext cx="216000" cy="18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5E5F4FC9-F502-EC5F-EEEC-0B840FFADDB9}"/>
              </a:ext>
            </a:extLst>
          </p:cNvPr>
          <p:cNvSpPr/>
          <p:nvPr/>
        </p:nvSpPr>
        <p:spPr>
          <a:xfrm>
            <a:off x="2065256" y="4071576"/>
            <a:ext cx="216000" cy="1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45C5473-0B3D-5F57-0559-CCF0D63FA2E0}"/>
              </a:ext>
            </a:extLst>
          </p:cNvPr>
          <p:cNvSpPr/>
          <p:nvPr/>
        </p:nvSpPr>
        <p:spPr>
          <a:xfrm>
            <a:off x="2546279" y="4071576"/>
            <a:ext cx="216000" cy="18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21FFA3D-124F-2A26-ADCC-986ECB1A77B5}"/>
              </a:ext>
            </a:extLst>
          </p:cNvPr>
          <p:cNvSpPr/>
          <p:nvPr/>
        </p:nvSpPr>
        <p:spPr>
          <a:xfrm>
            <a:off x="2837850" y="4071576"/>
            <a:ext cx="216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5F54EE9-E77E-7118-AF33-FECD219D5A57}"/>
              </a:ext>
            </a:extLst>
          </p:cNvPr>
          <p:cNvSpPr/>
          <p:nvPr/>
        </p:nvSpPr>
        <p:spPr>
          <a:xfrm>
            <a:off x="3129421" y="4071576"/>
            <a:ext cx="216000" cy="1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61C50D23-7186-1047-2A97-A13552486AD3}"/>
              </a:ext>
            </a:extLst>
          </p:cNvPr>
          <p:cNvSpPr/>
          <p:nvPr/>
        </p:nvSpPr>
        <p:spPr>
          <a:xfrm>
            <a:off x="3581400" y="4071576"/>
            <a:ext cx="216000" cy="18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4F8D061E-8D43-96EE-1742-33A33B93B8F9}"/>
              </a:ext>
            </a:extLst>
          </p:cNvPr>
          <p:cNvSpPr/>
          <p:nvPr/>
        </p:nvSpPr>
        <p:spPr>
          <a:xfrm>
            <a:off x="3872971" y="4071576"/>
            <a:ext cx="216000" cy="18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DB0A9214-39BB-0C5B-4664-EFF771C3EBE3}"/>
              </a:ext>
            </a:extLst>
          </p:cNvPr>
          <p:cNvSpPr/>
          <p:nvPr/>
        </p:nvSpPr>
        <p:spPr>
          <a:xfrm>
            <a:off x="4164542" y="4071576"/>
            <a:ext cx="216000" cy="1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E884093-2EA8-1EE7-5E40-25C20FCA88CA}"/>
              </a:ext>
            </a:extLst>
          </p:cNvPr>
          <p:cNvCxnSpPr>
            <a:cxnSpLocks/>
            <a:endCxn id="47" idx="2"/>
          </p:cNvCxnSpPr>
          <p:nvPr/>
        </p:nvCxnSpPr>
        <p:spPr>
          <a:xfrm flipH="1" flipV="1">
            <a:off x="1553767" y="3296506"/>
            <a:ext cx="144347" cy="613856"/>
          </a:xfrm>
          <a:prstGeom prst="straightConnector1">
            <a:avLst/>
          </a:prstGeom>
          <a:ln w="317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72BB8985-864A-CDB6-7AE3-B3308F697A91}"/>
              </a:ext>
            </a:extLst>
          </p:cNvPr>
          <p:cNvSpPr txBox="1"/>
          <p:nvPr/>
        </p:nvSpPr>
        <p:spPr>
          <a:xfrm>
            <a:off x="527982" y="2803935"/>
            <a:ext cx="2051570" cy="492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Host </a:t>
            </a:r>
            <a:br>
              <a:rPr lang="en-GB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</a:br>
            <a:r>
              <a:rPr lang="en-GB" b="1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data layout</a:t>
            </a:r>
            <a:endParaRPr lang="en-GR" sz="1400" b="1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C360A5E-8C5E-A101-1350-A0C6C929415E}"/>
              </a:ext>
            </a:extLst>
          </p:cNvPr>
          <p:cNvSpPr txBox="1"/>
          <p:nvPr/>
        </p:nvSpPr>
        <p:spPr>
          <a:xfrm>
            <a:off x="3618386" y="2161860"/>
            <a:ext cx="2791857" cy="290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GB" dirty="0">
                <a:latin typeface="Trebuchet MS" panose="020B0703020202090204" pitchFamily="34" charset="0"/>
              </a:rPr>
              <a:t>consecutive elements</a:t>
            </a:r>
            <a:endParaRPr lang="en-GR" sz="1400" dirty="0"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251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211 0.01088 C 0.00665 0.01621 0.00196 0.02477 -0.00403 0.02732 C -0.0108 0.03033 -0.00768 0.02871 -0.01341 0.03218 C -0.01718 0.04213 -0.01809 0.04653 -0.02278 0.05371 C -0.02409 0.05533 -0.02565 0.05649 -0.02682 0.05834 C -0.02969 0.06274 -0.03216 0.06783 -0.03489 0.07269 L -0.04024 0.08218 C -0.04115 0.09167 -0.04049 0.09699 -0.04427 0.10348 C -0.04531 0.10556 -0.04687 0.10672 -0.0483 0.10834 C -0.04909 0.11065 -0.05026 0.11297 -0.05091 0.11551 C -0.05156 0.11783 -0.0513 0.12084 -0.05221 0.12269 C -0.05417 0.12593 -0.0569 0.12709 -0.05898 0.12987 C -0.06041 0.13172 -0.06172 0.13426 -0.06302 0.13681 C -0.06889 0.14954 -0.06302 0.1382 -0.06705 0.15116 C -0.06862 0.15625 -0.07096 0.16042 -0.07239 0.16551 C -0.0763 0.1794 -0.07435 0.17153 -0.07774 0.18936 L -0.07904 0.1963 C -0.0806 0.20417 -0.08034 0.20093 -0.08034 0.20602 " pathEditMode="relative" rAng="0" ptsTypes="AAAAAAAAAAAAAAAAAA">
                                      <p:cBhvr>
                                        <p:cTn id="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35" y="97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0" presetClass="path" presetSubtype="0" accel="5000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65 0.02269 C 0.00912 0.07547 0.00521 0.03496 0.01055 0.06065 C 0.0112 0.06366 0.01146 0.06713 0.01198 0.07014 C 0.01316 0.07778 0.01433 0.08125 0.01602 0.08936 C 0.01641 0.09167 0.01654 0.09422 0.01732 0.0963 C 0.01836 0.09931 0.02006 0.10093 0.02136 0.10348 C 0.02279 0.10649 0.0237 0.11019 0.0254 0.1132 C 0.02644 0.11505 0.028 0.11644 0.02943 0.11783 C 0.04271 0.13056 0.0405 0.12917 0.05352 0.13449 C 0.06355 0.13866 0.06967 0.13889 0.08165 0.14167 C 0.0879 0.14306 0.09428 0.14375 0.1004 0.14653 C 0.10717 0.14931 0.10404 0.14769 0.10977 0.15116 C 0.11107 0.1544 0.11224 0.15787 0.11381 0.16065 C 0.11589 0.16436 0.12084 0.16783 0.12318 0.17014 C 0.12553 0.17246 0.12748 0.1757 0.12995 0.17732 C 0.13282 0.1794 0.13764 0.17894 0.14063 0.18218 C 0.14167 0.18334 0.14245 0.18542 0.14336 0.18704 " pathEditMode="relative" rAng="0" ptsTypes="AAAAAAAAAAAAAAAAA">
                                      <p:cBhvr>
                                        <p:cTn id="3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36" y="8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32" grpId="0" animBg="1"/>
      <p:bldP spid="33" grpId="0" animBg="1"/>
      <p:bldP spid="34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8C694-33A1-3214-8F6A-2B1BC8BB4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ontent Placeholder 2">
            <a:extLst>
              <a:ext uri="{FF2B5EF4-FFF2-40B4-BE49-F238E27FC236}">
                <a16:creationId xmlns:a16="http://schemas.microsoft.com/office/drawing/2014/main" id="{C91C5A79-A2E9-DAEB-857F-0E3C22010FC2}"/>
              </a:ext>
            </a:extLst>
          </p:cNvPr>
          <p:cNvSpPr txBox="1">
            <a:spLocks/>
          </p:cNvSpPr>
          <p:nvPr/>
        </p:nvSpPr>
        <p:spPr>
          <a:xfrm>
            <a:off x="967409" y="892486"/>
            <a:ext cx="10881976" cy="5822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00000"/>
              </a:lnSpc>
              <a:spcBef>
                <a:spcPts val="400"/>
              </a:spcBef>
              <a:buAutoNum type="arabicPeriod"/>
            </a:pPr>
            <a:r>
              <a:rPr lang="en-US" sz="2400" dirty="0">
                <a:solidFill>
                  <a:srgbClr val="0431FF"/>
                </a:solidFill>
                <a:latin typeface="Trebuchet MS" panose="020B0703020202090204" pitchFamily="34" charset="0"/>
              </a:rPr>
              <a:t>Input data rearrangements </a:t>
            </a:r>
            <a:r>
              <a:rPr lang="en-US" sz="2400" dirty="0">
                <a:latin typeface="Trebuchet MS" panose="020B0703020202090204" pitchFamily="34" charset="0"/>
              </a:rPr>
              <a:t>to place consecutive elements within the same banks for local PIM core processing</a:t>
            </a:r>
          </a:p>
          <a:p>
            <a:pPr marL="457200" indent="-457200">
              <a:lnSpc>
                <a:spcPct val="100000"/>
              </a:lnSpc>
              <a:spcBef>
                <a:spcPts val="400"/>
              </a:spcBef>
              <a:buAutoNum type="arabicPeriod"/>
            </a:pP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Computation</a:t>
            </a:r>
            <a:r>
              <a:rPr lang="en-US" sz="2400" dirty="0">
                <a:latin typeface="Trebuchet MS" panose="020B0703020202090204" pitchFamily="34" charset="0"/>
              </a:rPr>
              <a:t> execution on PIM cores </a:t>
            </a:r>
          </a:p>
          <a:p>
            <a:pPr marL="457200" indent="-457200">
              <a:lnSpc>
                <a:spcPct val="10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en-US" sz="2400" dirty="0">
                <a:solidFill>
                  <a:srgbClr val="FF40FF"/>
                </a:solidFill>
                <a:latin typeface="Trebuchet MS" panose="020B0703020202090204" pitchFamily="34" charset="0"/>
              </a:rPr>
              <a:t>Output data rearrangements </a:t>
            </a:r>
            <a:r>
              <a:rPr lang="en-US" sz="2400" dirty="0">
                <a:latin typeface="Trebuchet MS" panose="020B0703020202090204" pitchFamily="34" charset="0"/>
              </a:rPr>
              <a:t>to merge partial results from step (2) or prepare output data for Host access</a:t>
            </a:r>
            <a:endParaRPr lang="en-GR" sz="2000" dirty="0">
              <a:latin typeface="Trebuchet MS" panose="020B0703020202090204" pitchFamily="34" charset="0"/>
            </a:endParaRP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259E968D-5C19-E169-3185-551E1CF29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7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2" name="Straight Connector 5">
            <a:extLst>
              <a:ext uri="{FF2B5EF4-FFF2-40B4-BE49-F238E27FC236}">
                <a16:creationId xmlns:a16="http://schemas.microsoft.com/office/drawing/2014/main" id="{6D4BBB75-04D5-AFCD-4B05-E33E258FBB8A}"/>
              </a:ext>
            </a:extLst>
          </p:cNvPr>
          <p:cNvCxnSpPr>
            <a:cxnSpLocks/>
          </p:cNvCxnSpPr>
          <p:nvPr/>
        </p:nvCxnSpPr>
        <p:spPr>
          <a:xfrm>
            <a:off x="4529599" y="5322032"/>
            <a:ext cx="60084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ounded Rectangle 9">
            <a:extLst>
              <a:ext uri="{FF2B5EF4-FFF2-40B4-BE49-F238E27FC236}">
                <a16:creationId xmlns:a16="http://schemas.microsoft.com/office/drawing/2014/main" id="{BDCAD53B-9BDC-6406-2C5A-575C28C79B9A}"/>
              </a:ext>
            </a:extLst>
          </p:cNvPr>
          <p:cNvSpPr/>
          <p:nvPr/>
        </p:nvSpPr>
        <p:spPr>
          <a:xfrm>
            <a:off x="4728753" y="3383027"/>
            <a:ext cx="4831376" cy="2127926"/>
          </a:xfrm>
          <a:prstGeom prst="roundRect">
            <a:avLst>
              <a:gd name="adj" fmla="val 6593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t"/>
          <a:lstStyle/>
          <a:p>
            <a:pPr algn="ctr"/>
            <a:r>
              <a:rPr lang="en-GR" sz="1600" dirty="0">
                <a:solidFill>
                  <a:schemeClr val="tx1"/>
                </a:solidFill>
                <a:latin typeface="Trebuchet MS" panose="020B0703020202090204" pitchFamily="34" charset="0"/>
              </a:rPr>
              <a:t>PIM Device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7" name="TextBox 19">
            <a:extLst>
              <a:ext uri="{FF2B5EF4-FFF2-40B4-BE49-F238E27FC236}">
                <a16:creationId xmlns:a16="http://schemas.microsoft.com/office/drawing/2014/main" id="{2685A1AA-9CFF-E71F-62B9-D6878C6ABC79}"/>
              </a:ext>
            </a:extLst>
          </p:cNvPr>
          <p:cNvSpPr txBox="1"/>
          <p:nvPr/>
        </p:nvSpPr>
        <p:spPr>
          <a:xfrm>
            <a:off x="6901426" y="4957170"/>
            <a:ext cx="48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rebuchet MS" panose="020B0703020202090204" pitchFamily="34" charset="0"/>
              </a:rPr>
              <a:t>…</a:t>
            </a:r>
            <a:endParaRPr lang="en-GR" sz="2400" dirty="0">
              <a:latin typeface="Trebuchet MS" panose="020B0703020202090204" pitchFamily="34" charset="0"/>
            </a:endParaRPr>
          </a:p>
        </p:txBody>
      </p:sp>
      <p:sp>
        <p:nvSpPr>
          <p:cNvPr id="152" name="Rounded Rectangle 21">
            <a:extLst>
              <a:ext uri="{FF2B5EF4-FFF2-40B4-BE49-F238E27FC236}">
                <a16:creationId xmlns:a16="http://schemas.microsoft.com/office/drawing/2014/main" id="{5E74508F-ACF6-EBA9-DBAE-AF81C91FBA0C}"/>
              </a:ext>
            </a:extLst>
          </p:cNvPr>
          <p:cNvSpPr/>
          <p:nvPr/>
        </p:nvSpPr>
        <p:spPr>
          <a:xfrm>
            <a:off x="5180261" y="4733441"/>
            <a:ext cx="1222645" cy="288000"/>
          </a:xfrm>
          <a:prstGeom prst="roundRect">
            <a:avLst>
              <a:gd name="adj" fmla="val 7074"/>
            </a:avLst>
          </a:prstGeom>
          <a:solidFill>
            <a:schemeClr val="accent1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703020202090204" pitchFamily="34" charset="0"/>
                <a:ea typeface="等线" panose="02010600030101010101" pitchFamily="2" charset="-122"/>
                <a:cs typeface="+mn-cs"/>
              </a:rPr>
              <a:t>PIM Core</a:t>
            </a:r>
            <a:endParaRPr kumimoji="0" lang="zh-CN" alt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70302020209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3" name="Rounded Rectangle 22">
            <a:extLst>
              <a:ext uri="{FF2B5EF4-FFF2-40B4-BE49-F238E27FC236}">
                <a16:creationId xmlns:a16="http://schemas.microsoft.com/office/drawing/2014/main" id="{37D1CE4A-95E2-6A95-33FD-DC5ECA37484D}"/>
              </a:ext>
            </a:extLst>
          </p:cNvPr>
          <p:cNvSpPr/>
          <p:nvPr/>
        </p:nvSpPr>
        <p:spPr>
          <a:xfrm>
            <a:off x="6569546" y="4733441"/>
            <a:ext cx="1222645" cy="288000"/>
          </a:xfrm>
          <a:prstGeom prst="roundRect">
            <a:avLst>
              <a:gd name="adj" fmla="val 7074"/>
            </a:avLst>
          </a:prstGeom>
          <a:solidFill>
            <a:schemeClr val="accent1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703020202090204" pitchFamily="34" charset="0"/>
                <a:ea typeface="等线" panose="02010600030101010101" pitchFamily="2" charset="-122"/>
                <a:cs typeface="+mn-cs"/>
              </a:rPr>
              <a:t>PIM Core</a:t>
            </a:r>
            <a:endParaRPr kumimoji="0" lang="zh-CN" alt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70302020209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4" name="Rounded Rectangle 23">
            <a:extLst>
              <a:ext uri="{FF2B5EF4-FFF2-40B4-BE49-F238E27FC236}">
                <a16:creationId xmlns:a16="http://schemas.microsoft.com/office/drawing/2014/main" id="{4676810A-2C7C-3626-6321-1FBF9D5BB993}"/>
              </a:ext>
            </a:extLst>
          </p:cNvPr>
          <p:cNvSpPr/>
          <p:nvPr/>
        </p:nvSpPr>
        <p:spPr>
          <a:xfrm>
            <a:off x="7958831" y="4733441"/>
            <a:ext cx="1222645" cy="288000"/>
          </a:xfrm>
          <a:prstGeom prst="roundRect">
            <a:avLst>
              <a:gd name="adj" fmla="val 7074"/>
            </a:avLst>
          </a:prstGeom>
          <a:solidFill>
            <a:schemeClr val="accent1"/>
          </a:solidFill>
          <a:ln w="127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703020202090204" pitchFamily="34" charset="0"/>
                <a:ea typeface="等线" panose="02010600030101010101" pitchFamily="2" charset="-122"/>
                <a:cs typeface="+mn-cs"/>
              </a:rPr>
              <a:t>PIM Core</a:t>
            </a:r>
            <a:endParaRPr kumimoji="0" lang="zh-CN" altLang="en-US" sz="1600" b="0" i="0" u="none" strike="noStrike" kern="1200" cap="none" spc="0" normalizeH="0" baseline="-2500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703020202090204" pitchFamily="34" charset="0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5" name="Rounded Rectangle 24">
            <a:extLst>
              <a:ext uri="{FF2B5EF4-FFF2-40B4-BE49-F238E27FC236}">
                <a16:creationId xmlns:a16="http://schemas.microsoft.com/office/drawing/2014/main" id="{E3D9A3A5-AD7A-C820-5F90-86283F6D7DF5}"/>
              </a:ext>
            </a:extLst>
          </p:cNvPr>
          <p:cNvSpPr/>
          <p:nvPr/>
        </p:nvSpPr>
        <p:spPr>
          <a:xfrm flipH="1">
            <a:off x="5180257" y="3936810"/>
            <a:ext cx="1222645" cy="740293"/>
          </a:xfrm>
          <a:prstGeom prst="roundRect">
            <a:avLst>
              <a:gd name="adj" fmla="val 0"/>
            </a:avLst>
          </a:prstGeom>
          <a:solidFill>
            <a:schemeClr val="tx2">
              <a:lumMod val="25000"/>
              <a:lumOff val="7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56" name="Rounded Rectangle 25">
            <a:extLst>
              <a:ext uri="{FF2B5EF4-FFF2-40B4-BE49-F238E27FC236}">
                <a16:creationId xmlns:a16="http://schemas.microsoft.com/office/drawing/2014/main" id="{3EDA5FFA-71B5-E15F-4343-F5A3326DC245}"/>
              </a:ext>
            </a:extLst>
          </p:cNvPr>
          <p:cNvSpPr/>
          <p:nvPr/>
        </p:nvSpPr>
        <p:spPr>
          <a:xfrm flipH="1">
            <a:off x="6569543" y="3936810"/>
            <a:ext cx="1222645" cy="740293"/>
          </a:xfrm>
          <a:prstGeom prst="roundRect">
            <a:avLst>
              <a:gd name="adj" fmla="val 0"/>
            </a:avLst>
          </a:prstGeom>
          <a:solidFill>
            <a:schemeClr val="tx2">
              <a:lumMod val="25000"/>
              <a:lumOff val="7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57" name="Rounded Rectangle 26">
            <a:extLst>
              <a:ext uri="{FF2B5EF4-FFF2-40B4-BE49-F238E27FC236}">
                <a16:creationId xmlns:a16="http://schemas.microsoft.com/office/drawing/2014/main" id="{CC9A310D-CC07-BB95-0CC8-0D6625E62FC0}"/>
              </a:ext>
            </a:extLst>
          </p:cNvPr>
          <p:cNvSpPr/>
          <p:nvPr/>
        </p:nvSpPr>
        <p:spPr>
          <a:xfrm flipH="1">
            <a:off x="7958829" y="3936810"/>
            <a:ext cx="1222645" cy="740293"/>
          </a:xfrm>
          <a:prstGeom prst="roundRect">
            <a:avLst>
              <a:gd name="adj" fmla="val 1584"/>
            </a:avLst>
          </a:prstGeom>
          <a:solidFill>
            <a:schemeClr val="tx2">
              <a:lumMod val="25000"/>
              <a:lumOff val="7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59" name="Straight Connector 28">
            <a:extLst>
              <a:ext uri="{FF2B5EF4-FFF2-40B4-BE49-F238E27FC236}">
                <a16:creationId xmlns:a16="http://schemas.microsoft.com/office/drawing/2014/main" id="{EAD7465A-7D39-1427-370B-054940BBFA28}"/>
              </a:ext>
            </a:extLst>
          </p:cNvPr>
          <p:cNvCxnSpPr>
            <a:cxnSpLocks/>
          </p:cNvCxnSpPr>
          <p:nvPr/>
        </p:nvCxnSpPr>
        <p:spPr>
          <a:xfrm>
            <a:off x="4529599" y="6517980"/>
            <a:ext cx="60084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Rounded Rectangle 29">
            <a:extLst>
              <a:ext uri="{FF2B5EF4-FFF2-40B4-BE49-F238E27FC236}">
                <a16:creationId xmlns:a16="http://schemas.microsoft.com/office/drawing/2014/main" id="{1567F469-9A9A-6AFE-E433-52335D6BEA21}"/>
              </a:ext>
            </a:extLst>
          </p:cNvPr>
          <p:cNvSpPr/>
          <p:nvPr/>
        </p:nvSpPr>
        <p:spPr>
          <a:xfrm>
            <a:off x="4728753" y="6046829"/>
            <a:ext cx="4831377" cy="627403"/>
          </a:xfrm>
          <a:prstGeom prst="roundRect">
            <a:avLst>
              <a:gd name="adj" fmla="val 23667"/>
            </a:avLst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tx2">
                <a:lumMod val="90000"/>
                <a:lumOff val="1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rtlCol="0" anchor="ctr"/>
          <a:lstStyle/>
          <a:p>
            <a:pPr algn="ctr"/>
            <a:r>
              <a:rPr lang="en-GR" dirty="0">
                <a:solidFill>
                  <a:schemeClr val="tx1"/>
                </a:solidFill>
                <a:latin typeface="Trebuchet MS" panose="020B0703020202090204" pitchFamily="34" charset="0"/>
              </a:rPr>
              <a:t>PIM Device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cxnSp>
        <p:nvCxnSpPr>
          <p:cNvPr id="162" name="Straight Connector 86">
            <a:extLst>
              <a:ext uri="{FF2B5EF4-FFF2-40B4-BE49-F238E27FC236}">
                <a16:creationId xmlns:a16="http://schemas.microsoft.com/office/drawing/2014/main" id="{A169DE1C-9E99-8962-F453-B83A3871BA23}"/>
              </a:ext>
            </a:extLst>
          </p:cNvPr>
          <p:cNvCxnSpPr>
            <a:cxnSpLocks/>
            <a:stCxn id="168" idx="0"/>
            <a:endCxn id="171" idx="2"/>
          </p:cNvCxnSpPr>
          <p:nvPr/>
        </p:nvCxnSpPr>
        <p:spPr>
          <a:xfrm flipH="1" flipV="1">
            <a:off x="2952867" y="4940620"/>
            <a:ext cx="1117" cy="2432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Rounded Rectangle 163">
            <a:extLst>
              <a:ext uri="{FF2B5EF4-FFF2-40B4-BE49-F238E27FC236}">
                <a16:creationId xmlns:a16="http://schemas.microsoft.com/office/drawing/2014/main" id="{BC97722F-76EE-C9A7-4C66-9169F6615CAD}"/>
              </a:ext>
            </a:extLst>
          </p:cNvPr>
          <p:cNvSpPr/>
          <p:nvPr/>
        </p:nvSpPr>
        <p:spPr>
          <a:xfrm flipH="1">
            <a:off x="1378371" y="5183850"/>
            <a:ext cx="3151227" cy="1494832"/>
          </a:xfrm>
          <a:prstGeom prst="roundRect">
            <a:avLst>
              <a:gd name="adj" fmla="val 8689"/>
            </a:avLst>
          </a:prstGeom>
          <a:solidFill>
            <a:schemeClr val="bg2">
              <a:alpha val="58039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Host </a:t>
            </a:r>
            <a:r>
              <a:rPr lang="en-US" sz="2000" dirty="0" err="1">
                <a:solidFill>
                  <a:schemeClr val="tx1"/>
                </a:solidFill>
                <a:latin typeface="Trebuchet MS" panose="020B0703020202090204" pitchFamily="34" charset="0"/>
              </a:rPr>
              <a:t>xPU</a:t>
            </a:r>
            <a:endParaRPr lang="en-US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  <a:p>
            <a:pPr algn="ctr"/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(e.g., GPU, TPU)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71" name="Rounded Rectangle 163">
            <a:extLst>
              <a:ext uri="{FF2B5EF4-FFF2-40B4-BE49-F238E27FC236}">
                <a16:creationId xmlns:a16="http://schemas.microsoft.com/office/drawing/2014/main" id="{088804BC-C36F-23B7-7A1E-CAA68DBC5F82}"/>
              </a:ext>
            </a:extLst>
          </p:cNvPr>
          <p:cNvSpPr/>
          <p:nvPr/>
        </p:nvSpPr>
        <p:spPr>
          <a:xfrm flipH="1">
            <a:off x="1378367" y="3383026"/>
            <a:ext cx="3149001" cy="1557594"/>
          </a:xfrm>
          <a:prstGeom prst="roundRect">
            <a:avLst>
              <a:gd name="adj" fmla="val 8619"/>
            </a:avLst>
          </a:prstGeom>
          <a:solidFill>
            <a:schemeClr val="tx2">
              <a:lumMod val="25000"/>
              <a:lumOff val="75000"/>
              <a:alpha val="58039"/>
            </a:schemeClr>
          </a:solidFill>
          <a:ln w="127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72000" rIns="0" bIns="0" rtlCol="0" anchor="t"/>
          <a:lstStyle/>
          <a:p>
            <a:pPr algn="ctr">
              <a:lnSpc>
                <a:spcPct val="74000"/>
              </a:lnSpc>
            </a:pPr>
            <a:r>
              <a:rPr lang="en-US" sz="2000" dirty="0">
                <a:solidFill>
                  <a:schemeClr val="tx1"/>
                </a:solidFill>
                <a:latin typeface="Trebuchet MS" panose="020B0703020202090204" pitchFamily="34" charset="0"/>
              </a:rPr>
              <a:t>Host Memory Space</a:t>
            </a:r>
            <a:endParaRPr lang="en-GR" sz="20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64" name="Rounded Rectangle 94">
            <a:extLst>
              <a:ext uri="{FF2B5EF4-FFF2-40B4-BE49-F238E27FC236}">
                <a16:creationId xmlns:a16="http://schemas.microsoft.com/office/drawing/2014/main" id="{DDC7551D-6308-EB36-0A0B-21D94B562027}"/>
              </a:ext>
            </a:extLst>
          </p:cNvPr>
          <p:cNvSpPr/>
          <p:nvPr/>
        </p:nvSpPr>
        <p:spPr>
          <a:xfrm flipH="1">
            <a:off x="1435289" y="3951796"/>
            <a:ext cx="972000" cy="740293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65" name="Rounded Rectangle 95">
            <a:extLst>
              <a:ext uri="{FF2B5EF4-FFF2-40B4-BE49-F238E27FC236}">
                <a16:creationId xmlns:a16="http://schemas.microsoft.com/office/drawing/2014/main" id="{8649BADD-679C-CDF2-BEC1-266C01C1DC2A}"/>
              </a:ext>
            </a:extLst>
          </p:cNvPr>
          <p:cNvSpPr/>
          <p:nvPr/>
        </p:nvSpPr>
        <p:spPr>
          <a:xfrm flipH="1">
            <a:off x="2463568" y="3951796"/>
            <a:ext cx="972000" cy="740293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sz="160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66" name="Rounded Rectangle 96">
            <a:extLst>
              <a:ext uri="{FF2B5EF4-FFF2-40B4-BE49-F238E27FC236}">
                <a16:creationId xmlns:a16="http://schemas.microsoft.com/office/drawing/2014/main" id="{B5C0560F-1582-5302-95AF-EB827D036DAC}"/>
              </a:ext>
            </a:extLst>
          </p:cNvPr>
          <p:cNvSpPr/>
          <p:nvPr/>
        </p:nvSpPr>
        <p:spPr>
          <a:xfrm flipH="1">
            <a:off x="3491847" y="3951796"/>
            <a:ext cx="972000" cy="740293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Mem. </a:t>
            </a:r>
            <a:r>
              <a:rPr lang="en-GR" sz="1600">
                <a:solidFill>
                  <a:schemeClr val="tx1"/>
                </a:solidFill>
                <a:latin typeface="Trebuchet MS" panose="020B0703020202090204" pitchFamily="34" charset="0"/>
              </a:rPr>
              <a:t>Bank</a:t>
            </a:r>
            <a:r>
              <a:rPr lang="en-US" sz="1600" dirty="0">
                <a:solidFill>
                  <a:schemeClr val="tx1"/>
                </a:solidFill>
                <a:latin typeface="Trebuchet MS" panose="020B0703020202090204" pitchFamily="34" charset="0"/>
              </a:rPr>
              <a:t>(s)</a:t>
            </a:r>
            <a:endParaRPr lang="en-GR" sz="1600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177" name="TextBox 19">
            <a:extLst>
              <a:ext uri="{FF2B5EF4-FFF2-40B4-BE49-F238E27FC236}">
                <a16:creationId xmlns:a16="http://schemas.microsoft.com/office/drawing/2014/main" id="{BF089462-C3A4-5575-91C9-706ACDEDB6DD}"/>
              </a:ext>
            </a:extLst>
          </p:cNvPr>
          <p:cNvSpPr txBox="1"/>
          <p:nvPr/>
        </p:nvSpPr>
        <p:spPr>
          <a:xfrm>
            <a:off x="6901425" y="5503849"/>
            <a:ext cx="4860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rebuchet MS" panose="020B0703020202090204" pitchFamily="34" charset="0"/>
              </a:rPr>
              <a:t>…</a:t>
            </a:r>
            <a:endParaRPr lang="en-GR" sz="2400" dirty="0">
              <a:latin typeface="Trebuchet MS" panose="020B0703020202090204" pitchFamily="34" charset="0"/>
            </a:endParaRPr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D8A0275-6BF2-6542-89C1-4BDE16657DE2}"/>
              </a:ext>
            </a:extLst>
          </p:cNvPr>
          <p:cNvGrpSpPr/>
          <p:nvPr/>
        </p:nvGrpSpPr>
        <p:grpSpPr>
          <a:xfrm>
            <a:off x="5505191" y="4085148"/>
            <a:ext cx="641482" cy="180000"/>
            <a:chOff x="3987984" y="2425978"/>
            <a:chExt cx="641482" cy="2160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6BF38128-88A2-09A1-B099-2E3089E09ADD}"/>
                </a:ext>
              </a:extLst>
            </p:cNvPr>
            <p:cNvSpPr/>
            <p:nvPr/>
          </p:nvSpPr>
          <p:spPr>
            <a:xfrm>
              <a:off x="398798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6ABBAD5D-C6AC-2157-7EF3-9916D51E355F}"/>
                </a:ext>
              </a:extLst>
            </p:cNvPr>
            <p:cNvSpPr/>
            <p:nvPr/>
          </p:nvSpPr>
          <p:spPr>
            <a:xfrm>
              <a:off x="4200725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20422ED-8487-D14D-91E2-BC0ABECCA096}"/>
                </a:ext>
              </a:extLst>
            </p:cNvPr>
            <p:cNvSpPr/>
            <p:nvPr/>
          </p:nvSpPr>
          <p:spPr>
            <a:xfrm>
              <a:off x="4413466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674DC9E-343A-E078-D367-F3511378DBF8}"/>
              </a:ext>
            </a:extLst>
          </p:cNvPr>
          <p:cNvGrpSpPr/>
          <p:nvPr/>
        </p:nvGrpSpPr>
        <p:grpSpPr>
          <a:xfrm>
            <a:off x="6924878" y="4085148"/>
            <a:ext cx="641482" cy="180000"/>
            <a:chOff x="3987984" y="2425978"/>
            <a:chExt cx="641482" cy="21600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D3217E3-74EB-F2B9-A3FE-8A11B8875486}"/>
                </a:ext>
              </a:extLst>
            </p:cNvPr>
            <p:cNvSpPr/>
            <p:nvPr/>
          </p:nvSpPr>
          <p:spPr>
            <a:xfrm>
              <a:off x="398798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D871FE3-B615-659E-0E82-7569C69FF453}"/>
                </a:ext>
              </a:extLst>
            </p:cNvPr>
            <p:cNvSpPr/>
            <p:nvPr/>
          </p:nvSpPr>
          <p:spPr>
            <a:xfrm>
              <a:off x="4200725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E694FA2D-AFF8-1B5A-0B28-E005AB76E403}"/>
                </a:ext>
              </a:extLst>
            </p:cNvPr>
            <p:cNvSpPr/>
            <p:nvPr/>
          </p:nvSpPr>
          <p:spPr>
            <a:xfrm>
              <a:off x="4413466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0AA09491-2130-4E05-2FBD-A6DD18A0DE07}"/>
              </a:ext>
            </a:extLst>
          </p:cNvPr>
          <p:cNvGrpSpPr/>
          <p:nvPr/>
        </p:nvGrpSpPr>
        <p:grpSpPr>
          <a:xfrm>
            <a:off x="8307888" y="4085148"/>
            <a:ext cx="641482" cy="180000"/>
            <a:chOff x="3987984" y="2425978"/>
            <a:chExt cx="641482" cy="216000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FB28C7A-5C4F-48A3-F112-A729C58B2DF9}"/>
                </a:ext>
              </a:extLst>
            </p:cNvPr>
            <p:cNvSpPr/>
            <p:nvPr/>
          </p:nvSpPr>
          <p:spPr>
            <a:xfrm>
              <a:off x="3987984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DF5E0B1-0415-ADAE-18F2-BC30964BD291}"/>
                </a:ext>
              </a:extLst>
            </p:cNvPr>
            <p:cNvSpPr/>
            <p:nvPr/>
          </p:nvSpPr>
          <p:spPr>
            <a:xfrm>
              <a:off x="4200725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1C519F27-93CD-521F-0E4D-FCAC432A4C0B}"/>
                </a:ext>
              </a:extLst>
            </p:cNvPr>
            <p:cNvSpPr/>
            <p:nvPr/>
          </p:nvSpPr>
          <p:spPr>
            <a:xfrm>
              <a:off x="4413466" y="2425978"/>
              <a:ext cx="216000" cy="216000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CB5AFF19-B398-EECB-0B23-97485AEC705F}"/>
              </a:ext>
            </a:extLst>
          </p:cNvPr>
          <p:cNvGrpSpPr/>
          <p:nvPr/>
        </p:nvGrpSpPr>
        <p:grpSpPr>
          <a:xfrm>
            <a:off x="1520131" y="4133427"/>
            <a:ext cx="799142" cy="180000"/>
            <a:chOff x="1520131" y="4241797"/>
            <a:chExt cx="799142" cy="180000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658C88A1-D879-674D-BC2D-098FFA68D7C2}"/>
                </a:ext>
              </a:extLst>
            </p:cNvPr>
            <p:cNvSpPr/>
            <p:nvPr/>
          </p:nvSpPr>
          <p:spPr>
            <a:xfrm>
              <a:off x="1520131" y="4241797"/>
              <a:ext cx="216000" cy="18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3E5807F2-B685-6351-7242-6D50B5147382}"/>
                </a:ext>
              </a:extLst>
            </p:cNvPr>
            <p:cNvSpPr/>
            <p:nvPr/>
          </p:nvSpPr>
          <p:spPr>
            <a:xfrm>
              <a:off x="1811702" y="4241797"/>
              <a:ext cx="216000" cy="180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30" name="Rectangle 129">
              <a:extLst>
                <a:ext uri="{FF2B5EF4-FFF2-40B4-BE49-F238E27FC236}">
                  <a16:creationId xmlns:a16="http://schemas.microsoft.com/office/drawing/2014/main" id="{72944B1A-74CB-FFF1-920A-7DB71F1797CA}"/>
                </a:ext>
              </a:extLst>
            </p:cNvPr>
            <p:cNvSpPr/>
            <p:nvPr/>
          </p:nvSpPr>
          <p:spPr>
            <a:xfrm>
              <a:off x="2103273" y="4241797"/>
              <a:ext cx="216000" cy="18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2714E232-1300-6F63-3AC6-46EED9F9EC42}"/>
              </a:ext>
            </a:extLst>
          </p:cNvPr>
          <p:cNvGrpSpPr/>
          <p:nvPr/>
        </p:nvGrpSpPr>
        <p:grpSpPr>
          <a:xfrm>
            <a:off x="2584296" y="4133427"/>
            <a:ext cx="799142" cy="180000"/>
            <a:chOff x="2584296" y="4241797"/>
            <a:chExt cx="799142" cy="180000"/>
          </a:xfrm>
        </p:grpSpPr>
        <p:sp>
          <p:nvSpPr>
            <p:cNvPr id="132" name="Rectangle 131">
              <a:extLst>
                <a:ext uri="{FF2B5EF4-FFF2-40B4-BE49-F238E27FC236}">
                  <a16:creationId xmlns:a16="http://schemas.microsoft.com/office/drawing/2014/main" id="{B7A57708-577E-0B1F-1D89-41F4F8015D07}"/>
                </a:ext>
              </a:extLst>
            </p:cNvPr>
            <p:cNvSpPr/>
            <p:nvPr/>
          </p:nvSpPr>
          <p:spPr>
            <a:xfrm>
              <a:off x="2584296" y="4241797"/>
              <a:ext cx="216000" cy="18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33" name="Rectangle 132">
              <a:extLst>
                <a:ext uri="{FF2B5EF4-FFF2-40B4-BE49-F238E27FC236}">
                  <a16:creationId xmlns:a16="http://schemas.microsoft.com/office/drawing/2014/main" id="{175DDF8A-F938-91CA-17C0-01A38F71C5EC}"/>
                </a:ext>
              </a:extLst>
            </p:cNvPr>
            <p:cNvSpPr/>
            <p:nvPr/>
          </p:nvSpPr>
          <p:spPr>
            <a:xfrm>
              <a:off x="2875867" y="4241797"/>
              <a:ext cx="216000" cy="180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19799E16-F40D-D9D2-CD4C-5F9943C9A33B}"/>
                </a:ext>
              </a:extLst>
            </p:cNvPr>
            <p:cNvSpPr/>
            <p:nvPr/>
          </p:nvSpPr>
          <p:spPr>
            <a:xfrm>
              <a:off x="3167438" y="4241797"/>
              <a:ext cx="216000" cy="18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809017A-E443-4B1F-8262-7A8B9AE6EC50}"/>
              </a:ext>
            </a:extLst>
          </p:cNvPr>
          <p:cNvGrpSpPr/>
          <p:nvPr/>
        </p:nvGrpSpPr>
        <p:grpSpPr>
          <a:xfrm>
            <a:off x="3619417" y="4133427"/>
            <a:ext cx="799142" cy="180000"/>
            <a:chOff x="3619417" y="4241797"/>
            <a:chExt cx="799142" cy="180000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8CD3C276-7089-97DB-05D6-2595C596D8FA}"/>
                </a:ext>
              </a:extLst>
            </p:cNvPr>
            <p:cNvSpPr/>
            <p:nvPr/>
          </p:nvSpPr>
          <p:spPr>
            <a:xfrm>
              <a:off x="3619417" y="4241797"/>
              <a:ext cx="216000" cy="180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844AF331-41E6-D94C-C322-AECAB51EB34E}"/>
                </a:ext>
              </a:extLst>
            </p:cNvPr>
            <p:cNvSpPr/>
            <p:nvPr/>
          </p:nvSpPr>
          <p:spPr>
            <a:xfrm>
              <a:off x="3910988" y="4241797"/>
              <a:ext cx="216000" cy="180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6BB5A895-4F54-92E1-12EF-2985086ECF26}"/>
                </a:ext>
              </a:extLst>
            </p:cNvPr>
            <p:cNvSpPr/>
            <p:nvPr/>
          </p:nvSpPr>
          <p:spPr>
            <a:xfrm>
              <a:off x="4202559" y="4241797"/>
              <a:ext cx="216000" cy="18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GR" dirty="0">
                <a:solidFill>
                  <a:schemeClr val="tx1"/>
                </a:solidFill>
                <a:latin typeface="Trebuchet MS" panose="020B0703020202090204" pitchFamily="34" charset="0"/>
              </a:endParaRPr>
            </a:p>
          </p:txBody>
        </p:sp>
      </p:grpSp>
      <p:sp>
        <p:nvSpPr>
          <p:cNvPr id="139" name="Oval 138">
            <a:extLst>
              <a:ext uri="{FF2B5EF4-FFF2-40B4-BE49-F238E27FC236}">
                <a16:creationId xmlns:a16="http://schemas.microsoft.com/office/drawing/2014/main" id="{B5B4E801-1059-B0A9-0D57-5A4AFDD28D5F}"/>
              </a:ext>
            </a:extLst>
          </p:cNvPr>
          <p:cNvSpPr>
            <a:spLocks noChangeAspect="1"/>
          </p:cNvSpPr>
          <p:nvPr/>
        </p:nvSpPr>
        <p:spPr>
          <a:xfrm>
            <a:off x="4733284" y="3771700"/>
            <a:ext cx="360000" cy="358951"/>
          </a:xfrm>
          <a:prstGeom prst="ellipse">
            <a:avLst/>
          </a:prstGeom>
          <a:solidFill>
            <a:srgbClr val="0432FF"/>
          </a:solidFill>
          <a:ln>
            <a:solidFill>
              <a:srgbClr val="0432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b="1" dirty="0">
                <a:latin typeface="Trebuchet MS" panose="020B0703020202090204" pitchFamily="34" charset="0"/>
              </a:rPr>
              <a:t>1</a:t>
            </a: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C37B4095-3E82-2568-DF54-163F786271C9}"/>
              </a:ext>
            </a:extLst>
          </p:cNvPr>
          <p:cNvSpPr>
            <a:spLocks noChangeAspect="1"/>
          </p:cNvSpPr>
          <p:nvPr/>
        </p:nvSpPr>
        <p:spPr>
          <a:xfrm>
            <a:off x="5579311" y="3217524"/>
            <a:ext cx="360000" cy="358951"/>
          </a:xfrm>
          <a:prstGeom prst="ellipse">
            <a:avLst/>
          </a:prstGeom>
          <a:solidFill>
            <a:srgbClr val="FF40FF"/>
          </a:solidFill>
          <a:ln>
            <a:solidFill>
              <a:srgbClr val="FF40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b="1" dirty="0">
                <a:latin typeface="Trebuchet MS" panose="020B0703020202090204" pitchFamily="34" charset="0"/>
              </a:rPr>
              <a:t>3</a:t>
            </a: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45259D7-7B64-B7CE-2DED-3E81D74D1B8F}"/>
              </a:ext>
            </a:extLst>
          </p:cNvPr>
          <p:cNvSpPr>
            <a:spLocks noChangeAspect="1"/>
          </p:cNvSpPr>
          <p:nvPr/>
        </p:nvSpPr>
        <p:spPr>
          <a:xfrm>
            <a:off x="6200250" y="4648897"/>
            <a:ext cx="360000" cy="358951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R" sz="2200" b="1" dirty="0">
                <a:latin typeface="Trebuchet MS" panose="020B0703020202090204" pitchFamily="34" charset="0"/>
              </a:rPr>
              <a:t>2</a:t>
            </a:r>
          </a:p>
        </p:txBody>
      </p:sp>
      <p:sp>
        <p:nvSpPr>
          <p:cNvPr id="142" name="Curved Down Arrow 141">
            <a:extLst>
              <a:ext uri="{FF2B5EF4-FFF2-40B4-BE49-F238E27FC236}">
                <a16:creationId xmlns:a16="http://schemas.microsoft.com/office/drawing/2014/main" id="{C4D6078E-8F11-A72A-229D-D97BD27C432C}"/>
              </a:ext>
            </a:extLst>
          </p:cNvPr>
          <p:cNvSpPr/>
          <p:nvPr/>
        </p:nvSpPr>
        <p:spPr>
          <a:xfrm>
            <a:off x="4418559" y="3701370"/>
            <a:ext cx="1086632" cy="305510"/>
          </a:xfrm>
          <a:prstGeom prst="curvedDownArrow">
            <a:avLst/>
          </a:prstGeom>
          <a:solidFill>
            <a:srgbClr val="0431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tx1"/>
              </a:solidFill>
            </a:endParaRPr>
          </a:p>
        </p:txBody>
      </p:sp>
      <p:sp>
        <p:nvSpPr>
          <p:cNvPr id="143" name="Curved Down Arrow 142">
            <a:extLst>
              <a:ext uri="{FF2B5EF4-FFF2-40B4-BE49-F238E27FC236}">
                <a16:creationId xmlns:a16="http://schemas.microsoft.com/office/drawing/2014/main" id="{1262C8A8-771B-8256-4DF2-87B250BE26E2}"/>
              </a:ext>
            </a:extLst>
          </p:cNvPr>
          <p:cNvSpPr/>
          <p:nvPr/>
        </p:nvSpPr>
        <p:spPr>
          <a:xfrm flipH="1">
            <a:off x="4011713" y="3575667"/>
            <a:ext cx="1914944" cy="497129"/>
          </a:xfrm>
          <a:prstGeom prst="curvedDownArrow">
            <a:avLst/>
          </a:prstGeom>
          <a:solidFill>
            <a:srgbClr val="FF40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R">
              <a:solidFill>
                <a:schemeClr val="tx1"/>
              </a:solidFill>
            </a:endParaRP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933E844A-E173-4244-A83D-BB3BD885DF12}"/>
              </a:ext>
            </a:extLst>
          </p:cNvPr>
          <p:cNvGrpSpPr/>
          <p:nvPr/>
        </p:nvGrpSpPr>
        <p:grpSpPr>
          <a:xfrm>
            <a:off x="6597407" y="4665294"/>
            <a:ext cx="663729" cy="360000"/>
            <a:chOff x="562021" y="3993414"/>
            <a:chExt cx="663729" cy="360000"/>
          </a:xfrm>
          <a:solidFill>
            <a:srgbClr val="4E8542"/>
          </a:solidFill>
        </p:grpSpPr>
        <p:sp>
          <p:nvSpPr>
            <p:cNvPr id="145" name="Plus 144">
              <a:extLst>
                <a:ext uri="{FF2B5EF4-FFF2-40B4-BE49-F238E27FC236}">
                  <a16:creationId xmlns:a16="http://schemas.microsoft.com/office/drawing/2014/main" id="{197A2B57-D57E-B778-A3FC-D01AE2C2D140}"/>
                </a:ext>
              </a:extLst>
            </p:cNvPr>
            <p:cNvSpPr/>
            <p:nvPr/>
          </p:nvSpPr>
          <p:spPr>
            <a:xfrm>
              <a:off x="562021" y="3993414"/>
              <a:ext cx="360000" cy="360000"/>
            </a:xfrm>
            <a:prstGeom prst="mathPlus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  <p:sp>
          <p:nvSpPr>
            <p:cNvPr id="146" name="Multiply 145">
              <a:extLst>
                <a:ext uri="{FF2B5EF4-FFF2-40B4-BE49-F238E27FC236}">
                  <a16:creationId xmlns:a16="http://schemas.microsoft.com/office/drawing/2014/main" id="{402A3C03-869E-A050-E7B3-8791AB4ACCA8}"/>
                </a:ext>
              </a:extLst>
            </p:cNvPr>
            <p:cNvSpPr/>
            <p:nvPr/>
          </p:nvSpPr>
          <p:spPr>
            <a:xfrm>
              <a:off x="865750" y="3993414"/>
              <a:ext cx="360000" cy="360000"/>
            </a:xfrm>
            <a:prstGeom prst="mathMultiply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DE"/>
            </a:p>
          </p:txBody>
        </p:sp>
      </p:grpSp>
      <p:sp>
        <p:nvSpPr>
          <p:cNvPr id="147" name="Title 1">
            <a:extLst>
              <a:ext uri="{FF2B5EF4-FFF2-40B4-BE49-F238E27FC236}">
                <a16:creationId xmlns:a16="http://schemas.microsoft.com/office/drawing/2014/main" id="{0100445F-31B9-E9D1-AA9E-82C04105C1A7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Three Steps of ML Kernel Execution on PIM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7CEDB2-883A-3649-A006-7B2CFB93BA99}"/>
              </a:ext>
            </a:extLst>
          </p:cNvPr>
          <p:cNvSpPr txBox="1">
            <a:spLocks/>
          </p:cNvSpPr>
          <p:nvPr/>
        </p:nvSpPr>
        <p:spPr>
          <a:xfrm>
            <a:off x="232213" y="892486"/>
            <a:ext cx="1513301" cy="2189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sz="2400" dirty="0">
                <a:solidFill>
                  <a:srgbClr val="0431FF"/>
                </a:solidFill>
                <a:latin typeface="Trebuchet MS" panose="020B0703020202090204" pitchFamily="34" charset="0"/>
              </a:rPr>
              <a:t>Step</a:t>
            </a:r>
            <a:br>
              <a:rPr lang="en-US" sz="2400" dirty="0">
                <a:latin typeface="Trebuchet MS" panose="020B0703020202090204" pitchFamily="34" charset="0"/>
              </a:rPr>
            </a:br>
            <a:endParaRPr lang="en-US" sz="2400" dirty="0">
              <a:solidFill>
                <a:schemeClr val="accent4"/>
              </a:solidFill>
              <a:latin typeface="Trebuchet MS" panose="020B070302020209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sz="2400" dirty="0">
                <a:solidFill>
                  <a:schemeClr val="accent4"/>
                </a:solidFill>
                <a:latin typeface="Trebuchet MS" panose="020B0703020202090204" pitchFamily="34" charset="0"/>
              </a:rPr>
              <a:t>Step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sz="2400" dirty="0">
                <a:solidFill>
                  <a:srgbClr val="FF40FF"/>
                </a:solidFill>
                <a:latin typeface="Trebuchet MS" panose="020B0703020202090204" pitchFamily="34" charset="0"/>
              </a:rPr>
              <a:t>Step</a:t>
            </a:r>
            <a:endParaRPr lang="en-GR" sz="2000" dirty="0">
              <a:solidFill>
                <a:srgbClr val="FF40FF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6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repeatCount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  <p:bldP spid="140" grpId="0" animBg="1"/>
      <p:bldP spid="141" grpId="0" animBg="1"/>
      <p:bldP spid="142" grpId="0" animBg="1"/>
      <p:bldP spid="1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6850122-611F-3F6D-1D1E-BAE57415B44B}"/>
              </a:ext>
            </a:extLst>
          </p:cNvPr>
          <p:cNvSpPr/>
          <p:nvPr/>
        </p:nvSpPr>
        <p:spPr>
          <a:xfrm>
            <a:off x="676446" y="3758420"/>
            <a:ext cx="7270912" cy="1116000"/>
          </a:xfrm>
          <a:prstGeom prst="roundRect">
            <a:avLst/>
          </a:prstGeom>
          <a:solidFill>
            <a:srgbClr val="D9EAD5">
              <a:alpha val="56078"/>
            </a:srgb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DCC</a:t>
            </a:r>
            <a:r>
              <a:rPr lang="en-GR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 Design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6C013CE-FBBF-5BD1-B85A-5D676BAA6720}"/>
              </a:ext>
            </a:extLst>
          </p:cNvPr>
          <p:cNvSpPr/>
          <p:nvPr/>
        </p:nvSpPr>
        <p:spPr>
          <a:xfrm>
            <a:off x="676446" y="5081352"/>
            <a:ext cx="7270912" cy="1116000"/>
          </a:xfrm>
          <a:prstGeom prst="roundRect">
            <a:avLst/>
          </a:prstGeom>
          <a:solidFill>
            <a:srgbClr val="D9EAD5">
              <a:alpha val="56078"/>
            </a:srgb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Evaluation</a:t>
            </a:r>
          </a:p>
        </p:txBody>
      </p:sp>
      <p:sp>
        <p:nvSpPr>
          <p:cNvPr id="7" name="Rounded Rectangle 2">
            <a:extLst>
              <a:ext uri="{FF2B5EF4-FFF2-40B4-BE49-F238E27FC236}">
                <a16:creationId xmlns:a16="http://schemas.microsoft.com/office/drawing/2014/main" id="{387D4B0F-3FC5-4B8E-5C26-8770AE71579E}"/>
              </a:ext>
            </a:extLst>
          </p:cNvPr>
          <p:cNvSpPr/>
          <p:nvPr/>
        </p:nvSpPr>
        <p:spPr>
          <a:xfrm>
            <a:off x="676446" y="2416435"/>
            <a:ext cx="7270912" cy="11160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b="1" dirty="0">
                <a:ln w="12700">
                  <a:solidFill>
                    <a:schemeClr val="accent4"/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Motivation</a:t>
            </a:r>
          </a:p>
        </p:txBody>
      </p:sp>
      <p:sp>
        <p:nvSpPr>
          <p:cNvPr id="8" name="Rounded Rectangle 2">
            <a:extLst>
              <a:ext uri="{FF2B5EF4-FFF2-40B4-BE49-F238E27FC236}">
                <a16:creationId xmlns:a16="http://schemas.microsoft.com/office/drawing/2014/main" id="{661500CD-9116-BC47-9C88-59E158CAA2FC}"/>
              </a:ext>
            </a:extLst>
          </p:cNvPr>
          <p:cNvSpPr/>
          <p:nvPr/>
        </p:nvSpPr>
        <p:spPr>
          <a:xfrm>
            <a:off x="676446" y="1091610"/>
            <a:ext cx="7270912" cy="1116000"/>
          </a:xfrm>
          <a:prstGeom prst="roundRect">
            <a:avLst/>
          </a:prstGeom>
          <a:solidFill>
            <a:srgbClr val="D9EAD5">
              <a:alpha val="56078"/>
            </a:srgbClr>
          </a:solidFill>
          <a:ln w="190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R" sz="4000" dirty="0">
                <a:solidFill>
                  <a:schemeClr val="tx2">
                    <a:lumMod val="75000"/>
                    <a:lumOff val="25000"/>
                  </a:schemeClr>
                </a:solidFill>
                <a:latin typeface="Trebuchet MS" panose="020B0703020202090204" pitchFamily="34" charset="0"/>
                <a:cs typeface="Arial" panose="020B0604020202020204" pitchFamily="34" charset="0"/>
              </a:rPr>
              <a:t>Background</a:t>
            </a:r>
            <a:endParaRPr lang="en-GR" sz="4000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chemeClr val="tx2">
                  <a:lumMod val="75000"/>
                  <a:lumOff val="25000"/>
                </a:schemeClr>
              </a:solidFill>
              <a:latin typeface="Trebuchet MS" panose="020B0703020202090204" pitchFamily="34" charset="0"/>
              <a:cs typeface="Arial" panose="020B0604020202020204" pitchFamily="34" charset="0"/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68E2CC53-A807-0732-5B7B-12BDF4CC4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8</a:t>
            </a:fld>
            <a:endParaRPr lang="en-GR" sz="2000" dirty="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FFFDB2-00FF-8796-6294-E5E1DDC259CB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Talk Outline</a:t>
            </a:r>
          </a:p>
        </p:txBody>
      </p:sp>
    </p:spTree>
    <p:extLst>
      <p:ext uri="{BB962C8B-B14F-4D97-AF65-F5344CB8AC3E}">
        <p14:creationId xmlns:p14="http://schemas.microsoft.com/office/powerpoint/2010/main" val="929504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F0491-D31D-3A10-E74A-1BE891990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4C60E-E94C-F541-BDB0-251D11943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614" y="897678"/>
            <a:ext cx="11647192" cy="553777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lang="en-US" sz="2200" u="sng" dirty="0">
                <a:latin typeface="Trebuchet MS" panose="020B0703020202090204" pitchFamily="34" charset="0"/>
              </a:rPr>
              <a:t>Limitation 1</a:t>
            </a:r>
            <a:r>
              <a:rPr lang="en-US" sz="2200" dirty="0">
                <a:latin typeface="Trebuchet MS" panose="020B0703020202090204" pitchFamily="34" charset="0"/>
              </a:rPr>
              <a:t>: Existing compilers support a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single</a:t>
            </a:r>
            <a:r>
              <a:rPr lang="en-US" sz="2200" dirty="0">
                <a:latin typeface="Trebuchet MS" panose="020B0703020202090204" pitchFamily="34" charset="0"/>
              </a:rPr>
              <a:t>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PIM backend</a:t>
            </a:r>
            <a:r>
              <a:rPr lang="en-US" sz="2200" dirty="0">
                <a:latin typeface="Trebuchet MS" panose="020B0703020202090204" pitchFamily="34" charset="0"/>
              </a:rPr>
              <a:t> and/or optimize for a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</a:rPr>
              <a:t>single ML kernel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sz="2200" dirty="0">
                <a:latin typeface="Trebuchet MS" panose="020B0703020202090204" pitchFamily="34" charset="0"/>
              </a:rPr>
              <a:t> PIM-DL [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rPr>
              <a:t>ASPLOS’24</a:t>
            </a:r>
            <a:r>
              <a:rPr lang="en-US" sz="2200" dirty="0">
                <a:latin typeface="Trebuchet MS" panose="020B0703020202090204" pitchFamily="34" charset="0"/>
              </a:rPr>
              <a:t>]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 supports primarily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UPMEM PIM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backend &amp; only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GEMM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kernel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</a:t>
            </a:r>
            <a:r>
              <a:rPr lang="en-US" sz="2200" dirty="0" err="1">
                <a:latin typeface="Trebuchet MS" panose="020B0703020202090204" pitchFamily="34" charset="0"/>
                <a:sym typeface="Wingdings" pitchFamily="2" charset="2"/>
              </a:rPr>
              <a:t>ATiM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[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ISCA’24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]  supports only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UPMEM PIM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backend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</a:t>
            </a:r>
            <a:r>
              <a:rPr lang="en-US" sz="2200" dirty="0" err="1">
                <a:latin typeface="Trebuchet MS" panose="020B0703020202090204" pitchFamily="34" charset="0"/>
                <a:sym typeface="Wingdings" pitchFamily="2" charset="2"/>
              </a:rPr>
              <a:t>SimplePIM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[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PACT’23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]  supports only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UPMEM PIM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backend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sz="2200" dirty="0">
                <a:latin typeface="Trebuchet MS" panose="020B0703020202090204" pitchFamily="34" charset="0"/>
              </a:rPr>
              <a:t> Cinm [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</a:rPr>
              <a:t>ASPLOS’24</a:t>
            </a:r>
            <a:r>
              <a:rPr lang="en-US" sz="2200" dirty="0">
                <a:latin typeface="Trebuchet MS" panose="020B0703020202090204" pitchFamily="34" charset="0"/>
              </a:rPr>
              <a:t>]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 supports primarily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UPMEM PIM 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backend</a:t>
            </a:r>
          </a:p>
          <a:p>
            <a:pPr>
              <a:lnSpc>
                <a:spcPct val="250000"/>
              </a:lnSpc>
              <a:spcBef>
                <a:spcPts val="0"/>
              </a:spcBef>
              <a:buFont typeface="Wingdings" pitchFamily="2" charset="2"/>
              <a:buChar char="Ø"/>
            </a:pP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</a:t>
            </a:r>
            <a:r>
              <a:rPr lang="en-US" sz="2200" dirty="0" err="1">
                <a:latin typeface="Trebuchet MS" panose="020B0703020202090204" pitchFamily="34" charset="0"/>
                <a:sym typeface="Wingdings" pitchFamily="2" charset="2"/>
              </a:rPr>
              <a:t>PIMFlow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[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CGO’23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]  supports only </a:t>
            </a:r>
            <a:r>
              <a:rPr lang="en-US" sz="2200" dirty="0" err="1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AiM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 PIM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backend &amp; only </a:t>
            </a:r>
            <a:r>
              <a:rPr lang="en-US" sz="2200" dirty="0">
                <a:solidFill>
                  <a:schemeClr val="accent1">
                    <a:lumMod val="75000"/>
                  </a:schemeClr>
                </a:solidFill>
                <a:latin typeface="Trebuchet MS" panose="020B0703020202090204" pitchFamily="34" charset="0"/>
                <a:sym typeface="Wingdings" pitchFamily="2" charset="2"/>
              </a:rPr>
              <a:t>convolution</a:t>
            </a:r>
            <a:r>
              <a:rPr lang="en-US" sz="2200" dirty="0">
                <a:latin typeface="Trebuchet MS" panose="020B0703020202090204" pitchFamily="34" charset="0"/>
                <a:sym typeface="Wingdings" pitchFamily="2" charset="2"/>
              </a:rPr>
              <a:t> kernel</a:t>
            </a:r>
            <a:endParaRPr lang="en-US" sz="2200" dirty="0">
              <a:latin typeface="Trebuchet MS" panose="020B070302020209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400" dirty="0">
              <a:solidFill>
                <a:schemeClr val="accent1">
                  <a:lumMod val="75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34679CD5-DD66-DFA8-9842-44B00B1F2F57}"/>
              </a:ext>
            </a:extLst>
          </p:cNvPr>
          <p:cNvSpPr txBox="1">
            <a:spLocks/>
          </p:cNvSpPr>
          <p:nvPr/>
        </p:nvSpPr>
        <p:spPr>
          <a:xfrm>
            <a:off x="342614" y="58628"/>
            <a:ext cx="11506772" cy="8390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>
                <a:solidFill>
                  <a:schemeClr val="bg2">
                    <a:lumMod val="50000"/>
                  </a:schemeClr>
                </a:solidFill>
                <a:latin typeface="Trebuchet MS" panose="020B0703020202090204" pitchFamily="34" charset="0"/>
              </a:rPr>
              <a:t>Limitations of Existing PIM Compilers (I)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C8F2AE7D-A832-A693-B404-DAF1B780D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2262" y="6378798"/>
            <a:ext cx="2743200" cy="365125"/>
          </a:xfrm>
        </p:spPr>
        <p:txBody>
          <a:bodyPr/>
          <a:lstStyle/>
          <a:p>
            <a:fld id="{6EF0EDDB-3F8C-454D-B7AF-385D22F27965}" type="slidenum">
              <a:rPr lang="en-GR" sz="2000" smtClean="0">
                <a:solidFill>
                  <a:srgbClr val="877A52"/>
                </a:solidFill>
                <a:latin typeface="Trebuchet MS" panose="020B0703020202090204" pitchFamily="34" charset="0"/>
              </a:rPr>
              <a:pPr/>
              <a:t>9</a:t>
            </a:fld>
            <a:endParaRPr lang="en-GR" sz="2000">
              <a:solidFill>
                <a:srgbClr val="877A52"/>
              </a:solidFill>
              <a:latin typeface="Trebuchet MS" panose="020B0703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520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  <a:fontScheme name="Office">
    <a:majorFont>
      <a:latin typeface="Aptos Display" panose="0211000402020202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Aptos Narrow" panose="0211000402020202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  <a:ln w="2540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236111</TotalTime>
  <Words>9218</Words>
  <Application>Microsoft Macintosh PowerPoint</Application>
  <PresentationFormat>Widescreen</PresentationFormat>
  <Paragraphs>1386</Paragraphs>
  <Slides>45</Slides>
  <Notes>45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4" baseType="lpstr">
      <vt:lpstr>Arial</vt:lpstr>
      <vt:lpstr>Calibri</vt:lpstr>
      <vt:lpstr>Calibri Light</vt:lpstr>
      <vt:lpstr>Cambria Math</vt:lpstr>
      <vt:lpstr>Consolas</vt:lpstr>
      <vt:lpstr>System Font Regular</vt:lpstr>
      <vt:lpstr>Trebuchet MS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Christina Giannoula</cp:lastModifiedBy>
  <cp:revision>11197</cp:revision>
  <dcterms:created xsi:type="dcterms:W3CDTF">2020-11-10T14:18:08Z</dcterms:created>
  <dcterms:modified xsi:type="dcterms:W3CDTF">2026-06-27T14:45:56Z</dcterms:modified>
</cp:coreProperties>
</file>